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  <p:sldMasterId id="2147483702" r:id="rId5"/>
    <p:sldMasterId id="2147483714" r:id="rId6"/>
  </p:sldMasterIdLst>
  <p:notesMasterIdLst>
    <p:notesMasterId r:id="rId14"/>
  </p:notesMasterIdLst>
  <p:sldIdLst>
    <p:sldId id="602" r:id="rId7"/>
    <p:sldId id="620" r:id="rId8"/>
    <p:sldId id="681" r:id="rId9"/>
    <p:sldId id="682" r:id="rId10"/>
    <p:sldId id="683" r:id="rId11"/>
    <p:sldId id="309" r:id="rId12"/>
    <p:sldId id="322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8110" autoAdjust="0"/>
  </p:normalViewPr>
  <p:slideViewPr>
    <p:cSldViewPr showGuides="1">
      <p:cViewPr varScale="1">
        <p:scale>
          <a:sx n="100" d="100"/>
          <a:sy n="100" d="100"/>
        </p:scale>
        <p:origin x="-368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7A4-95C4-49A7-B18D-D234C078783D}" type="datetimeFigureOut">
              <a:rPr lang="en-US" smtClean="0"/>
              <a:pPr/>
              <a:t>08/04/19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0DFA-B482-4AD0-A536-856EB395CE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These slides are licensed under CC-BY which means you may use them as you wish, however: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We ask that you do not alter any information, data or figures and pass them off as from the Software Sustainability Institute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logos of institutions and funders must not be removed or modified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40DFA-B482-4AD0-A536-856EB395CEA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3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AF3933-7615-034E-8430-4762F36AEC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705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3933-7615-034E-8430-4762F36AECE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31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3933-7615-034E-8430-4762F36AECE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452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AF3933-7615-034E-8430-4762F36AEC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61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No </a:t>
            </a:r>
            <a:r>
              <a:rPr lang="en-US" dirty="0"/>
              <a:t>training 46%</a:t>
            </a:r>
          </a:p>
          <a:p>
            <a:r>
              <a:rPr lang="en-US" dirty="0"/>
              <a:t>Self-taught + formal = 54%</a:t>
            </a:r>
          </a:p>
          <a:p>
            <a:r>
              <a:rPr lang="en-US" dirty="0"/>
              <a:t>Self-taught only = 25%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AF3933-7615-034E-8430-4762F36AEC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13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87574"/>
            <a:ext cx="9144000" cy="41154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8" y="221787"/>
            <a:ext cx="6886575" cy="4409646"/>
          </a:xfrm>
        </p:spPr>
        <p:txBody>
          <a:bodyPr>
            <a:noAutofit/>
          </a:bodyPr>
          <a:lstStyle>
            <a:lvl1pPr algn="l">
              <a:defRPr sz="72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E47C-0217-49B3-970F-DB4ECF0A17E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2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08/04/19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365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08/04/19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045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08/04/19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812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08/04/19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828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/>
              <a:t>08/04/19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63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/>
              <a:t>08/04/19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10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/>
              <a:t>08/04/19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5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/>
              <a:t>08/04/19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4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/>
              <a:t>08/04/19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11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/>
              <a:t>08/04/19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8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08/04/19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7628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/>
              <a:t>08/04/19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87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/>
              <a:t>08/04/19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4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/>
              <a:t>08/04/19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85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/>
              <a:t>08/04/19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4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/>
              <a:t>08/04/19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6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08/04/19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818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08/04/19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323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08/04/19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54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08/04/19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75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08/04/19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548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08/04/19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10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08/04/19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278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0358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8" y="98822"/>
            <a:ext cx="688657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8" y="1200151"/>
            <a:ext cx="8353425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4070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9E47C-0217-49B3-970F-DB4ECF0A17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4840699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Software Sustainability Institute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740352" y="108771"/>
            <a:ext cx="1321098" cy="878803"/>
            <a:chOff x="7381875" y="144884"/>
            <a:chExt cx="1679575" cy="1117264"/>
          </a:xfrm>
        </p:grpSpPr>
        <p:pic>
          <p:nvPicPr>
            <p:cNvPr id="11" name="Picture 10" descr="WhiteLogo.pn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49111" y="144884"/>
              <a:ext cx="1251859" cy="92093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7381875" y="1066503"/>
              <a:ext cx="1679575" cy="195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000" b="1" dirty="0" err="1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www.software.ac.uk</a:t>
              </a:r>
              <a:endParaRPr lang="en-GB" sz="1000" b="1" dirty="0">
                <a:solidFill>
                  <a:prstClr val="white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1" r:id="rId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90372C55-F32C-714E-85D4-4C85D67E2D8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08/04/19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0F3FC98C-2777-2A49-93CE-F68CEAF031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1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2C55-F32C-714E-85D4-4C85D67E2D89}" type="datetimeFigureOut">
              <a:rPr lang="en-US" smtClean="0"/>
              <a:t>08/04/19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9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tiff"/><Relationship Id="rId12" Type="http://schemas.openxmlformats.org/officeDocument/2006/relationships/image" Target="../media/image11.tiff"/><Relationship Id="rId13" Type="http://schemas.openxmlformats.org/officeDocument/2006/relationships/image" Target="../media/image12.tiff"/><Relationship Id="rId14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4326" y="1375825"/>
            <a:ext cx="8220075" cy="2865925"/>
          </a:xfrm>
        </p:spPr>
        <p:txBody>
          <a:bodyPr anchor="b"/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Introducing the Software Sustainability Institute</a:t>
            </a:r>
            <a:br>
              <a:rPr lang="en-US" sz="36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GB" sz="1800" dirty="0"/>
              <a:t>Date, Meeting, Location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US" sz="2000" dirty="0"/>
              <a:t>Name (@ID), </a:t>
            </a:r>
            <a:r>
              <a:rPr lang="en-US" sz="2000" dirty="0" err="1"/>
              <a:t>Organisations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ORCID: 0000-XXXX-XXXX-XXXX | </a:t>
            </a:r>
            <a:r>
              <a:rPr lang="en-US" sz="2000" dirty="0" err="1"/>
              <a:t>email@my.domain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930298" y="432766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Slides licensed under</a:t>
            </a:r>
            <a:br>
              <a:rPr lang="en-US" sz="900" dirty="0"/>
            </a:br>
            <a:r>
              <a:rPr lang="en-US" sz="900" dirty="0"/>
              <a:t>CC-BY where indicated: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0" y="4698330"/>
            <a:ext cx="1117600" cy="3937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95536" y="4309234"/>
            <a:ext cx="7465912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4671" y="4294071"/>
            <a:ext cx="74732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000" i="1" dirty="0"/>
              <a:t>Supported </a:t>
            </a:r>
            <a:br>
              <a:rPr lang="en-US" sz="1000" i="1" dirty="0"/>
            </a:br>
            <a:r>
              <a:rPr lang="en-US" sz="1000" i="1" dirty="0"/>
              <a:t>by: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45" y="4342994"/>
            <a:ext cx="1219200" cy="3386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270" y="4381242"/>
            <a:ext cx="686144" cy="58395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95536" y="123478"/>
            <a:ext cx="7056784" cy="1080120"/>
            <a:chOff x="107504" y="116632"/>
            <a:chExt cx="7056784" cy="1080120"/>
          </a:xfrm>
        </p:grpSpPr>
        <p:sp>
          <p:nvSpPr>
            <p:cNvPr id="14" name="Rectangle 13"/>
            <p:cNvSpPr/>
            <p:nvPr/>
          </p:nvSpPr>
          <p:spPr>
            <a:xfrm>
              <a:off x="107504" y="116632"/>
              <a:ext cx="7056784" cy="10801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logomanchester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210657" y="360098"/>
              <a:ext cx="1659890" cy="566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 descr="EUcrest-official-noborder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60931" y="174188"/>
              <a:ext cx="960348" cy="938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9"/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8035" y="404664"/>
              <a:ext cx="2184245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59925" y="354763"/>
              <a:ext cx="1858731" cy="577614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7E429C61-7FB3-6348-9490-A01618ACE8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704" y="4636562"/>
            <a:ext cx="1219200" cy="3325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91E26EE5-F654-A649-B3A9-232100D21D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0264" y="4362767"/>
            <a:ext cx="1332742" cy="5857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3089C517-E29E-A64B-B81B-DACA7EA6A38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69" t="22798" r="6341" b="25923"/>
          <a:stretch/>
        </p:blipFill>
        <p:spPr>
          <a:xfrm>
            <a:off x="5683007" y="4615791"/>
            <a:ext cx="1399742" cy="3783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9B768C1A-8280-284A-98C2-2CD6AAE1E55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781" t="23451" r="19681" b="27245"/>
          <a:stretch/>
        </p:blipFill>
        <p:spPr>
          <a:xfrm>
            <a:off x="2195736" y="4376410"/>
            <a:ext cx="1337598" cy="5739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7394AEC6-333D-524B-8EAF-260210514F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40610" y="4373035"/>
            <a:ext cx="1399742" cy="2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8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7055" y="151772"/>
            <a:ext cx="645171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3300" dirty="0">
                <a:solidFill>
                  <a:srgbClr val="FFFFFF"/>
                </a:solidFill>
                <a:latin typeface="Helvetica"/>
                <a:cs typeface="Helvetica"/>
              </a:rPr>
              <a:t>Software Sustainability Institute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4623978"/>
            <a:ext cx="7128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GB" sz="1050" dirty="0">
                <a:solidFill>
                  <a:prstClr val="white"/>
                </a:solidFill>
              </a:rPr>
              <a:t>Supported by the UK Research Councils through grants EP/H043160/1, EP/N006410/1 and EP/S021779/1, with additional project funding from </a:t>
            </a:r>
            <a:r>
              <a:rPr lang="en-GB" sz="1050" dirty="0" err="1">
                <a:solidFill>
                  <a:prstClr val="white"/>
                </a:solidFill>
              </a:rPr>
              <a:t>Jisc</a:t>
            </a:r>
            <a:r>
              <a:rPr lang="en-GB" sz="1050" dirty="0">
                <a:solidFill>
                  <a:prstClr val="white"/>
                </a:solidFill>
              </a:rPr>
              <a:t>  </a:t>
            </a:r>
            <a:r>
              <a:rPr lang="en-US" sz="1050" dirty="0">
                <a:solidFill>
                  <a:prstClr val="white"/>
                </a:solidFill>
                <a:latin typeface="Calibri"/>
              </a:rPr>
              <a:t>A collaboration between the universities of Edinburgh, Manchester, Oxford and Southampton.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730" y="951570"/>
            <a:ext cx="2430270" cy="2430270"/>
          </a:xfrm>
          <a:prstGeom prst="rect">
            <a:avLst/>
          </a:prstGeom>
          <a:gradFill flip="none" rotWithShape="1">
            <a:gsLst>
              <a:gs pos="78000">
                <a:schemeClr val="tx1"/>
              </a:gs>
              <a:gs pos="0">
                <a:prstClr val="white"/>
              </a:gs>
            </a:gsLst>
            <a:path path="circle">
              <a:fillToRect l="50000" t="50000" r="50000" b="50000"/>
            </a:path>
            <a:tileRect/>
          </a:gra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4826164"/>
            <a:ext cx="838200" cy="2952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3000" y="1051304"/>
            <a:ext cx="6291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i="1" dirty="0">
                <a:solidFill>
                  <a:srgbClr val="FFFFFF"/>
                </a:solidFill>
                <a:latin typeface="Helvetica Light"/>
                <a:cs typeface="Helvetica Light"/>
              </a:rPr>
              <a:t>“A national facility for cultivating </a:t>
            </a:r>
            <a:br>
              <a:rPr lang="en-US" sz="2400" i="1" dirty="0">
                <a:solidFill>
                  <a:srgbClr val="FFFFFF"/>
                </a:solidFill>
                <a:latin typeface="Helvetica Light"/>
                <a:cs typeface="Helvetica Light"/>
              </a:rPr>
            </a:br>
            <a:r>
              <a:rPr lang="en-US" sz="2400" i="1" dirty="0">
                <a:solidFill>
                  <a:srgbClr val="FFFFFF"/>
                </a:solidFill>
                <a:latin typeface="Helvetica Light"/>
                <a:cs typeface="Helvetica Light"/>
              </a:rPr>
              <a:t>better, more sustainable, </a:t>
            </a:r>
            <a:br>
              <a:rPr lang="en-US" sz="2400" i="1" dirty="0">
                <a:solidFill>
                  <a:srgbClr val="FFFFFF"/>
                </a:solidFill>
                <a:latin typeface="Helvetica Light"/>
                <a:cs typeface="Helvetica Light"/>
              </a:rPr>
            </a:br>
            <a:r>
              <a:rPr lang="en-US" sz="2400" i="1" dirty="0">
                <a:solidFill>
                  <a:srgbClr val="FFFFFF"/>
                </a:solidFill>
                <a:latin typeface="Helvetica Light"/>
                <a:cs typeface="Helvetica Light"/>
              </a:rPr>
              <a:t>research software to enable </a:t>
            </a:r>
            <a:br>
              <a:rPr lang="en-US" sz="2400" i="1" dirty="0">
                <a:solidFill>
                  <a:srgbClr val="FFFFFF"/>
                </a:solidFill>
                <a:latin typeface="Helvetica Light"/>
                <a:cs typeface="Helvetica Light"/>
              </a:rPr>
            </a:br>
            <a:r>
              <a:rPr lang="en-US" sz="2400" i="1" dirty="0">
                <a:solidFill>
                  <a:srgbClr val="FFFFFF"/>
                </a:solidFill>
                <a:latin typeface="Helvetica Light"/>
                <a:cs typeface="Helvetica Light"/>
              </a:rPr>
              <a:t>world-class research” </a:t>
            </a:r>
            <a:endParaRPr lang="en-US" sz="2400" dirty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pPr defTabSz="685800"/>
            <a:endParaRPr lang="en-US" sz="2400" dirty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pPr defTabSz="685800"/>
            <a:endParaRPr lang="en-US" sz="2400" dirty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pPr defTabSz="685800"/>
            <a:r>
              <a:rPr lang="en-US" sz="2400" dirty="0">
                <a:solidFill>
                  <a:srgbClr val="FFFFFF"/>
                </a:solidFill>
                <a:latin typeface="Helvetica Light"/>
                <a:cs typeface="Helvetica Light"/>
              </a:rPr>
              <a:t>Providing to the wider community:</a:t>
            </a:r>
          </a:p>
          <a:p>
            <a:pPr defTabSz="685800"/>
            <a:r>
              <a:rPr lang="en-US" sz="2400" dirty="0">
                <a:solidFill>
                  <a:srgbClr val="FFFFFF"/>
                </a:solidFill>
                <a:latin typeface="Helvetica Light"/>
                <a:cs typeface="Helvetica Light"/>
              </a:rPr>
              <a:t>expertise, services, tools, events, policy, guidance, data, opportunities, </a:t>
            </a:r>
            <a:r>
              <a:rPr lang="mr-IN" sz="2400" dirty="0">
                <a:solidFill>
                  <a:srgbClr val="FFFFFF"/>
                </a:solidFill>
                <a:latin typeface="Helvetica Light"/>
                <a:cs typeface="Helvetica Light"/>
              </a:rPr>
              <a:t>…</a:t>
            </a:r>
            <a:endParaRPr lang="en-US" sz="24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61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0"/>
            <a:ext cx="0" cy="5143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43000" y="2571750"/>
            <a:ext cx="685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41672" y="1884589"/>
            <a:ext cx="2260658" cy="1313090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90623" y="13545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2400" dirty="0">
                <a:solidFill>
                  <a:srgbClr val="FF0000"/>
                </a:solidFill>
                <a:latin typeface="Helvetica"/>
                <a:cs typeface="Helvetica"/>
              </a:rPr>
              <a:t>Software</a:t>
            </a:r>
            <a:endParaRPr lang="en-US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0378" y="4632906"/>
            <a:ext cx="1071127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342900"/>
            <a:r>
              <a:rPr lang="en-US" sz="2400" dirty="0">
                <a:solidFill>
                  <a:srgbClr val="FF0000"/>
                </a:solidFill>
                <a:latin typeface="Helvetica"/>
                <a:cs typeface="Helvetica"/>
              </a:rPr>
              <a:t>Policy</a:t>
            </a:r>
            <a:r>
              <a:rPr lang="en-US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13339" y="15644"/>
            <a:ext cx="1287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42900"/>
            <a:r>
              <a:rPr lang="en-US" sz="2400" dirty="0">
                <a:solidFill>
                  <a:srgbClr val="FF0000"/>
                </a:solidFill>
                <a:latin typeface="Helvetica"/>
                <a:cs typeface="Helvetica"/>
              </a:rPr>
              <a:t>Training</a:t>
            </a:r>
            <a:endParaRPr lang="en-US" sz="21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51412" y="4639709"/>
            <a:ext cx="1742785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 defTabSz="342900"/>
            <a:r>
              <a:rPr lang="en-US" sz="2400" dirty="0">
                <a:solidFill>
                  <a:srgbClr val="FF0000"/>
                </a:solidFill>
                <a:latin typeface="Helvetica"/>
                <a:cs typeface="Helvetica"/>
              </a:rPr>
              <a:t>Community</a:t>
            </a:r>
            <a:endParaRPr lang="en-US" sz="24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38769" y="1953837"/>
            <a:ext cx="145103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2400" dirty="0">
                <a:solidFill>
                  <a:srgbClr val="FF0000"/>
                </a:solidFill>
                <a:latin typeface="Helvetica"/>
                <a:cs typeface="Helvetica"/>
              </a:rPr>
              <a:t>Outreach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49340" y="393907"/>
            <a:ext cx="2922740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Helvetica Light"/>
                <a:cs typeface="Helvetica Light"/>
              </a:rPr>
              <a:t>Delivering essential software skills to researchers via CDTs, institutions &amp; doctoral schools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28131" y="393907"/>
            <a:ext cx="292274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Helvetica Light"/>
                <a:cs typeface="Helvetica Light"/>
              </a:rPr>
              <a:t>Helping the community to develop software that meets the needs of reliable, reproducible, and reusable research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64782" y="2704707"/>
            <a:ext cx="224939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Helvetica Light"/>
                <a:cs typeface="Helvetica Light"/>
              </a:rPr>
              <a:t>Collecting evidence </a:t>
            </a:r>
            <a:br>
              <a:rPr lang="en-US" sz="1500" dirty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1500" dirty="0">
                <a:solidFill>
                  <a:prstClr val="white"/>
                </a:solidFill>
                <a:latin typeface="Helvetica Light"/>
                <a:cs typeface="Helvetica Light"/>
              </a:rPr>
              <a:t>on the community’s software use &amp; sharing with stakeholders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48794" y="2704707"/>
            <a:ext cx="2217491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Helvetica Light"/>
                <a:cs typeface="Helvetica Light"/>
              </a:rPr>
              <a:t>Bringing together </a:t>
            </a:r>
            <a:br>
              <a:rPr lang="en-US" sz="1500" dirty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1500" dirty="0">
                <a:solidFill>
                  <a:prstClr val="white"/>
                </a:solidFill>
                <a:latin typeface="Helvetica Light"/>
                <a:cs typeface="Helvetica Light"/>
              </a:rPr>
              <a:t>the right people to understand and address topical issues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41672" y="2332475"/>
            <a:ext cx="2260658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Helvetica Light"/>
                <a:cs typeface="Helvetica Light"/>
              </a:rPr>
              <a:t>Exploiting our platform to enable engagement, delivery &amp; uptake</a:t>
            </a:r>
          </a:p>
        </p:txBody>
      </p:sp>
      <p:pic>
        <p:nvPicPr>
          <p:cNvPr id="76" name="Picture 75" descr="Without_research_Softwar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9195" y="3859930"/>
            <a:ext cx="1402421" cy="120253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1727" y="1386487"/>
            <a:ext cx="1984691" cy="104621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1179" y="1664804"/>
            <a:ext cx="972996" cy="70993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9306" y="3859931"/>
            <a:ext cx="1847111" cy="877379"/>
          </a:xfrm>
          <a:prstGeom prst="rect">
            <a:avLst/>
          </a:prstGeom>
        </p:spPr>
      </p:pic>
      <p:pic>
        <p:nvPicPr>
          <p:cNvPr id="80" name="Content Placeholder 5" descr="ER1brite-tube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452" b="-9452"/>
          <a:stretch>
            <a:fillRect/>
          </a:stretch>
        </p:blipFill>
        <p:spPr>
          <a:xfrm>
            <a:off x="2025907" y="1606775"/>
            <a:ext cx="759917" cy="825931"/>
          </a:xfrm>
          <a:prstGeom prst="rect">
            <a:avLst/>
          </a:prstGeom>
        </p:spPr>
      </p:pic>
      <p:pic>
        <p:nvPicPr>
          <p:cNvPr id="81" name="Picture 80" descr="Slide3.png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0623" y="1664804"/>
            <a:ext cx="856145" cy="709931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4665173" y="3859931"/>
            <a:ext cx="1206553" cy="1202531"/>
            <a:chOff x="9458730" y="3182874"/>
            <a:chExt cx="3810000" cy="379730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1430" y="3182874"/>
              <a:ext cx="1905000" cy="19050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63730" y="5075174"/>
              <a:ext cx="1905000" cy="190500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76430" y="3182874"/>
              <a:ext cx="1892300" cy="18923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58730" y="5075174"/>
              <a:ext cx="1905000" cy="1905000"/>
            </a:xfrm>
            <a:prstGeom prst="rect">
              <a:avLst/>
            </a:prstGeom>
          </p:spPr>
        </p:pic>
      </p:grpSp>
      <p:pic>
        <p:nvPicPr>
          <p:cNvPr id="87" name="Picture 86" descr="Percentage_software_analysis_back bg _clear.png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8000" y="3855405"/>
            <a:ext cx="1303890" cy="8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9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Without_research_Softwar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9164" y="2867352"/>
            <a:ext cx="847653" cy="72683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572000" y="0"/>
            <a:ext cx="0" cy="5143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5" name="Content Placeholder 6" descr="CurationAndPreservation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021" r="-15021"/>
          <a:stretch>
            <a:fillRect/>
          </a:stretch>
        </p:blipFill>
        <p:spPr>
          <a:xfrm>
            <a:off x="7284452" y="1609357"/>
            <a:ext cx="692367" cy="752513"/>
          </a:xfrm>
          <a:prstGeom prst="rect">
            <a:avLst/>
          </a:prstGeom>
        </p:spPr>
      </p:pic>
      <p:pic>
        <p:nvPicPr>
          <p:cNvPr id="46" name="Content Placeholder 7" descr="YouveInheritedSomeCode.pn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047" r="-15047"/>
          <a:stretch>
            <a:fillRect/>
          </a:stretch>
        </p:blipFill>
        <p:spPr>
          <a:xfrm>
            <a:off x="6686090" y="1617371"/>
            <a:ext cx="692645" cy="752513"/>
          </a:xfrm>
          <a:prstGeom prst="rect">
            <a:avLst/>
          </a:prstGeom>
        </p:spPr>
      </p:pic>
      <p:pic>
        <p:nvPicPr>
          <p:cNvPr id="33" name="Picture 32" descr="IMGP6472.jp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6323" y="476374"/>
            <a:ext cx="1574480" cy="105104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7057" y="530815"/>
            <a:ext cx="1213379" cy="91003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143000" y="2571750"/>
            <a:ext cx="6858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441672" y="1884589"/>
            <a:ext cx="2260658" cy="1313090"/>
          </a:xfrm>
          <a:prstGeom prst="rect">
            <a:avLst/>
          </a:prstGeom>
          <a:solidFill>
            <a:schemeClr val="tx1"/>
          </a:solidFill>
          <a:ln w="19050" cmpd="sng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2436" y="2409732"/>
            <a:ext cx="1499129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1500" i="1" dirty="0">
                <a:solidFill>
                  <a:prstClr val="white"/>
                </a:solidFill>
                <a:latin typeface="Helvetica Light"/>
                <a:cs typeface="Helvetica Light"/>
              </a:rPr>
              <a:t>Website &amp; blog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85521" y="3534416"/>
            <a:ext cx="1180131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1500" i="1" dirty="0">
                <a:solidFill>
                  <a:prstClr val="white"/>
                </a:solidFill>
                <a:latin typeface="Helvetica Light"/>
                <a:cs typeface="Helvetica Light"/>
              </a:rPr>
              <a:t>Campaigns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74886" y="160629"/>
            <a:ext cx="784190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1500" i="1" dirty="0">
                <a:solidFill>
                  <a:prstClr val="white"/>
                </a:solidFill>
                <a:latin typeface="Helvetica Light"/>
                <a:cs typeface="Helvetica Light"/>
              </a:rPr>
              <a:t>Advice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57059" y="1817260"/>
            <a:ext cx="805029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1500" i="1" dirty="0">
                <a:solidFill>
                  <a:prstClr val="white"/>
                </a:solidFill>
                <a:latin typeface="Helvetica Light"/>
                <a:cs typeface="Helvetica Light"/>
              </a:rPr>
              <a:t>Guides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26396" y="782905"/>
            <a:ext cx="902811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1500" i="1" dirty="0">
                <a:solidFill>
                  <a:prstClr val="white"/>
                </a:solidFill>
                <a:latin typeface="Helvetica Light"/>
                <a:cs typeface="Helvetica Light"/>
              </a:rPr>
              <a:t>Courses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39824" y="3594188"/>
            <a:ext cx="1148071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1500" i="1" dirty="0">
                <a:solidFill>
                  <a:prstClr val="white"/>
                </a:solidFill>
                <a:latin typeface="Helvetica Light"/>
                <a:cs typeface="Helvetica Light"/>
              </a:rPr>
              <a:t>Workshops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531299" y="2660285"/>
            <a:ext cx="1396245" cy="1397279"/>
            <a:chOff x="7555158" y="1921131"/>
            <a:chExt cx="3810000" cy="381282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67858" y="3828951"/>
              <a:ext cx="1892300" cy="19050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55158" y="1921131"/>
              <a:ext cx="1905000" cy="19050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60158" y="1921131"/>
              <a:ext cx="1905000" cy="190500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60158" y="3826131"/>
              <a:ext cx="1905000" cy="1905000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6760012" y="4008875"/>
            <a:ext cx="1096775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1500" i="1" dirty="0">
                <a:solidFill>
                  <a:prstClr val="white"/>
                </a:solidFill>
                <a:latin typeface="Helvetica Light"/>
                <a:cs typeface="Helvetica Light"/>
              </a:rPr>
              <a:t>Fellowship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311" y="456404"/>
            <a:ext cx="972996" cy="73299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310" y="1689860"/>
            <a:ext cx="1160724" cy="75515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0164" y="3825187"/>
            <a:ext cx="1238355" cy="69713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8984" y="3940437"/>
            <a:ext cx="1538977" cy="102305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174" y="3818384"/>
            <a:ext cx="938580" cy="70393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417976" y="2998553"/>
            <a:ext cx="1010213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1500" i="1" dirty="0">
                <a:solidFill>
                  <a:prstClr val="white"/>
                </a:solidFill>
                <a:latin typeface="Helvetica Light"/>
                <a:cs typeface="Helvetica Light"/>
              </a:rPr>
              <a:t>Research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90623" y="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sz="2400" dirty="0">
                <a:solidFill>
                  <a:srgbClr val="FF0000"/>
                </a:solidFill>
                <a:latin typeface="Helvetica"/>
                <a:cs typeface="Helvetica"/>
              </a:rPr>
              <a:t>Software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20378" y="4660986"/>
            <a:ext cx="1007007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defTabSz="342900"/>
            <a:r>
              <a:rPr lang="en-US" sz="2400" dirty="0">
                <a:solidFill>
                  <a:srgbClr val="FF0000"/>
                </a:solidFill>
                <a:latin typeface="Helvetica"/>
                <a:cs typeface="Helvetica"/>
              </a:rPr>
              <a:t>Policy</a:t>
            </a:r>
            <a:endParaRPr lang="en-US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13339" y="2099"/>
            <a:ext cx="1287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42900"/>
            <a:r>
              <a:rPr lang="en-US" sz="2400" dirty="0">
                <a:solidFill>
                  <a:srgbClr val="FF0000"/>
                </a:solidFill>
                <a:latin typeface="Helvetica"/>
                <a:cs typeface="Helvetica"/>
              </a:rPr>
              <a:t>Training</a:t>
            </a:r>
            <a:endParaRPr lang="en-US" sz="21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51412" y="4667789"/>
            <a:ext cx="1742785" cy="4616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 defTabSz="342900"/>
            <a:r>
              <a:rPr lang="en-US" sz="2400" dirty="0">
                <a:solidFill>
                  <a:srgbClr val="FF0000"/>
                </a:solidFill>
                <a:latin typeface="Helvetica"/>
                <a:cs typeface="Helvetica"/>
              </a:rPr>
              <a:t>Community</a:t>
            </a:r>
          </a:p>
        </p:txBody>
      </p:sp>
      <p:pic>
        <p:nvPicPr>
          <p:cNvPr id="40" name="Content Placeholder 5" descr="ER1brite-tube.pn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452" b="-9452"/>
          <a:stretch>
            <a:fillRect/>
          </a:stretch>
        </p:blipFill>
        <p:spPr>
          <a:xfrm>
            <a:off x="1330434" y="724546"/>
            <a:ext cx="1037230" cy="112733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341127" y="1222290"/>
            <a:ext cx="1257075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1500" i="1" dirty="0">
                <a:solidFill>
                  <a:prstClr val="white"/>
                </a:solidFill>
                <a:latin typeface="Helvetica Light"/>
                <a:cs typeface="Helvetica Light"/>
              </a:rPr>
              <a:t>Consultancy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6357" y="3818384"/>
            <a:ext cx="929509" cy="69713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526634" y="1440848"/>
            <a:ext cx="838692" cy="2308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50+ projects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37237" y="1516735"/>
            <a:ext cx="106952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130+ evaluations</a:t>
            </a:r>
          </a:p>
          <a:p>
            <a:pPr algn="ctr" defTabSz="342900"/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4 surgeries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21994" y="1021468"/>
            <a:ext cx="96693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35+ UK SWC </a:t>
            </a:r>
            <a:b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workshops</a:t>
            </a:r>
          </a:p>
          <a:p>
            <a:pPr algn="ctr" defTabSz="342900"/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1000+ learners</a:t>
            </a:r>
          </a:p>
          <a:p>
            <a:pPr algn="ctr" defTabSz="342900"/>
            <a:endParaRPr lang="en-US" sz="9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79884" y="2052812"/>
            <a:ext cx="966932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80+ guides</a:t>
            </a:r>
          </a:p>
          <a:p>
            <a:pPr algn="ctr" defTabSz="342900"/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50,000 readers</a:t>
            </a:r>
          </a:p>
          <a:p>
            <a:pPr algn="ctr" defTabSz="342900"/>
            <a:endParaRPr lang="en-US" sz="9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58508" y="4225942"/>
            <a:ext cx="889988" cy="5078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61 domain</a:t>
            </a:r>
            <a:b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ambassadors</a:t>
            </a:r>
          </a:p>
          <a:p>
            <a:pPr algn="ctr" defTabSz="342900"/>
            <a:endParaRPr lang="en-US" sz="9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54437" y="4944767"/>
            <a:ext cx="153118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20+ workshops </a:t>
            </a:r>
            <a:r>
              <a:rPr lang="en-US" sz="900" dirty="0" err="1">
                <a:solidFill>
                  <a:prstClr val="white"/>
                </a:solidFill>
                <a:latin typeface="Helvetica Light"/>
                <a:cs typeface="Helvetica Light"/>
              </a:rPr>
              <a:t>organised</a:t>
            </a:r>
            <a:endParaRPr lang="en-US" sz="900" dirty="0">
              <a:solidFill>
                <a:prstClr val="white"/>
              </a:solidFill>
              <a:latin typeface="Helvetica Light"/>
              <a:cs typeface="Helvetica Light"/>
            </a:endParaRPr>
          </a:p>
          <a:p>
            <a:pPr algn="ctr" defTabSz="342900"/>
            <a:endParaRPr lang="en-US" sz="9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11459" y="3245317"/>
            <a:ext cx="1024639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740 researchers</a:t>
            </a:r>
            <a:b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50,000 grants</a:t>
            </a:r>
            <a:b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900" dirty="0" err="1">
                <a:solidFill>
                  <a:prstClr val="white"/>
                </a:solidFill>
                <a:latin typeface="Helvetica Light"/>
                <a:cs typeface="Helvetica Light"/>
              </a:rPr>
              <a:t>analysed</a:t>
            </a:r>
            <a:endParaRPr lang="en-US" sz="900" dirty="0">
              <a:solidFill>
                <a:prstClr val="white"/>
              </a:solidFill>
              <a:latin typeface="Helvetica Light"/>
              <a:cs typeface="Helvetica Light"/>
            </a:endParaRPr>
          </a:p>
          <a:p>
            <a:pPr algn="ctr" defTabSz="342900"/>
            <a:endParaRPr lang="en-US" sz="9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36488" y="2650222"/>
            <a:ext cx="1871025" cy="7848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150+ contributed articles</a:t>
            </a:r>
          </a:p>
          <a:p>
            <a:pPr algn="ctr" defTabSz="342900"/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20,000 unique visitors per month</a:t>
            </a:r>
          </a:p>
          <a:p>
            <a:pPr algn="ctr" defTabSz="342900"/>
            <a:r>
              <a:rPr lang="en-US" sz="900" dirty="0" smtClean="0">
                <a:solidFill>
                  <a:prstClr val="white"/>
                </a:solidFill>
                <a:latin typeface="Helvetica Light"/>
                <a:cs typeface="Helvetica Light"/>
              </a:rPr>
              <a:t>+6,000 </a:t>
            </a:r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Twitter followers</a:t>
            </a:r>
          </a:p>
          <a:p>
            <a:pPr algn="ctr" defTabSz="342900"/>
            <a:endParaRPr lang="en-US" sz="900" dirty="0">
              <a:solidFill>
                <a:prstClr val="white"/>
              </a:solidFill>
              <a:latin typeface="Helvetica Light"/>
              <a:cs typeface="Helvetica Light"/>
            </a:endParaRPr>
          </a:p>
          <a:p>
            <a:pPr algn="ctr" defTabSz="342900"/>
            <a:endParaRPr lang="en-US" sz="9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54551" y="4499189"/>
            <a:ext cx="126188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300+ RSEs engaged</a:t>
            </a:r>
          </a:p>
          <a:p>
            <a:pPr algn="ctr" defTabSz="342900"/>
            <a:endParaRPr lang="en-US" sz="9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82744" y="4499189"/>
            <a:ext cx="101181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2100 signatures</a:t>
            </a:r>
          </a:p>
          <a:p>
            <a:pPr algn="ctr" defTabSz="342900"/>
            <a:endParaRPr lang="en-US" sz="9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56632" y="4537565"/>
            <a:ext cx="1281121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900" dirty="0">
                <a:solidFill>
                  <a:prstClr val="white"/>
                </a:solidFill>
                <a:latin typeface="Helvetica Light"/>
                <a:cs typeface="Helvetica Light"/>
              </a:rPr>
              <a:t>13 issues highlighted</a:t>
            </a:r>
          </a:p>
          <a:p>
            <a:pPr algn="ctr" defTabSz="342900"/>
            <a:endParaRPr lang="en-US" sz="900" dirty="0">
              <a:solidFill>
                <a:prstClr val="white"/>
              </a:solidFill>
              <a:latin typeface="Helvetica Light"/>
              <a:cs typeface="Helvetica Ligh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38769" y="1953837"/>
            <a:ext cx="145103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342900"/>
            <a:r>
              <a:rPr lang="en-US" sz="2400" dirty="0">
                <a:solidFill>
                  <a:srgbClr val="FF0000"/>
                </a:solidFill>
                <a:latin typeface="Helvetica"/>
                <a:cs typeface="Helvetica"/>
              </a:rPr>
              <a:t>Outreach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006" y="3239167"/>
            <a:ext cx="1728192" cy="4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EB38B9-5CBC-2B4C-9869-B44C379E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23540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chemeClr val="bg1"/>
                </a:solidFill>
                <a:latin typeface="Helvetica Light"/>
                <a:cs typeface="Helvetica Light"/>
              </a:rPr>
              <a:t>The UK research community relies on software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8371" y="1275606"/>
            <a:ext cx="2557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Helvetica Light"/>
                <a:cs typeface="Helvetica Light"/>
              </a:rPr>
              <a:t>Do you use research software?</a:t>
            </a:r>
          </a:p>
        </p:txBody>
      </p:sp>
      <p:pic>
        <p:nvPicPr>
          <p:cNvPr id="3" name="Picture 2" descr="Use_Of_research_Software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5901" y="2092257"/>
            <a:ext cx="2720558" cy="2044115"/>
          </a:xfrm>
          <a:prstGeom prst="rect">
            <a:avLst/>
          </a:prstGeom>
        </p:spPr>
      </p:pic>
      <p:pic>
        <p:nvPicPr>
          <p:cNvPr id="4" name="Picture 3" descr="Without_research_Softwar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3824" y="1889046"/>
            <a:ext cx="3250751" cy="27874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37360" y="1276887"/>
            <a:ext cx="2557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500" dirty="0">
                <a:solidFill>
                  <a:prstClr val="white"/>
                </a:solidFill>
                <a:latin typeface="Helvetica Light"/>
                <a:cs typeface="Helvetica Light"/>
              </a:rPr>
              <a:t>What would happen to your research without software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7836" y="4748557"/>
            <a:ext cx="67058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050" i="1" dirty="0">
                <a:solidFill>
                  <a:srgbClr val="FFFFFF"/>
                </a:solidFill>
                <a:latin typeface="Helvetica Light"/>
                <a:cs typeface="Helvetica Light"/>
              </a:rPr>
              <a:t>Survey of researchers from 15 Russell Group </a:t>
            </a:r>
            <a:r>
              <a:rPr lang="en-US" sz="1050" i="1" dirty="0" err="1">
                <a:solidFill>
                  <a:srgbClr val="FFFFFF"/>
                </a:solidFill>
                <a:latin typeface="Helvetica Light"/>
                <a:cs typeface="Helvetica Light"/>
              </a:rPr>
              <a:t>unis</a:t>
            </a:r>
            <a:r>
              <a:rPr lang="en-US" sz="1050" i="1" dirty="0">
                <a:solidFill>
                  <a:srgbClr val="FFFFFF"/>
                </a:solidFill>
                <a:latin typeface="Helvetica Light"/>
                <a:cs typeface="Helvetica Light"/>
              </a:rPr>
              <a:t> conducted by SSI between Aug- Oct 2014. </a:t>
            </a:r>
            <a:br>
              <a:rPr lang="en-US" sz="1050" i="1" dirty="0">
                <a:solidFill>
                  <a:srgbClr val="FFFFFF"/>
                </a:solidFill>
                <a:latin typeface="Helvetica Light"/>
                <a:cs typeface="Helvetica Light"/>
              </a:rPr>
            </a:br>
            <a:r>
              <a:rPr lang="en-US" sz="1050" i="1" dirty="0">
                <a:solidFill>
                  <a:srgbClr val="FFFFFF"/>
                </a:solidFill>
                <a:latin typeface="Helvetica Light"/>
                <a:cs typeface="Helvetica Light"/>
              </a:rPr>
              <a:t>406 respondents covering representative range of funders, discipline and seniority. 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4823335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chemeClr val="bg1"/>
                </a:solidFill>
                <a:latin typeface="Helvetica Light"/>
                <a:cs typeface="Helvetica Light"/>
              </a:rPr>
              <a:t>The UK research community doesn’t have the skills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7836" y="4748557"/>
            <a:ext cx="67058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050" i="1" dirty="0">
                <a:solidFill>
                  <a:srgbClr val="FFFFFF"/>
                </a:solidFill>
                <a:latin typeface="Helvetica Light"/>
                <a:cs typeface="Helvetica Light"/>
              </a:rPr>
              <a:t>Survey of researchers from 15 Russell Group </a:t>
            </a:r>
            <a:r>
              <a:rPr lang="en-US" sz="1050" i="1" dirty="0" err="1">
                <a:solidFill>
                  <a:srgbClr val="FFFFFF"/>
                </a:solidFill>
                <a:latin typeface="Helvetica Light"/>
                <a:cs typeface="Helvetica Light"/>
              </a:rPr>
              <a:t>unis</a:t>
            </a:r>
            <a:r>
              <a:rPr lang="en-US" sz="1050" i="1" dirty="0">
                <a:solidFill>
                  <a:srgbClr val="FFFFFF"/>
                </a:solidFill>
                <a:latin typeface="Helvetica Light"/>
                <a:cs typeface="Helvetica Light"/>
              </a:rPr>
              <a:t> conducted by SSI between Aug - Oct 2014. </a:t>
            </a:r>
            <a:br>
              <a:rPr lang="en-US" sz="1050" i="1" dirty="0">
                <a:solidFill>
                  <a:srgbClr val="FFFFFF"/>
                </a:solidFill>
                <a:latin typeface="Helvetica Light"/>
                <a:cs typeface="Helvetica Light"/>
              </a:rPr>
            </a:br>
            <a:r>
              <a:rPr lang="en-US" sz="1050" i="1" dirty="0">
                <a:solidFill>
                  <a:srgbClr val="FFFFFF"/>
                </a:solidFill>
                <a:latin typeface="Helvetica Light"/>
                <a:cs typeface="Helvetica Light"/>
              </a:rPr>
              <a:t>406 respondents covering representative range of funders, discipline and seniority.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5348" y="1295324"/>
            <a:ext cx="3070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7200" dirty="0">
                <a:solidFill>
                  <a:srgbClr val="FFFFFF"/>
                </a:solidFill>
                <a:latin typeface="Helvetica"/>
                <a:cs typeface="Helvetica"/>
              </a:rPr>
              <a:t>56%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94371" y="2378435"/>
            <a:ext cx="2823791" cy="857250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42900"/>
            <a:r>
              <a:rPr lang="en-US" sz="1350" dirty="0">
                <a:solidFill>
                  <a:prstClr val="white"/>
                </a:solidFill>
                <a:latin typeface="Helvetica Light"/>
                <a:cs typeface="Helvetica Light"/>
              </a:rPr>
              <a:t>Of UK researchers develop their own research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0142" y="1295324"/>
            <a:ext cx="2823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7200" dirty="0">
                <a:solidFill>
                  <a:srgbClr val="FFFFFF"/>
                </a:solidFill>
                <a:latin typeface="Helvetica"/>
                <a:cs typeface="Helvetica"/>
              </a:rPr>
              <a:t>71%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85463" y="2381592"/>
            <a:ext cx="3515537" cy="1037530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42900"/>
            <a:r>
              <a:rPr lang="en-US" sz="1350" dirty="0">
                <a:solidFill>
                  <a:prstClr val="white"/>
                </a:solidFill>
                <a:latin typeface="Helvetica Light"/>
                <a:cs typeface="Helvetica Light"/>
              </a:rPr>
              <a:t>Of UK researchers have had no formal software development training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9508" y="2887650"/>
            <a:ext cx="6172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7200" dirty="0">
                <a:solidFill>
                  <a:srgbClr val="FFFFFF"/>
                </a:solidFill>
                <a:latin typeface="Helvetica"/>
                <a:cs typeface="Helvetica"/>
              </a:rPr>
              <a:t>140,000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850447" y="3946748"/>
            <a:ext cx="3440634" cy="857250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42900"/>
            <a:r>
              <a:rPr lang="en-US" sz="1350" dirty="0">
                <a:solidFill>
                  <a:prstClr val="white"/>
                </a:solidFill>
                <a:latin typeface="Helvetica Light"/>
                <a:cs typeface="Helvetica Light"/>
              </a:rPr>
              <a:t>UK researchers are relying on </a:t>
            </a:r>
            <a:br>
              <a:rPr lang="en-US" sz="1350" dirty="0">
                <a:solidFill>
                  <a:prstClr val="white"/>
                </a:solidFill>
                <a:latin typeface="Helvetica Light"/>
                <a:cs typeface="Helvetica Light"/>
              </a:rPr>
            </a:br>
            <a:r>
              <a:rPr lang="en-US" sz="1350" dirty="0">
                <a:solidFill>
                  <a:prstClr val="white"/>
                </a:solidFill>
                <a:latin typeface="Helvetica Light"/>
                <a:cs typeface="Helvetica Light"/>
              </a:rPr>
              <a:t>their own coding skills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4808668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393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aft 16x9 SSI template" id="{B8463C5A-2878-B644-B068-B65B2842EF73}" vid="{E8C2FA56-59AD-8C40-82FF-CB570CF07803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856CD46387443811428F16B5378D3" ma:contentTypeVersion="0" ma:contentTypeDescription="Create a new document." ma:contentTypeScope="" ma:versionID="17a1fa9394e9df3ffe0f82bd7dbd484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9F67720-B1E7-4666-BB67-DC10D4B761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45AD3D-1F83-4DB7-B79D-F198C7164724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5C2EB04-ED8C-41B0-8704-971823A5A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84259</TotalTime>
  <Words>345</Words>
  <Application>Microsoft Macintosh PowerPoint</Application>
  <PresentationFormat>On-screen Show (16:9)</PresentationFormat>
  <Paragraphs>76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1_Office Theme</vt:lpstr>
      <vt:lpstr>3_Office Theme</vt:lpstr>
      <vt:lpstr>Office Theme</vt:lpstr>
      <vt:lpstr> Introducing the Software Sustainability Institute  Date, Meeting, Location Name (@ID), Organisations ORCID: 0000-XXXX-XXXX-XXXX | email@my.domain</vt:lpstr>
      <vt:lpstr>PowerPoint Presentation</vt:lpstr>
      <vt:lpstr>PowerPoint Presentation</vt:lpstr>
      <vt:lpstr>PowerPoint Presentation</vt:lpstr>
      <vt:lpstr>Additional Slides</vt:lpstr>
      <vt:lpstr>The UK research community relies on software</vt:lpstr>
      <vt:lpstr>The UK research community doesn’t have the skills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Software as a researcher: being practical versus being perfect</dc:title>
  <dc:subject/>
  <dc:creator>Neil Chue Hong</dc:creator>
  <cp:keywords/>
  <dc:description/>
  <cp:lastModifiedBy>Selina Aragon Camarasa</cp:lastModifiedBy>
  <cp:revision>469</cp:revision>
  <dcterms:created xsi:type="dcterms:W3CDTF">2013-12-14T01:36:11Z</dcterms:created>
  <dcterms:modified xsi:type="dcterms:W3CDTF">2019-04-08T09:49:53Z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0x0101004F7856CD46387443811428F16B5378D3</vt:lpwstr>
  </property>
  <property fmtid="{D5CDD505-2E9C-101B-9397-08002B2CF9AE}" pid="3" name="_TemplateID">
    <vt:lpwstr>TC103382691033</vt:lpwstr>
  </property>
</Properties>
</file>