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88" r:id="rId3"/>
    <p:sldId id="279" r:id="rId4"/>
    <p:sldId id="281" r:id="rId5"/>
    <p:sldId id="290" r:id="rId6"/>
    <p:sldId id="292" r:id="rId7"/>
    <p:sldId id="278" r:id="rId8"/>
    <p:sldId id="291" r:id="rId9"/>
    <p:sldId id="287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CC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2" autoAdjust="0"/>
    <p:restoredTop sz="87269" autoAdjust="0"/>
  </p:normalViewPr>
  <p:slideViewPr>
    <p:cSldViewPr snapToGrid="0">
      <p:cViewPr varScale="1">
        <p:scale>
          <a:sx n="71" d="100"/>
          <a:sy n="71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88BE6-F768-4D2A-902E-A88D15056257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E285-B41B-4B90-9F98-ED303CE8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9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1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8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6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6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43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2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7E285-B41B-4B90-9F98-ED303CE88A6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03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1161-8DD9-4D14-A99B-089C3395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BDDBE-3B68-4068-BE6C-16BE9DED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5B3A-BE45-40BF-935D-0C57B848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2467-061F-42F2-A4D6-A804E536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FE59-9751-4EF4-AB23-E973C5F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FD95-3147-4E5C-8097-C0DF1B40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ED95A-2581-4D83-AB77-BDCB7C644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0E9D-AA05-47A9-842C-3CA4F53B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1D6C-2079-44AA-96D2-934D3766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ECE5-3EE2-4C4F-B55B-288B8386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C0BDE-8827-449D-8C50-9AEE213EE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79BA7-6A74-484B-B10B-A78DD55B4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02438-CF25-4B0F-87D8-95346EB0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5479-7A89-4C8E-AC89-C937A85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16E0-4D96-43C6-8BDD-EA9E9496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4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DADB-CEFC-421D-9D9E-96C132EE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CA7F-B329-4BAA-97A8-9E537892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9B58-16DF-4C21-8A95-52E86BD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AF7C-43B3-445B-94E0-717C9D73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12F7-3462-44E2-87D1-7497A9E6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8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BC11-2706-4F83-8CE4-8158E437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4F60-869B-49A0-81C5-8907FD93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FE1D-BEC4-4FB7-B763-AFEE1DD4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6981-948F-408A-B773-8D778F71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3429-B029-4300-A8C5-23C2FDB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6489-4A48-4C6C-B49C-009EFB67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7916-BA9D-4ABA-9B74-3BAC7093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1330-CB9F-439D-8A39-F9739D6B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CE23-C41C-45BE-9074-C9B20864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F6BB-F3FF-471D-9A1C-E7C3B055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35B49-EE67-4A9A-9C7E-EAC0CB8B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7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A0F6-CBFB-4214-A29D-8CFF701E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DBEE-FC8A-4324-920D-ED7ED4B7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27F5-CA26-4089-B339-B11C871B9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D69A-55E4-46ED-86BA-BCA5BFBD3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F83B-CE92-4838-BDF5-E21E2A3E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BC5C0-D9BC-43D3-8CCA-85FA8D24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90507-C47C-4F7A-A7C8-A358C862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4B25-FDD1-472D-AC16-EB2AC755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0037-CFC1-4720-9ECC-346AB5E2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CFBF3-30D2-48D2-906D-4E7849BA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D957A-67AE-44F4-A296-01F32C91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68F3C-A497-45D9-9239-B7B7FE1A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096EB-1163-4011-AF37-A89F8D61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E8B5B-1F55-4A91-BD13-D28F5BD6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95930-5244-4B21-BDCA-BF4E153E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7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CD0C-176B-40A0-905E-CD748C1E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28A0-AF9F-4C0D-8C08-23E9B96E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84895-EE08-47EE-9D14-E3FC0F03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669B-C4DA-42B2-B680-B332ECA2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1345C-B73D-4DE6-BFED-BCBBFB6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94D6-3D94-4F66-816B-F7FF263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D76A-3293-430F-B759-BB39ECD3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0A66F-F8DA-44B6-9F32-97EBE2B81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4B9F-F6B2-407F-A507-60B59877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BBD9-AF56-4551-8917-A54AF1C6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D6183-5519-4689-A2D1-F80445F2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7976-94B1-4C58-970F-130DA150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252A6-7358-4A5D-8849-E8CA3D30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3A754-7C53-4ABB-8481-02F28FFF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51EE-E7CF-40E0-B3A0-CBC9EF945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2068-E236-43A4-BF3A-3C3332FE9CF2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065C-FF29-4DCA-873F-C49CB8EA3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F702-851D-4C4E-9E18-567DB4730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50A-9269-4A01-8871-3075C4C7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software.ac.uk/resources/guides/cloud-for-research-best-practi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07F-E095-49D5-8EF0-B9FBD2F9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Deposit and Preservation</a:t>
            </a:r>
            <a:br>
              <a:rPr lang="en-GB" dirty="0"/>
            </a:br>
            <a:r>
              <a:rPr lang="en-GB" dirty="0"/>
              <a:t>Guidance workflows and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F232-F410-414C-8DFE-E0FFA405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Desired look-and-feel to be similar to </a:t>
            </a:r>
            <a:r>
              <a:rPr lang="en-GB" dirty="0">
                <a:hlinkClick r:id="rId2"/>
              </a:rPr>
              <a:t>https://www.software.ac.uk/resources/guides/cloud-for-research-best-practice</a:t>
            </a:r>
            <a:r>
              <a:rPr lang="en-GB" dirty="0"/>
              <a:t> </a:t>
            </a:r>
          </a:p>
        </p:txBody>
      </p:sp>
      <p:pic>
        <p:nvPicPr>
          <p:cNvPr id="5" name="Picture 2" descr="rapport-cloud-best-practice.jpg">
            <a:extLst>
              <a:ext uri="{FF2B5EF4-FFF2-40B4-BE49-F238E27FC236}">
                <a16:creationId xmlns:a16="http://schemas.microsoft.com/office/drawing/2014/main" id="{B7D4320E-6829-466F-892C-AD2F6D67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429" y="2817627"/>
            <a:ext cx="6307854" cy="37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002FA6-3BA8-414A-A5AF-37CC8A972E4E}"/>
              </a:ext>
            </a:extLst>
          </p:cNvPr>
          <p:cNvSpPr txBox="1"/>
          <p:nvPr/>
        </p:nvSpPr>
        <p:spPr>
          <a:xfrm>
            <a:off x="310024" y="589283"/>
            <a:ext cx="11346436" cy="596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1BCB-E0A9-4520-86DF-EAC0A7F657DD}"/>
              </a:ext>
            </a:extLst>
          </p:cNvPr>
          <p:cNvSpPr txBox="1"/>
          <p:nvPr/>
        </p:nvSpPr>
        <p:spPr>
          <a:xfrm>
            <a:off x="1666068" y="2625443"/>
            <a:ext cx="990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Review consistency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9656F6-8442-4D4D-B57D-E0BCBB426662}"/>
              </a:ext>
            </a:extLst>
          </p:cNvPr>
          <p:cNvSpPr txBox="1"/>
          <p:nvPr/>
        </p:nvSpPr>
        <p:spPr>
          <a:xfrm>
            <a:off x="3599920" y="2792279"/>
            <a:ext cx="414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Compare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F32F6-1F65-4C4D-8FED-65E25F750B15}"/>
              </a:ext>
            </a:extLst>
          </p:cNvPr>
          <p:cNvSpPr txBox="1"/>
          <p:nvPr/>
        </p:nvSpPr>
        <p:spPr>
          <a:xfrm>
            <a:off x="1666068" y="692727"/>
            <a:ext cx="99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Review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1509A-228D-454B-996E-749AABB47950}"/>
              </a:ext>
            </a:extLst>
          </p:cNvPr>
          <p:cNvSpPr txBox="1"/>
          <p:nvPr/>
        </p:nvSpPr>
        <p:spPr>
          <a:xfrm>
            <a:off x="1666068" y="4963107"/>
            <a:ext cx="990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Review quality, utility, usability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5ACCE-7614-4A37-BC0C-58827681BD29}"/>
              </a:ext>
            </a:extLst>
          </p:cNvPr>
          <p:cNvSpPr txBox="1"/>
          <p:nvPr/>
        </p:nvSpPr>
        <p:spPr>
          <a:xfrm>
            <a:off x="1792655" y="1028245"/>
            <a:ext cx="12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 deposit is in popular open archive format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66EAD4-3ED8-4E1F-BCA9-A2C6CD94068C}"/>
              </a:ext>
            </a:extLst>
          </p:cNvPr>
          <p:cNvSpPr txBox="1"/>
          <p:nvPr/>
        </p:nvSpPr>
        <p:spPr>
          <a:xfrm>
            <a:off x="3324229" y="1028245"/>
            <a:ext cx="9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Unpack deposit archive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8F992B-9B41-4EC9-8C9D-7070D2A79CB4}"/>
              </a:ext>
            </a:extLst>
          </p:cNvPr>
          <p:cNvSpPr txBox="1"/>
          <p:nvPr/>
        </p:nvSpPr>
        <p:spPr>
          <a:xfrm>
            <a:off x="7680095" y="1028245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 for runnable content</a:t>
            </a:r>
          </a:p>
          <a:p>
            <a:pPr algn="ctr"/>
            <a:r>
              <a:rPr lang="en-GB" sz="1400" dirty="0"/>
              <a:t>(optional)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FC290-9E29-4EB8-AFC9-2130BDBC3573}"/>
              </a:ext>
            </a:extLst>
          </p:cNvPr>
          <p:cNvSpPr txBox="1"/>
          <p:nvPr/>
        </p:nvSpPr>
        <p:spPr>
          <a:xfrm>
            <a:off x="4423393" y="1028245"/>
            <a:ext cx="1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 for minimal 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AA2237-55E9-4E45-AEA5-A77B9DE5C9F2}"/>
              </a:ext>
            </a:extLst>
          </p:cNvPr>
          <p:cNvSpPr txBox="1"/>
          <p:nvPr/>
        </p:nvSpPr>
        <p:spPr>
          <a:xfrm>
            <a:off x="6172979" y="1028245"/>
            <a:ext cx="12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 for content that should not be deposited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E9444-8386-4BBD-95F2-CCA0BA49EEF9}"/>
              </a:ext>
            </a:extLst>
          </p:cNvPr>
          <p:cNvSpPr txBox="1"/>
          <p:nvPr/>
        </p:nvSpPr>
        <p:spPr>
          <a:xfrm>
            <a:off x="5787494" y="3083871"/>
            <a:ext cx="16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Digital repository metadata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F858DC-7210-4503-8E2C-48AF5480D868}"/>
              </a:ext>
            </a:extLst>
          </p:cNvPr>
          <p:cNvSpPr txBox="1"/>
          <p:nvPr/>
        </p:nvSpPr>
        <p:spPr>
          <a:xfrm>
            <a:off x="7986910" y="2792279"/>
            <a:ext cx="144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In case of inconsistencies, consult depositor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9842C9-6F1D-4FA1-B4FE-BFE7A9F56926}"/>
              </a:ext>
            </a:extLst>
          </p:cNvPr>
          <p:cNvSpPr txBox="1"/>
          <p:nvPr/>
        </p:nvSpPr>
        <p:spPr>
          <a:xfrm>
            <a:off x="5581174" y="5327236"/>
            <a:ext cx="18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Build, deploy, run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AAC536-F6E2-4EBB-A62D-3245B02115F6}"/>
              </a:ext>
            </a:extLst>
          </p:cNvPr>
          <p:cNvSpPr txBox="1"/>
          <p:nvPr/>
        </p:nvSpPr>
        <p:spPr>
          <a:xfrm>
            <a:off x="7613363" y="5327236"/>
            <a:ext cx="2556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Review readability, accuracy, comprehensibility, usability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F9731F-1744-4B4D-BFC8-BBD206BA3AF5}"/>
              </a:ext>
            </a:extLst>
          </p:cNvPr>
          <p:cNvSpPr txBox="1"/>
          <p:nvPr/>
        </p:nvSpPr>
        <p:spPr>
          <a:xfrm>
            <a:off x="2804220" y="5327236"/>
            <a:ext cx="2556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Engage services of a research software engineer</a:t>
            </a:r>
          </a:p>
          <a:p>
            <a:pPr algn="ctr"/>
            <a:r>
              <a:rPr lang="en-GB" sz="1400" dirty="0"/>
              <a:t>(optional)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DE119-F289-42D6-8A38-117E7B0B2E8B}"/>
              </a:ext>
            </a:extLst>
          </p:cNvPr>
          <p:cNvSpPr txBox="1"/>
          <p:nvPr/>
        </p:nvSpPr>
        <p:spPr>
          <a:xfrm>
            <a:off x="508932" y="1055960"/>
            <a:ext cx="999767" cy="8266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Quick </a:t>
            </a:r>
          </a:p>
          <a:p>
            <a:pPr algn="ctr"/>
            <a:r>
              <a:rPr lang="en-GB" sz="1400" dirty="0"/>
              <a:t>but</a:t>
            </a:r>
          </a:p>
          <a:p>
            <a:pPr algn="ctr"/>
            <a:r>
              <a:rPr lang="en-GB" sz="1400" dirty="0"/>
              <a:t>superficial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7664FE-744A-4C85-8127-8C5B8B43C441}"/>
              </a:ext>
            </a:extLst>
          </p:cNvPr>
          <p:cNvSpPr txBox="1"/>
          <p:nvPr/>
        </p:nvSpPr>
        <p:spPr>
          <a:xfrm>
            <a:off x="310024" y="5373414"/>
            <a:ext cx="1397582" cy="807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Comprehensive</a:t>
            </a:r>
          </a:p>
          <a:p>
            <a:pPr algn="ctr"/>
            <a:r>
              <a:rPr lang="en-GB" sz="1400" dirty="0"/>
              <a:t>but</a:t>
            </a:r>
          </a:p>
          <a:p>
            <a:pPr algn="ctr"/>
            <a:r>
              <a:rPr lang="en-GB" sz="1400" dirty="0"/>
              <a:t>time-consuming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BB2010-8F21-4AF2-A626-C9D1F1B60725}"/>
              </a:ext>
            </a:extLst>
          </p:cNvPr>
          <p:cNvSpPr txBox="1"/>
          <p:nvPr/>
        </p:nvSpPr>
        <p:spPr>
          <a:xfrm>
            <a:off x="4013316" y="3083871"/>
            <a:ext cx="16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Deposit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Citation.cff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codeMeta.json</a:t>
            </a:r>
            <a:endParaRPr lang="en-GB" sz="1400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7032831-581C-4E2F-9285-28CFC7FC2827}"/>
              </a:ext>
            </a:extLst>
          </p:cNvPr>
          <p:cNvSpPr/>
          <p:nvPr/>
        </p:nvSpPr>
        <p:spPr>
          <a:xfrm>
            <a:off x="3056420" y="1424245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329DDB3-B9B4-463F-A1C3-D7995923C1CB}"/>
              </a:ext>
            </a:extLst>
          </p:cNvPr>
          <p:cNvSpPr/>
          <p:nvPr/>
        </p:nvSpPr>
        <p:spPr>
          <a:xfrm>
            <a:off x="4220611" y="1424245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3687FFD-6BC6-41A2-A0A2-85ED7A4FD091}"/>
              </a:ext>
            </a:extLst>
          </p:cNvPr>
          <p:cNvSpPr/>
          <p:nvPr/>
        </p:nvSpPr>
        <p:spPr>
          <a:xfrm>
            <a:off x="5881116" y="1424245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99D2086D-8F4B-4B3A-9E4F-5ADE860BF1C7}"/>
              </a:ext>
            </a:extLst>
          </p:cNvPr>
          <p:cNvSpPr/>
          <p:nvPr/>
        </p:nvSpPr>
        <p:spPr>
          <a:xfrm>
            <a:off x="7446840" y="1424245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95E92102-E1E5-4EA3-9D43-62F6FA7CCE90}"/>
              </a:ext>
            </a:extLst>
          </p:cNvPr>
          <p:cNvSpPr/>
          <p:nvPr/>
        </p:nvSpPr>
        <p:spPr>
          <a:xfrm>
            <a:off x="7740147" y="3588909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FE30CAE9-E603-4399-AF34-E84F915BB033}"/>
              </a:ext>
            </a:extLst>
          </p:cNvPr>
          <p:cNvSpPr/>
          <p:nvPr/>
        </p:nvSpPr>
        <p:spPr>
          <a:xfrm>
            <a:off x="5349447" y="5663276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B3F6BEB-5A0C-4341-A144-64EEAF9F4C49}"/>
              </a:ext>
            </a:extLst>
          </p:cNvPr>
          <p:cNvSpPr/>
          <p:nvPr/>
        </p:nvSpPr>
        <p:spPr>
          <a:xfrm>
            <a:off x="7376990" y="5663276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2668037-28F4-427A-863C-A276AC1A0FFF}"/>
              </a:ext>
            </a:extLst>
          </p:cNvPr>
          <p:cNvSpPr/>
          <p:nvPr/>
        </p:nvSpPr>
        <p:spPr>
          <a:xfrm rot="5400000">
            <a:off x="-701185" y="3462403"/>
            <a:ext cx="3420000" cy="288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A5C6FA-A69D-460A-A16E-8005AF09CE8B}"/>
              </a:ext>
            </a:extLst>
          </p:cNvPr>
          <p:cNvSpPr txBox="1"/>
          <p:nvPr/>
        </p:nvSpPr>
        <p:spPr>
          <a:xfrm>
            <a:off x="9436085" y="1028245"/>
            <a:ext cx="18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 for comprehensive content</a:t>
            </a:r>
          </a:p>
          <a:p>
            <a:pPr algn="ctr"/>
            <a:r>
              <a:rPr lang="en-GB" sz="1400" dirty="0"/>
              <a:t>(optional)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A08FCB9-ABEA-42C5-B913-C631E44FD71B}"/>
              </a:ext>
            </a:extLst>
          </p:cNvPr>
          <p:cNvSpPr/>
          <p:nvPr/>
        </p:nvSpPr>
        <p:spPr>
          <a:xfrm>
            <a:off x="9130729" y="1424245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A639B1-0156-467E-95C2-C9A6FFA40697}"/>
              </a:ext>
            </a:extLst>
          </p:cNvPr>
          <p:cNvSpPr txBox="1"/>
          <p:nvPr/>
        </p:nvSpPr>
        <p:spPr>
          <a:xfrm>
            <a:off x="0" y="130115"/>
            <a:ext cx="4020144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How to review a software deposit</a:t>
            </a:r>
          </a:p>
        </p:txBody>
      </p:sp>
    </p:spTree>
    <p:extLst>
      <p:ext uri="{BB962C8B-B14F-4D97-AF65-F5344CB8AC3E}">
        <p14:creationId xmlns:p14="http://schemas.microsoft.com/office/powerpoint/2010/main" val="20151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2CA0199-C29B-4A69-93FD-4107013A3A16}"/>
              </a:ext>
            </a:extLst>
          </p:cNvPr>
          <p:cNvSpPr txBox="1"/>
          <p:nvPr/>
        </p:nvSpPr>
        <p:spPr>
          <a:xfrm>
            <a:off x="775044" y="933252"/>
            <a:ext cx="9540000" cy="50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AC0B0B-33F5-4A5A-9CA4-6CB3B7515D70}"/>
              </a:ext>
            </a:extLst>
          </p:cNvPr>
          <p:cNvSpPr txBox="1"/>
          <p:nvPr/>
        </p:nvSpPr>
        <p:spPr>
          <a:xfrm>
            <a:off x="1067815" y="1548780"/>
            <a:ext cx="594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dirty="0"/>
              <a:t>Personal motivation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D5871-EDC0-46AF-83E1-64887CAF1A8D}"/>
              </a:ext>
            </a:extLst>
          </p:cNvPr>
          <p:cNvSpPr txBox="1"/>
          <p:nvPr/>
        </p:nvSpPr>
        <p:spPr>
          <a:xfrm>
            <a:off x="7261979" y="1055915"/>
            <a:ext cx="2880000" cy="34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Personal benefits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AD4A8-5A75-4109-B56C-486BD3144B97}"/>
              </a:ext>
            </a:extLst>
          </p:cNvPr>
          <p:cNvSpPr txBox="1"/>
          <p:nvPr/>
        </p:nvSpPr>
        <p:spPr>
          <a:xfrm>
            <a:off x="7471503" y="2188917"/>
            <a:ext cx="2520000" cy="21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Research-related benefits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745282-A815-4FBC-8DED-34AE124942CD}"/>
              </a:ext>
            </a:extLst>
          </p:cNvPr>
          <p:cNvSpPr txBox="1"/>
          <p:nvPr/>
        </p:nvSpPr>
        <p:spPr>
          <a:xfrm>
            <a:off x="7261979" y="4603997"/>
            <a:ext cx="288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Community benefits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9DED89-9C1E-4C7D-82D2-82C6A7C0338B}"/>
              </a:ext>
            </a:extLst>
          </p:cNvPr>
          <p:cNvSpPr txBox="1"/>
          <p:nvPr/>
        </p:nvSpPr>
        <p:spPr>
          <a:xfrm>
            <a:off x="2868135" y="3055100"/>
            <a:ext cx="414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dirty="0"/>
              <a:t>Research-related 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947DE-E675-492B-9E15-627FC919E168}"/>
              </a:ext>
            </a:extLst>
          </p:cNvPr>
          <p:cNvSpPr txBox="1"/>
          <p:nvPr/>
        </p:nvSpPr>
        <p:spPr>
          <a:xfrm>
            <a:off x="2959464" y="3432680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Historical record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0738A-C6FA-48B2-B0DE-BBC26DFFCDEB}"/>
              </a:ext>
            </a:extLst>
          </p:cNvPr>
          <p:cNvSpPr txBox="1"/>
          <p:nvPr/>
        </p:nvSpPr>
        <p:spPr>
          <a:xfrm>
            <a:off x="2959464" y="4258993"/>
            <a:ext cx="1152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Repeatability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B6E1ED-FBEA-45B3-875A-E80BA04BBBDF}"/>
              </a:ext>
            </a:extLst>
          </p:cNvPr>
          <p:cNvSpPr txBox="1"/>
          <p:nvPr/>
        </p:nvSpPr>
        <p:spPr>
          <a:xfrm>
            <a:off x="4343233" y="4258993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Reproducibility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4844C-D055-40E3-9816-B60DEA2675C6}"/>
              </a:ext>
            </a:extLst>
          </p:cNvPr>
          <p:cNvSpPr txBox="1"/>
          <p:nvPr/>
        </p:nvSpPr>
        <p:spPr>
          <a:xfrm>
            <a:off x="6025738" y="4272056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DB573-56B0-46D7-9DC8-DEDBC89640E2}"/>
              </a:ext>
            </a:extLst>
          </p:cNvPr>
          <p:cNvSpPr txBox="1"/>
          <p:nvPr/>
        </p:nvSpPr>
        <p:spPr>
          <a:xfrm>
            <a:off x="7564845" y="3398383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Get credit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DFBFE-ABF1-4281-A8D5-87FFAD239CA5}"/>
              </a:ext>
            </a:extLst>
          </p:cNvPr>
          <p:cNvSpPr txBox="1"/>
          <p:nvPr/>
        </p:nvSpPr>
        <p:spPr>
          <a:xfrm>
            <a:off x="6035122" y="344574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Peer 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9C9C2-E375-4DBC-A8FA-9B7527B495E8}"/>
              </a:ext>
            </a:extLst>
          </p:cNvPr>
          <p:cNvSpPr txBox="1"/>
          <p:nvPr/>
        </p:nvSpPr>
        <p:spPr>
          <a:xfrm>
            <a:off x="8609054" y="3392727"/>
            <a:ext cx="12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Get collaborators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094-24C7-493A-A0E7-FE928A6A8E87}"/>
              </a:ext>
            </a:extLst>
          </p:cNvPr>
          <p:cNvSpPr txBox="1"/>
          <p:nvPr/>
        </p:nvSpPr>
        <p:spPr>
          <a:xfrm>
            <a:off x="5071007" y="1907521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Delegate storage/distribution responsibility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7C6E7-5499-46D0-BF22-99EE886CBC77}"/>
              </a:ext>
            </a:extLst>
          </p:cNvPr>
          <p:cNvSpPr txBox="1"/>
          <p:nvPr/>
        </p:nvSpPr>
        <p:spPr>
          <a:xfrm>
            <a:off x="1069115" y="3682425"/>
            <a:ext cx="162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Funder/publisher requirement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DD46A3-C4B4-4108-A1DC-87A8F593C00D}"/>
              </a:ext>
            </a:extLst>
          </p:cNvPr>
          <p:cNvSpPr txBox="1"/>
          <p:nvPr/>
        </p:nvSpPr>
        <p:spPr>
          <a:xfrm>
            <a:off x="4335379" y="3445743"/>
            <a:ext cx="16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Store more complete research ecosystem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B29ED-84D7-423A-96A9-C194F4ACC13E}"/>
              </a:ext>
            </a:extLst>
          </p:cNvPr>
          <p:cNvSpPr txBox="1"/>
          <p:nvPr/>
        </p:nvSpPr>
        <p:spPr>
          <a:xfrm>
            <a:off x="7452699" y="1474701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Save time/effort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B16CDD-45DD-4496-B302-B4A780C1FF18}"/>
              </a:ext>
            </a:extLst>
          </p:cNvPr>
          <p:cNvSpPr txBox="1"/>
          <p:nvPr/>
        </p:nvSpPr>
        <p:spPr>
          <a:xfrm>
            <a:off x="7538855" y="2544645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Promote trust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7803BA-0243-4658-ADE5-7D1FC64B575D}"/>
              </a:ext>
            </a:extLst>
          </p:cNvPr>
          <p:cNvSpPr txBox="1"/>
          <p:nvPr/>
        </p:nvSpPr>
        <p:spPr>
          <a:xfrm>
            <a:off x="8612069" y="2544645"/>
            <a:ext cx="12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Improve quality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A522B61-4DBA-4270-8DF8-6841706A890B}"/>
              </a:ext>
            </a:extLst>
          </p:cNvPr>
          <p:cNvSpPr/>
          <p:nvPr/>
        </p:nvSpPr>
        <p:spPr>
          <a:xfrm>
            <a:off x="6998361" y="3663191"/>
            <a:ext cx="473142" cy="226056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0E7589-5936-4823-8884-098D4F5EDF8C}"/>
              </a:ext>
            </a:extLst>
          </p:cNvPr>
          <p:cNvSpPr txBox="1"/>
          <p:nvPr/>
        </p:nvSpPr>
        <p:spPr>
          <a:xfrm>
            <a:off x="0" y="130115"/>
            <a:ext cx="2946400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Why deposit software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58AAA-FAA4-409D-8922-381D343E7C35}"/>
              </a:ext>
            </a:extLst>
          </p:cNvPr>
          <p:cNvSpPr txBox="1"/>
          <p:nvPr/>
        </p:nvSpPr>
        <p:spPr>
          <a:xfrm>
            <a:off x="1419856" y="1905773"/>
            <a:ext cx="1152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Repeatability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719BE3-1856-4D82-99C5-5AA6ADE1293F}"/>
              </a:ext>
            </a:extLst>
          </p:cNvPr>
          <p:cNvSpPr txBox="1"/>
          <p:nvPr/>
        </p:nvSpPr>
        <p:spPr>
          <a:xfrm>
            <a:off x="2672995" y="1905773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Reproducibility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5684CA-037F-432B-987F-53E19AF20100}"/>
              </a:ext>
            </a:extLst>
          </p:cNvPr>
          <p:cNvSpPr txBox="1"/>
          <p:nvPr/>
        </p:nvSpPr>
        <p:spPr>
          <a:xfrm>
            <a:off x="4224871" y="1905773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Reuse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03ECCF-13C3-41FD-AAFE-F437BCD1179B}"/>
              </a:ext>
            </a:extLst>
          </p:cNvPr>
          <p:cNvSpPr txBox="1"/>
          <p:nvPr/>
        </p:nvSpPr>
        <p:spPr>
          <a:xfrm>
            <a:off x="7517289" y="4986522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Promote trust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7E7DD1-7592-4285-B44F-45ED6CC422A0}"/>
              </a:ext>
            </a:extLst>
          </p:cNvPr>
          <p:cNvSpPr txBox="1"/>
          <p:nvPr/>
        </p:nvSpPr>
        <p:spPr>
          <a:xfrm>
            <a:off x="8590503" y="4986522"/>
            <a:ext cx="12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Improve quality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D7D22AF-94D5-4AB2-8F56-3DD93DB4C173}"/>
              </a:ext>
            </a:extLst>
          </p:cNvPr>
          <p:cNvSpPr/>
          <p:nvPr/>
        </p:nvSpPr>
        <p:spPr>
          <a:xfrm>
            <a:off x="6995323" y="4821169"/>
            <a:ext cx="310594" cy="228804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ACE2487-59CE-45FA-892A-C8AC675D1036}"/>
              </a:ext>
            </a:extLst>
          </p:cNvPr>
          <p:cNvSpPr/>
          <p:nvPr/>
        </p:nvSpPr>
        <p:spPr>
          <a:xfrm>
            <a:off x="6998361" y="1560070"/>
            <a:ext cx="473142" cy="226056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5A3F1EB-EB7E-40E1-A7CE-496B620B9CC5}"/>
              </a:ext>
            </a:extLst>
          </p:cNvPr>
          <p:cNvSpPr/>
          <p:nvPr/>
        </p:nvSpPr>
        <p:spPr>
          <a:xfrm>
            <a:off x="2691090" y="4007416"/>
            <a:ext cx="216000" cy="228804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CE4DD4-D8FD-4067-B63D-297506F61A5E}"/>
              </a:ext>
            </a:extLst>
          </p:cNvPr>
          <p:cNvSpPr txBox="1"/>
          <p:nvPr/>
        </p:nvSpPr>
        <p:spPr>
          <a:xfrm>
            <a:off x="798288" y="1231456"/>
            <a:ext cx="7560000" cy="34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6F527-9694-4E52-9873-CA9C7FD5D09D}"/>
              </a:ext>
            </a:extLst>
          </p:cNvPr>
          <p:cNvSpPr txBox="1"/>
          <p:nvPr/>
        </p:nvSpPr>
        <p:spPr>
          <a:xfrm>
            <a:off x="943429" y="1405037"/>
            <a:ext cx="5040000" cy="17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Ask yourself…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B55D5-0B0C-40CC-8AAF-8A74A40AB03D}"/>
              </a:ext>
            </a:extLst>
          </p:cNvPr>
          <p:cNvSpPr txBox="1"/>
          <p:nvPr/>
        </p:nvSpPr>
        <p:spPr>
          <a:xfrm>
            <a:off x="1015558" y="1772015"/>
            <a:ext cx="12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Publishing results derived from your software?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BD000-04AF-4B58-AF24-728671E6DF49}"/>
              </a:ext>
            </a:extLst>
          </p:cNvPr>
          <p:cNvSpPr txBox="1"/>
          <p:nvPr/>
        </p:nvSpPr>
        <p:spPr>
          <a:xfrm>
            <a:off x="2396061" y="177201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Sharing your software?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8A967-32B5-4423-8A1D-19D3F42F3611}"/>
              </a:ext>
            </a:extLst>
          </p:cNvPr>
          <p:cNvSpPr txBox="1"/>
          <p:nvPr/>
        </p:nvSpPr>
        <p:spPr>
          <a:xfrm>
            <a:off x="3594394" y="177201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Project coming to an end?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C7FFE-43CE-482A-BFE9-882668827223}"/>
              </a:ext>
            </a:extLst>
          </p:cNvPr>
          <p:cNvSpPr txBox="1"/>
          <p:nvPr/>
        </p:nvSpPr>
        <p:spPr>
          <a:xfrm>
            <a:off x="6267348" y="1405037"/>
            <a:ext cx="180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2000" b="1" dirty="0"/>
              <a:t>Deposit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C8357-1AAF-449F-BE33-DE7D9C1905FA}"/>
              </a:ext>
            </a:extLst>
          </p:cNvPr>
          <p:cNvSpPr txBox="1"/>
          <p:nvPr/>
        </p:nvSpPr>
        <p:spPr>
          <a:xfrm>
            <a:off x="3646651" y="3385037"/>
            <a:ext cx="23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Concerned that others may publish results based on your software before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74885-5FAF-426E-AF48-5D2C465F674B}"/>
              </a:ext>
            </a:extLst>
          </p:cNvPr>
          <p:cNvSpPr txBox="1"/>
          <p:nvPr/>
        </p:nvSpPr>
        <p:spPr>
          <a:xfrm>
            <a:off x="6460989" y="3565037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Apply an embargo to publish later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0BBC775-BEF2-4D7C-8C9A-74C54A9D856A}"/>
              </a:ext>
            </a:extLst>
          </p:cNvPr>
          <p:cNvSpPr/>
          <p:nvPr/>
        </p:nvSpPr>
        <p:spPr>
          <a:xfrm>
            <a:off x="5986651" y="2192818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B3FADE-FB40-4139-8F63-31F0A903E089}"/>
              </a:ext>
            </a:extLst>
          </p:cNvPr>
          <p:cNvSpPr/>
          <p:nvPr/>
        </p:nvSpPr>
        <p:spPr>
          <a:xfrm>
            <a:off x="5986330" y="3758026"/>
            <a:ext cx="559693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148F2-9152-4C30-A7E7-CA204331BE80}"/>
              </a:ext>
            </a:extLst>
          </p:cNvPr>
          <p:cNvSpPr txBox="1"/>
          <p:nvPr/>
        </p:nvSpPr>
        <p:spPr>
          <a:xfrm>
            <a:off x="0" y="130115"/>
            <a:ext cx="2946400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When to deposit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F88C1-7478-44A4-A9F2-6BBAE37219FE}"/>
              </a:ext>
            </a:extLst>
          </p:cNvPr>
          <p:cNvSpPr txBox="1"/>
          <p:nvPr/>
        </p:nvSpPr>
        <p:spPr>
          <a:xfrm>
            <a:off x="4797055" y="1772015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Project going into a hiatus?</a:t>
            </a:r>
          </a:p>
        </p:txBody>
      </p:sp>
    </p:spTree>
    <p:extLst>
      <p:ext uri="{BB962C8B-B14F-4D97-AF65-F5344CB8AC3E}">
        <p14:creationId xmlns:p14="http://schemas.microsoft.com/office/powerpoint/2010/main" val="234609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DC6983DD-8A76-4CEA-95B8-44FAB5BE63C0}"/>
              </a:ext>
            </a:extLst>
          </p:cNvPr>
          <p:cNvSpPr txBox="1"/>
          <p:nvPr/>
        </p:nvSpPr>
        <p:spPr>
          <a:xfrm>
            <a:off x="652899" y="845610"/>
            <a:ext cx="1062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62D6A-C5A4-4CDF-B56B-45C171877FCD}"/>
              </a:ext>
            </a:extLst>
          </p:cNvPr>
          <p:cNvSpPr txBox="1"/>
          <p:nvPr/>
        </p:nvSpPr>
        <p:spPr>
          <a:xfrm>
            <a:off x="805870" y="2211989"/>
            <a:ext cx="8820000" cy="39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Choose a digital 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D5E66-AD33-45A9-81BF-B7533DA50D80}"/>
              </a:ext>
            </a:extLst>
          </p:cNvPr>
          <p:cNvSpPr txBox="1"/>
          <p:nvPr/>
        </p:nvSpPr>
        <p:spPr>
          <a:xfrm>
            <a:off x="987954" y="3985486"/>
            <a:ext cx="8460000" cy="1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Assess your options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A2D212-0839-4D5A-900E-0D9A117B8F97}"/>
              </a:ext>
            </a:extLst>
          </p:cNvPr>
          <p:cNvSpPr txBox="1"/>
          <p:nvPr/>
        </p:nvSpPr>
        <p:spPr>
          <a:xfrm>
            <a:off x="987954" y="2545486"/>
            <a:ext cx="84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Identify your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61EC5-32FB-495C-BD43-C56A538B4EB4}"/>
              </a:ext>
            </a:extLst>
          </p:cNvPr>
          <p:cNvSpPr txBox="1"/>
          <p:nvPr/>
        </p:nvSpPr>
        <p:spPr>
          <a:xfrm>
            <a:off x="805870" y="981686"/>
            <a:ext cx="882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Avoid popular but problematic options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621D46-624B-4EEB-9F39-887C53E12107}"/>
              </a:ext>
            </a:extLst>
          </p:cNvPr>
          <p:cNvSpPr txBox="1"/>
          <p:nvPr/>
        </p:nvSpPr>
        <p:spPr>
          <a:xfrm>
            <a:off x="2025834" y="1372718"/>
            <a:ext cx="9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Desktop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AFF226-2772-4D17-BE2D-E03D0ECD85CF}"/>
              </a:ext>
            </a:extLst>
          </p:cNvPr>
          <p:cNvSpPr txBox="1"/>
          <p:nvPr/>
        </p:nvSpPr>
        <p:spPr>
          <a:xfrm>
            <a:off x="936693" y="1372718"/>
            <a:ext cx="9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Laptop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59A398-CA86-4F52-8C55-69CC3766F7A5}"/>
              </a:ext>
            </a:extLst>
          </p:cNvPr>
          <p:cNvSpPr txBox="1"/>
          <p:nvPr/>
        </p:nvSpPr>
        <p:spPr>
          <a:xfrm>
            <a:off x="3107980" y="1372718"/>
            <a:ext cx="7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USB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FE18E-6BA6-4AAF-9356-0A3AD8ECB890}"/>
              </a:ext>
            </a:extLst>
          </p:cNvPr>
          <p:cNvSpPr txBox="1"/>
          <p:nvPr/>
        </p:nvSpPr>
        <p:spPr>
          <a:xfrm>
            <a:off x="4005479" y="1372718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Web site</a:t>
            </a:r>
          </a:p>
          <a:p>
            <a:pPr algn="ctr"/>
            <a:r>
              <a:rPr lang="en-GB" sz="1400" dirty="0"/>
              <a:t>(personal, project, department)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F9459-BF5B-4BFB-82CF-3EBB3A241A50}"/>
              </a:ext>
            </a:extLst>
          </p:cNvPr>
          <p:cNvSpPr txBox="1"/>
          <p:nvPr/>
        </p:nvSpPr>
        <p:spPr>
          <a:xfrm>
            <a:off x="6623835" y="1372718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Repository hosting service</a:t>
            </a:r>
          </a:p>
          <a:p>
            <a:pPr algn="ctr"/>
            <a:r>
              <a:rPr lang="en-GB" sz="1400" dirty="0"/>
              <a:t>(GitHub, </a:t>
            </a:r>
            <a:r>
              <a:rPr lang="en-GB" sz="1400" dirty="0" err="1"/>
              <a:t>BitBucket</a:t>
            </a:r>
            <a:r>
              <a:rPr lang="en-GB" sz="1400" dirty="0"/>
              <a:t>, GitLab, …)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43FC3C-69AE-4C25-BA30-974BC3886BDE}"/>
              </a:ext>
            </a:extLst>
          </p:cNvPr>
          <p:cNvSpPr txBox="1"/>
          <p:nvPr/>
        </p:nvSpPr>
        <p:spPr>
          <a:xfrm>
            <a:off x="1166991" y="2888422"/>
            <a:ext cx="10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Institutional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54B8A-16E0-4451-B5C2-4A686BA56531}"/>
              </a:ext>
            </a:extLst>
          </p:cNvPr>
          <p:cNvSpPr txBox="1"/>
          <p:nvPr/>
        </p:nvSpPr>
        <p:spPr>
          <a:xfrm>
            <a:off x="2346556" y="2888422"/>
            <a:ext cx="21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Publisher/funder mandated/recommended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A9AFA1-34A4-46C4-B22A-9B7BF316A82F}"/>
              </a:ext>
            </a:extLst>
          </p:cNvPr>
          <p:cNvSpPr txBox="1"/>
          <p:nvPr/>
        </p:nvSpPr>
        <p:spPr>
          <a:xfrm>
            <a:off x="6156273" y="2888422"/>
            <a:ext cx="32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General</a:t>
            </a:r>
          </a:p>
          <a:p>
            <a:pPr algn="ctr"/>
            <a:r>
              <a:rPr lang="en-GB" sz="1400" dirty="0"/>
              <a:t>(e.g. </a:t>
            </a:r>
            <a:r>
              <a:rPr lang="en-GB" sz="1400" dirty="0" err="1"/>
              <a:t>Zenodo</a:t>
            </a:r>
            <a:r>
              <a:rPr lang="en-GB" sz="1400" dirty="0"/>
              <a:t>, </a:t>
            </a:r>
            <a:r>
              <a:rPr lang="en-GB" sz="1400" dirty="0" err="1"/>
              <a:t>Figshare</a:t>
            </a:r>
            <a:r>
              <a:rPr lang="en-GB" sz="1400" dirty="0"/>
              <a:t>, Software Heritage)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E82B75-D9F3-4CF6-B3F8-AE7741B2CAB6}"/>
              </a:ext>
            </a:extLst>
          </p:cNvPr>
          <p:cNvSpPr txBox="1"/>
          <p:nvPr/>
        </p:nvSpPr>
        <p:spPr>
          <a:xfrm>
            <a:off x="1172170" y="4278101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Does it issue persistent identifiers?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490D5-722A-4B63-A1F2-B693D1D11E7E}"/>
              </a:ext>
            </a:extLst>
          </p:cNvPr>
          <p:cNvSpPr txBox="1"/>
          <p:nvPr/>
        </p:nvSpPr>
        <p:spPr>
          <a:xfrm>
            <a:off x="1172170" y="5121429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Can it accommodate the size of your deposit?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39CF59-0715-4986-A030-730FACDC7B49}"/>
              </a:ext>
            </a:extLst>
          </p:cNvPr>
          <p:cNvSpPr txBox="1"/>
          <p:nvPr/>
        </p:nvSpPr>
        <p:spPr>
          <a:xfrm>
            <a:off x="5167938" y="5121429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Is it free or is there a fee?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D2F764-B72B-42D2-885E-E3B3832D2B80}"/>
              </a:ext>
            </a:extLst>
          </p:cNvPr>
          <p:cNvSpPr txBox="1"/>
          <p:nvPr/>
        </p:nvSpPr>
        <p:spPr>
          <a:xfrm>
            <a:off x="7085673" y="4278101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If there is a fee, is this a one-off payment and can you afford it?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3DFBB3-174F-4CA5-A84F-89911548E74F}"/>
              </a:ext>
            </a:extLst>
          </p:cNvPr>
          <p:cNvSpPr txBox="1"/>
          <p:nvPr/>
        </p:nvSpPr>
        <p:spPr>
          <a:xfrm>
            <a:off x="3159774" y="5121429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Are its policies and service agreements acceptable?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026C1C-F79C-4B67-9E95-320294BC79A4}"/>
              </a:ext>
            </a:extLst>
          </p:cNvPr>
          <p:cNvSpPr txBox="1"/>
          <p:nvPr/>
        </p:nvSpPr>
        <p:spPr>
          <a:xfrm>
            <a:off x="4616565" y="288842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Community recommended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C0673-AC5B-4CC6-80F2-F272FF839D41}"/>
              </a:ext>
            </a:extLst>
          </p:cNvPr>
          <p:cNvSpPr txBox="1"/>
          <p:nvPr/>
        </p:nvSpPr>
        <p:spPr>
          <a:xfrm>
            <a:off x="5167938" y="4278101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Is its longevity acceptable?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4424A-99FB-45F0-A3C5-90D364C74434}"/>
              </a:ext>
            </a:extLst>
          </p:cNvPr>
          <p:cNvSpPr txBox="1"/>
          <p:nvPr/>
        </p:nvSpPr>
        <p:spPr>
          <a:xfrm>
            <a:off x="9855656" y="981686"/>
            <a:ext cx="12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Use to manage software under active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D4C62D-9D59-4CFB-917B-D3FCF8556C5E}"/>
              </a:ext>
            </a:extLst>
          </p:cNvPr>
          <p:cNvSpPr txBox="1"/>
          <p:nvPr/>
        </p:nvSpPr>
        <p:spPr>
          <a:xfrm>
            <a:off x="3159774" y="4278101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Is it mandated by a publisher/funder?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5E4C218-315F-4C5C-A5AC-EE74AFF58D0B}"/>
              </a:ext>
            </a:extLst>
          </p:cNvPr>
          <p:cNvSpPr/>
          <p:nvPr/>
        </p:nvSpPr>
        <p:spPr>
          <a:xfrm>
            <a:off x="9143835" y="1586100"/>
            <a:ext cx="756000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84D7F64-0512-42B5-92B5-7D2DCF21AB87}"/>
              </a:ext>
            </a:extLst>
          </p:cNvPr>
          <p:cNvSpPr/>
          <p:nvPr/>
        </p:nvSpPr>
        <p:spPr>
          <a:xfrm rot="5400000">
            <a:off x="4744186" y="3826263"/>
            <a:ext cx="335211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EDB95B-6AD1-4F60-806F-D49D5DE5168B}"/>
              </a:ext>
            </a:extLst>
          </p:cNvPr>
          <p:cNvSpPr/>
          <p:nvPr/>
        </p:nvSpPr>
        <p:spPr>
          <a:xfrm rot="5400000">
            <a:off x="4744186" y="2083328"/>
            <a:ext cx="335211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6655A-5884-4157-AC55-2C9B4E51F0E3}"/>
              </a:ext>
            </a:extLst>
          </p:cNvPr>
          <p:cNvSpPr txBox="1"/>
          <p:nvPr/>
        </p:nvSpPr>
        <p:spPr>
          <a:xfrm>
            <a:off x="7085673" y="5121429"/>
            <a:ext cx="18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Is it accredited/certified?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30BD6-719A-4E8B-BE2A-20FC0CE3CA8A}"/>
              </a:ext>
            </a:extLst>
          </p:cNvPr>
          <p:cNvSpPr txBox="1"/>
          <p:nvPr/>
        </p:nvSpPr>
        <p:spPr>
          <a:xfrm>
            <a:off x="-1" y="130115"/>
            <a:ext cx="3097621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Where to deposit software</a:t>
            </a:r>
          </a:p>
        </p:txBody>
      </p:sp>
    </p:spTree>
    <p:extLst>
      <p:ext uri="{BB962C8B-B14F-4D97-AF65-F5344CB8AC3E}">
        <p14:creationId xmlns:p14="http://schemas.microsoft.com/office/powerpoint/2010/main" val="421686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010A80-EF3E-4CAC-9265-3F3609539618}"/>
              </a:ext>
            </a:extLst>
          </p:cNvPr>
          <p:cNvSpPr txBox="1"/>
          <p:nvPr/>
        </p:nvSpPr>
        <p:spPr>
          <a:xfrm>
            <a:off x="464221" y="681282"/>
            <a:ext cx="10980000" cy="59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24A47-60D9-4D67-B273-D25EAB0BC65D}"/>
              </a:ext>
            </a:extLst>
          </p:cNvPr>
          <p:cNvSpPr txBox="1"/>
          <p:nvPr/>
        </p:nvSpPr>
        <p:spPr>
          <a:xfrm>
            <a:off x="558128" y="1976556"/>
            <a:ext cx="1044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Consider your intentions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D6D37-D697-477A-91FC-99767CCC1F09}"/>
              </a:ext>
            </a:extLst>
          </p:cNvPr>
          <p:cNvSpPr txBox="1"/>
          <p:nvPr/>
        </p:nvSpPr>
        <p:spPr>
          <a:xfrm>
            <a:off x="558128" y="5388652"/>
            <a:ext cx="10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Assess potential licence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F5F06-BDFF-4544-BF77-5453B3AABB74}"/>
              </a:ext>
            </a:extLst>
          </p:cNvPr>
          <p:cNvSpPr txBox="1"/>
          <p:nvPr/>
        </p:nvSpPr>
        <p:spPr>
          <a:xfrm>
            <a:off x="558128" y="3799942"/>
            <a:ext cx="10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Explore licence 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8DEA8-CC5B-439C-A7F7-CB39ADDEAFF5}"/>
              </a:ext>
            </a:extLst>
          </p:cNvPr>
          <p:cNvSpPr txBox="1"/>
          <p:nvPr/>
        </p:nvSpPr>
        <p:spPr>
          <a:xfrm>
            <a:off x="558128" y="786916"/>
            <a:ext cx="104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Consider constraints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6D8BB-3996-4C57-9792-C5A9233513BF}"/>
              </a:ext>
            </a:extLst>
          </p:cNvPr>
          <p:cNvSpPr txBox="1"/>
          <p:nvPr/>
        </p:nvSpPr>
        <p:spPr>
          <a:xfrm>
            <a:off x="1309886" y="4082994"/>
            <a:ext cx="576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OSI-approved open source licences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C053F8-6C07-4151-BE80-DCE0CC9D7F64}"/>
              </a:ext>
            </a:extLst>
          </p:cNvPr>
          <p:cNvSpPr txBox="1"/>
          <p:nvPr/>
        </p:nvSpPr>
        <p:spPr>
          <a:xfrm>
            <a:off x="4207868" y="4404881"/>
            <a:ext cx="27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Free licences</a:t>
            </a:r>
          </a:p>
          <a:p>
            <a:pPr algn="ctr"/>
            <a:r>
              <a:rPr lang="en-GB" sz="1400" dirty="0"/>
              <a:t>(GPL 3, Mozilla Public Licence, …)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D54ACA-10F8-4B2A-B735-BA521E56FA84}"/>
              </a:ext>
            </a:extLst>
          </p:cNvPr>
          <p:cNvSpPr txBox="1"/>
          <p:nvPr/>
        </p:nvSpPr>
        <p:spPr>
          <a:xfrm>
            <a:off x="7554633" y="1076980"/>
            <a:ext cx="32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Is there a stakeholder-mandated licence?</a:t>
            </a:r>
          </a:p>
          <a:p>
            <a:pPr algn="ctr"/>
            <a:r>
              <a:rPr lang="en-GB" sz="1400" dirty="0"/>
              <a:t>(institution, collaborators, funders, …)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5A17B6-C430-4E59-9D34-DADCE6B58A96}"/>
              </a:ext>
            </a:extLst>
          </p:cNvPr>
          <p:cNvSpPr txBox="1"/>
          <p:nvPr/>
        </p:nvSpPr>
        <p:spPr>
          <a:xfrm>
            <a:off x="8145312" y="4394156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Proprietary licences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BAA5B-F4E4-49D7-87E4-9D1701965ADB}"/>
              </a:ext>
            </a:extLst>
          </p:cNvPr>
          <p:cNvSpPr txBox="1"/>
          <p:nvPr/>
        </p:nvSpPr>
        <p:spPr>
          <a:xfrm>
            <a:off x="751094" y="1074237"/>
            <a:ext cx="12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Who owns copyright?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CFE16-968C-46CB-865B-29C01CB3D353}"/>
              </a:ext>
            </a:extLst>
          </p:cNvPr>
          <p:cNvSpPr txBox="1"/>
          <p:nvPr/>
        </p:nvSpPr>
        <p:spPr>
          <a:xfrm>
            <a:off x="6838045" y="4485563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Dual licencing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7E12FF-662F-4251-BAA6-A3571BABB638}"/>
              </a:ext>
            </a:extLst>
          </p:cNvPr>
          <p:cNvSpPr txBox="1"/>
          <p:nvPr/>
        </p:nvSpPr>
        <p:spPr>
          <a:xfrm>
            <a:off x="5124633" y="5657884"/>
            <a:ext cx="41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Are licence terms valid under national laws?</a:t>
            </a:r>
          </a:p>
          <a:p>
            <a:pPr algn="ctr"/>
            <a:r>
              <a:rPr lang="en-GB" sz="1400" dirty="0"/>
              <a:t>Do you know if any terms are not valid and implications of this?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DB22-A92F-4FFD-ADCF-76504A61CAA7}"/>
              </a:ext>
            </a:extLst>
          </p:cNvPr>
          <p:cNvSpPr txBox="1"/>
          <p:nvPr/>
        </p:nvSpPr>
        <p:spPr>
          <a:xfrm>
            <a:off x="3594286" y="2909239"/>
            <a:ext cx="30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Require others to release source code of changes they make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030FE-E9F1-43C1-B08E-BEBD1E7E8ABC}"/>
              </a:ext>
            </a:extLst>
          </p:cNvPr>
          <p:cNvSpPr txBox="1"/>
          <p:nvPr/>
        </p:nvSpPr>
        <p:spPr>
          <a:xfrm>
            <a:off x="3024022" y="2293854"/>
            <a:ext cx="30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Allow others to withhold source code of changes they make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22E39-1406-4A48-9E8F-043D17F93FD3}"/>
              </a:ext>
            </a:extLst>
          </p:cNvPr>
          <p:cNvSpPr txBox="1"/>
          <p:nvPr/>
        </p:nvSpPr>
        <p:spPr>
          <a:xfrm>
            <a:off x="1393231" y="4404881"/>
            <a:ext cx="27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Permissive licences</a:t>
            </a:r>
          </a:p>
          <a:p>
            <a:pPr algn="ctr"/>
            <a:r>
              <a:rPr lang="en-GB" sz="1400" dirty="0"/>
              <a:t>(Apache 2, 3-clause BSD, MIT,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8C6F4-F825-4580-9D0A-D9343B94AB09}"/>
              </a:ext>
            </a:extLst>
          </p:cNvPr>
          <p:cNvSpPr txBox="1"/>
          <p:nvPr/>
        </p:nvSpPr>
        <p:spPr>
          <a:xfrm>
            <a:off x="649281" y="2909239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Allow others to redistribute, modify, and redistribute modifications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B44DA-A5BC-4ECD-AC1C-26B1625F9481}"/>
              </a:ext>
            </a:extLst>
          </p:cNvPr>
          <p:cNvSpPr txBox="1"/>
          <p:nvPr/>
        </p:nvSpPr>
        <p:spPr>
          <a:xfrm>
            <a:off x="2535238" y="1080933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Are copyright owners legal entities?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2FA3D-183B-4C7F-AE26-F65D12CFA674}"/>
              </a:ext>
            </a:extLst>
          </p:cNvPr>
          <p:cNvSpPr txBox="1"/>
          <p:nvPr/>
        </p:nvSpPr>
        <p:spPr>
          <a:xfrm>
            <a:off x="4198934" y="1080933"/>
            <a:ext cx="3132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Does your software includes third-party software which imposes licensing restrictions?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B33FA4-395A-43E1-A523-221F7EBEC76F}"/>
              </a:ext>
            </a:extLst>
          </p:cNvPr>
          <p:cNvSpPr txBox="1"/>
          <p:nvPr/>
        </p:nvSpPr>
        <p:spPr>
          <a:xfrm>
            <a:off x="649281" y="2293854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Encourage reproducibility and reuse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BB3F2-E2D6-4AEB-A40E-039AAE49BEED}"/>
              </a:ext>
            </a:extLst>
          </p:cNvPr>
          <p:cNvSpPr txBox="1"/>
          <p:nvPr/>
        </p:nvSpPr>
        <p:spPr>
          <a:xfrm>
            <a:off x="8722883" y="2293854"/>
            <a:ext cx="221581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Charge for reuse of your software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61E6C-33FA-4AFF-BB77-3C881C1B9417}"/>
              </a:ext>
            </a:extLst>
          </p:cNvPr>
          <p:cNvSpPr txBox="1"/>
          <p:nvPr/>
        </p:nvSpPr>
        <p:spPr>
          <a:xfrm>
            <a:off x="6783922" y="2909239"/>
            <a:ext cx="41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Prevent others from publishing research done using your software or details about your software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594E06-E56A-4DBA-A8EF-41C6FD11517A}"/>
              </a:ext>
            </a:extLst>
          </p:cNvPr>
          <p:cNvSpPr txBox="1"/>
          <p:nvPr/>
        </p:nvSpPr>
        <p:spPr>
          <a:xfrm>
            <a:off x="2099574" y="5657884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Is licence acceptable to copyright owners and other stakeholders?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DAECFC-F695-44AB-A72B-62D0519358C6}"/>
              </a:ext>
            </a:extLst>
          </p:cNvPr>
          <p:cNvSpPr txBox="1"/>
          <p:nvPr/>
        </p:nvSpPr>
        <p:spPr>
          <a:xfrm>
            <a:off x="6181202" y="2293854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Encourage commercialisation of your software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58C78A1-CF86-468F-89F4-C2E00831FB67}"/>
              </a:ext>
            </a:extLst>
          </p:cNvPr>
          <p:cNvSpPr/>
          <p:nvPr/>
        </p:nvSpPr>
        <p:spPr>
          <a:xfrm rot="5400000">
            <a:off x="5195326" y="1863098"/>
            <a:ext cx="288000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BDF5CCB-F572-442F-BA62-82FE21E3758F}"/>
              </a:ext>
            </a:extLst>
          </p:cNvPr>
          <p:cNvSpPr/>
          <p:nvPr/>
        </p:nvSpPr>
        <p:spPr>
          <a:xfrm rot="5400000">
            <a:off x="5195326" y="3601481"/>
            <a:ext cx="288000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E081718-3129-4239-895B-19DEE4D0E081}"/>
              </a:ext>
            </a:extLst>
          </p:cNvPr>
          <p:cNvSpPr/>
          <p:nvPr/>
        </p:nvSpPr>
        <p:spPr>
          <a:xfrm rot="5400000">
            <a:off x="5171721" y="5257718"/>
            <a:ext cx="335211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4DA4B-0B04-4E39-B239-CF32EDB56920}"/>
              </a:ext>
            </a:extLst>
          </p:cNvPr>
          <p:cNvSpPr txBox="1"/>
          <p:nvPr/>
        </p:nvSpPr>
        <p:spPr>
          <a:xfrm>
            <a:off x="-1" y="130115"/>
            <a:ext cx="3737980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How to choose a software licence</a:t>
            </a:r>
          </a:p>
        </p:txBody>
      </p:sp>
    </p:spTree>
    <p:extLst>
      <p:ext uri="{BB962C8B-B14F-4D97-AF65-F5344CB8AC3E}">
        <p14:creationId xmlns:p14="http://schemas.microsoft.com/office/powerpoint/2010/main" val="6063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4FD8B5-79E2-4F20-ACD8-742B498AC01D}"/>
              </a:ext>
            </a:extLst>
          </p:cNvPr>
          <p:cNvSpPr txBox="1"/>
          <p:nvPr/>
        </p:nvSpPr>
        <p:spPr>
          <a:xfrm>
            <a:off x="1273356" y="614082"/>
            <a:ext cx="9805097" cy="6102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063B76-B39F-4521-872C-69FF4C81EBCB}"/>
              </a:ext>
            </a:extLst>
          </p:cNvPr>
          <p:cNvSpPr txBox="1"/>
          <p:nvPr/>
        </p:nvSpPr>
        <p:spPr>
          <a:xfrm>
            <a:off x="1386160" y="3082006"/>
            <a:ext cx="954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Deposit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CA5F7-1D30-4762-93D3-D349FE9D1BD2}"/>
              </a:ext>
            </a:extLst>
          </p:cNvPr>
          <p:cNvSpPr txBox="1"/>
          <p:nvPr/>
        </p:nvSpPr>
        <p:spPr>
          <a:xfrm>
            <a:off x="3995035" y="684030"/>
            <a:ext cx="30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Read digital repository 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17C85-5592-4A18-84D2-FC65269DFCA3}"/>
              </a:ext>
            </a:extLst>
          </p:cNvPr>
          <p:cNvSpPr txBox="1"/>
          <p:nvPr/>
        </p:nvSpPr>
        <p:spPr>
          <a:xfrm>
            <a:off x="3995035" y="2480829"/>
            <a:ext cx="30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Decide how to deposit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C550F-0283-49F6-9A92-17A4D19693C6}"/>
              </a:ext>
            </a:extLst>
          </p:cNvPr>
          <p:cNvSpPr txBox="1"/>
          <p:nvPr/>
        </p:nvSpPr>
        <p:spPr>
          <a:xfrm>
            <a:off x="1386160" y="1313652"/>
            <a:ext cx="95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Review intended deposit content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47628B-B974-4F06-8338-E48433C8B964}"/>
              </a:ext>
            </a:extLst>
          </p:cNvPr>
          <p:cNvSpPr txBox="1"/>
          <p:nvPr/>
        </p:nvSpPr>
        <p:spPr>
          <a:xfrm>
            <a:off x="1494148" y="3449082"/>
            <a:ext cx="450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Make manual deposit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747BCC-A2D3-4D4C-8325-3EF3BD8F446E}"/>
              </a:ext>
            </a:extLst>
          </p:cNvPr>
          <p:cNvSpPr txBox="1"/>
          <p:nvPr/>
        </p:nvSpPr>
        <p:spPr>
          <a:xfrm>
            <a:off x="6174040" y="3446487"/>
            <a:ext cx="450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Make tool-assisted deposit (if available)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7D95B5-5A94-4A15-92E9-A858BBF78CC2}"/>
              </a:ext>
            </a:extLst>
          </p:cNvPr>
          <p:cNvSpPr txBox="1"/>
          <p:nvPr/>
        </p:nvSpPr>
        <p:spPr>
          <a:xfrm>
            <a:off x="1674040" y="3830914"/>
            <a:ext cx="9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Create deposit archive file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2C7BF6-2DA2-4825-A930-8239B91083F5}"/>
              </a:ext>
            </a:extLst>
          </p:cNvPr>
          <p:cNvSpPr txBox="1"/>
          <p:nvPr/>
        </p:nvSpPr>
        <p:spPr>
          <a:xfrm>
            <a:off x="2783527" y="3830914"/>
            <a:ext cx="9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 deposit archive file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A6C33-99DE-4CA9-B7F3-FAB913CD80E1}"/>
              </a:ext>
            </a:extLst>
          </p:cNvPr>
          <p:cNvSpPr txBox="1"/>
          <p:nvPr/>
        </p:nvSpPr>
        <p:spPr>
          <a:xfrm>
            <a:off x="3897277" y="3830914"/>
            <a:ext cx="9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Submit deposit archive file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A4CA5B-8BBB-4ED1-9A79-A2BDDED20436}"/>
              </a:ext>
            </a:extLst>
          </p:cNvPr>
          <p:cNvSpPr txBox="1"/>
          <p:nvPr/>
        </p:nvSpPr>
        <p:spPr>
          <a:xfrm>
            <a:off x="5000273" y="3830914"/>
            <a:ext cx="9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Enter metadata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E85B94-B5D0-43E5-82CA-EF54FD5581E2}"/>
              </a:ext>
            </a:extLst>
          </p:cNvPr>
          <p:cNvSpPr txBox="1"/>
          <p:nvPr/>
        </p:nvSpPr>
        <p:spPr>
          <a:xfrm>
            <a:off x="6993457" y="3961048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Make deposit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6A25D2-2662-465E-9112-3AB0800EB2FB}"/>
              </a:ext>
            </a:extLst>
          </p:cNvPr>
          <p:cNvSpPr txBox="1"/>
          <p:nvPr/>
        </p:nvSpPr>
        <p:spPr>
          <a:xfrm>
            <a:off x="9017774" y="3961048"/>
            <a:ext cx="12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Check, correct, add metadata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44E98E-D2A8-4BFB-AB97-0741956C3AF2}"/>
              </a:ext>
            </a:extLst>
          </p:cNvPr>
          <p:cNvSpPr txBox="1"/>
          <p:nvPr/>
        </p:nvSpPr>
        <p:spPr>
          <a:xfrm>
            <a:off x="3995035" y="5456672"/>
            <a:ext cx="30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Configure embargo</a:t>
            </a:r>
          </a:p>
          <a:p>
            <a:pPr algn="ctr"/>
            <a:r>
              <a:rPr lang="en-GB" sz="1400" dirty="0"/>
              <a:t>(optional)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D75D6C-ACB1-4C2C-83A3-F75663B6F052}"/>
              </a:ext>
            </a:extLst>
          </p:cNvPr>
          <p:cNvSpPr txBox="1"/>
          <p:nvPr/>
        </p:nvSpPr>
        <p:spPr>
          <a:xfrm>
            <a:off x="3995035" y="6240193"/>
            <a:ext cx="30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Check uploaded deposit archive file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AD0813B-2450-4B57-8A75-539212E630F6}"/>
              </a:ext>
            </a:extLst>
          </p:cNvPr>
          <p:cNvSpPr/>
          <p:nvPr/>
        </p:nvSpPr>
        <p:spPr>
          <a:xfrm>
            <a:off x="2568375" y="4226914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E8FFC4E-D374-47E6-8A55-C1B4E95DC9D3}"/>
              </a:ext>
            </a:extLst>
          </p:cNvPr>
          <p:cNvSpPr/>
          <p:nvPr/>
        </p:nvSpPr>
        <p:spPr>
          <a:xfrm>
            <a:off x="3678829" y="4226914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E8EE675-DF45-4367-80F5-28761DE2782C}"/>
              </a:ext>
            </a:extLst>
          </p:cNvPr>
          <p:cNvSpPr/>
          <p:nvPr/>
        </p:nvSpPr>
        <p:spPr>
          <a:xfrm>
            <a:off x="4789283" y="4226914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D47215D-9769-4F6C-BE0A-09F96E8120AE}"/>
              </a:ext>
            </a:extLst>
          </p:cNvPr>
          <p:cNvSpPr/>
          <p:nvPr/>
        </p:nvSpPr>
        <p:spPr>
          <a:xfrm rot="5400000">
            <a:off x="5329198" y="5236360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AFB1916-CBFD-475F-A848-D458FF4D5326}"/>
              </a:ext>
            </a:extLst>
          </p:cNvPr>
          <p:cNvSpPr/>
          <p:nvPr/>
        </p:nvSpPr>
        <p:spPr>
          <a:xfrm rot="5400000">
            <a:off x="5329198" y="5996222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B74B0B7-58D8-424D-A4B0-DC247A5BCC3A}"/>
              </a:ext>
            </a:extLst>
          </p:cNvPr>
          <p:cNvSpPr/>
          <p:nvPr/>
        </p:nvSpPr>
        <p:spPr>
          <a:xfrm rot="5400000">
            <a:off x="5329198" y="2207459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0B7F77D-25EE-477F-B209-158F2C20F278}"/>
              </a:ext>
            </a:extLst>
          </p:cNvPr>
          <p:cNvSpPr/>
          <p:nvPr/>
        </p:nvSpPr>
        <p:spPr>
          <a:xfrm rot="5400000">
            <a:off x="5329198" y="1037518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3E1BAC-FB24-4967-B8B3-3A0A2471CC2E}"/>
              </a:ext>
            </a:extLst>
          </p:cNvPr>
          <p:cNvSpPr/>
          <p:nvPr/>
        </p:nvSpPr>
        <p:spPr>
          <a:xfrm>
            <a:off x="7918505" y="4174166"/>
            <a:ext cx="1112958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33884-0A99-4D6D-B3DC-886558B97BBE}"/>
              </a:ext>
            </a:extLst>
          </p:cNvPr>
          <p:cNvSpPr txBox="1"/>
          <p:nvPr/>
        </p:nvSpPr>
        <p:spPr>
          <a:xfrm>
            <a:off x="0" y="130115"/>
            <a:ext cx="2946400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How to deposit software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6B2115-28F0-43E8-8D33-150E76519C17}"/>
              </a:ext>
            </a:extLst>
          </p:cNvPr>
          <p:cNvSpPr txBox="1"/>
          <p:nvPr/>
        </p:nvSpPr>
        <p:spPr>
          <a:xfrm>
            <a:off x="1456037" y="1718605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Review yourself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EF7D9-4F10-48BD-B1E4-8B8FD265DBBA}"/>
              </a:ext>
            </a:extLst>
          </p:cNvPr>
          <p:cNvSpPr txBox="1"/>
          <p:nvPr/>
        </p:nvSpPr>
        <p:spPr>
          <a:xfrm>
            <a:off x="3030240" y="1718605"/>
            <a:ext cx="19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Discuss with colleague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1B389A-1BE1-43A8-8413-6F3FE2A1FB4A}"/>
              </a:ext>
            </a:extLst>
          </p:cNvPr>
          <p:cNvSpPr txBox="1"/>
          <p:nvPr/>
        </p:nvSpPr>
        <p:spPr>
          <a:xfrm>
            <a:off x="5149071" y="1718605"/>
            <a:ext cx="21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Colleague reviews content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A17357-2F8F-4C77-8AF5-3F34EE6BC926}"/>
              </a:ext>
            </a:extLst>
          </p:cNvPr>
          <p:cNvSpPr txBox="1"/>
          <p:nvPr/>
        </p:nvSpPr>
        <p:spPr>
          <a:xfrm>
            <a:off x="7464593" y="1718605"/>
            <a:ext cx="32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Colleague reviews quality, utility, usability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D198009-1293-4D19-8571-D86C113F492E}"/>
              </a:ext>
            </a:extLst>
          </p:cNvPr>
          <p:cNvSpPr/>
          <p:nvPr/>
        </p:nvSpPr>
        <p:spPr>
          <a:xfrm rot="5400000">
            <a:off x="5329198" y="2840071"/>
            <a:ext cx="281337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3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A2BD6A8F-9B8A-4D70-9119-7B930AC85181}"/>
              </a:ext>
            </a:extLst>
          </p:cNvPr>
          <p:cNvSpPr txBox="1"/>
          <p:nvPr/>
        </p:nvSpPr>
        <p:spPr>
          <a:xfrm>
            <a:off x="336148" y="609276"/>
            <a:ext cx="10687498" cy="5935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CC8D1-A04B-42A7-802A-CE30C38CD9C5}"/>
              </a:ext>
            </a:extLst>
          </p:cNvPr>
          <p:cNvSpPr txBox="1"/>
          <p:nvPr/>
        </p:nvSpPr>
        <p:spPr>
          <a:xfrm>
            <a:off x="582914" y="4940639"/>
            <a:ext cx="102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/>
              <a:t>Comprehensive deposit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88F3CA-3F32-4442-8ED7-7CD6237E0304}"/>
              </a:ext>
            </a:extLst>
          </p:cNvPr>
          <p:cNvSpPr txBox="1"/>
          <p:nvPr/>
        </p:nvSpPr>
        <p:spPr>
          <a:xfrm>
            <a:off x="582914" y="2810395"/>
            <a:ext cx="10260000" cy="1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Runnable deposit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CA5F7-1D30-4762-93D3-D349FE9D1BD2}"/>
              </a:ext>
            </a:extLst>
          </p:cNvPr>
          <p:cNvSpPr txBox="1"/>
          <p:nvPr/>
        </p:nvSpPr>
        <p:spPr>
          <a:xfrm>
            <a:off x="582914" y="798014"/>
            <a:ext cx="10224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Minimal deposit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259DCE-DFAF-4963-A6D1-6ECAB9A4C4F4}"/>
              </a:ext>
            </a:extLst>
          </p:cNvPr>
          <p:cNvSpPr txBox="1"/>
          <p:nvPr/>
        </p:nvSpPr>
        <p:spPr>
          <a:xfrm>
            <a:off x="3515136" y="3169360"/>
            <a:ext cx="180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Documentation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6AA12-C68F-4212-AC6C-CB8988D865CF}"/>
              </a:ext>
            </a:extLst>
          </p:cNvPr>
          <p:cNvSpPr txBox="1"/>
          <p:nvPr/>
        </p:nvSpPr>
        <p:spPr>
          <a:xfrm>
            <a:off x="8898342" y="1144746"/>
            <a:ext cx="144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Source code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60BCB8-9C72-45AA-9908-8BECF317CCA4}"/>
              </a:ext>
            </a:extLst>
          </p:cNvPr>
          <p:cNvSpPr txBox="1"/>
          <p:nvPr/>
        </p:nvSpPr>
        <p:spPr>
          <a:xfrm>
            <a:off x="9709018" y="3169358"/>
            <a:ext cx="90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Sample input and output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711B40-0A85-42BF-A711-DBC68517CB2C}"/>
              </a:ext>
            </a:extLst>
          </p:cNvPr>
          <p:cNvSpPr txBox="1"/>
          <p:nvPr/>
        </p:nvSpPr>
        <p:spPr>
          <a:xfrm>
            <a:off x="5299378" y="1150547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Copyright and licence</a:t>
            </a:r>
          </a:p>
          <a:p>
            <a:pPr algn="ctr"/>
            <a:r>
              <a:rPr lang="en-GB" sz="1400" dirty="0"/>
              <a:t>(LICENCE)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CE8F62-A65A-407C-980F-31EF56E281D4}"/>
              </a:ext>
            </a:extLst>
          </p:cNvPr>
          <p:cNvSpPr txBox="1"/>
          <p:nvPr/>
        </p:nvSpPr>
        <p:spPr>
          <a:xfrm>
            <a:off x="805588" y="1144746"/>
            <a:ext cx="39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Link to project website/source code repository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ABB90-5E7A-4A5E-BD66-897B562166D9}"/>
              </a:ext>
            </a:extLst>
          </p:cNvPr>
          <p:cNvSpPr txBox="1"/>
          <p:nvPr/>
        </p:nvSpPr>
        <p:spPr>
          <a:xfrm>
            <a:off x="0" y="130115"/>
            <a:ext cx="2946400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What to deposit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3EA69A-FA0C-4E0F-AE67-A0F236AEB9C4}"/>
              </a:ext>
            </a:extLst>
          </p:cNvPr>
          <p:cNvSpPr txBox="1"/>
          <p:nvPr/>
        </p:nvSpPr>
        <p:spPr>
          <a:xfrm>
            <a:off x="701084" y="3175474"/>
            <a:ext cx="270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Copyright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Licence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User documentation (if short)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Summary of other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10CB2-4736-47D0-A39D-B60A579F2A44}"/>
              </a:ext>
            </a:extLst>
          </p:cNvPr>
          <p:cNvSpPr txBox="1"/>
          <p:nvPr/>
        </p:nvSpPr>
        <p:spPr>
          <a:xfrm>
            <a:off x="5299122" y="1864624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Authors and other contributors</a:t>
            </a:r>
          </a:p>
          <a:p>
            <a:pPr algn="ctr"/>
            <a:r>
              <a:rPr lang="en-GB" sz="1400" dirty="0"/>
              <a:t>(CONTRIBUTORS)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116F4-1455-4FA0-83CC-0D5DE5952EEF}"/>
              </a:ext>
            </a:extLst>
          </p:cNvPr>
          <p:cNvSpPr txBox="1"/>
          <p:nvPr/>
        </p:nvSpPr>
        <p:spPr>
          <a:xfrm>
            <a:off x="3696364" y="3475601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B9F05-3EAE-4492-8DF4-19601D2C211F}"/>
              </a:ext>
            </a:extLst>
          </p:cNvPr>
          <p:cNvSpPr txBox="1"/>
          <p:nvPr/>
        </p:nvSpPr>
        <p:spPr>
          <a:xfrm>
            <a:off x="3652110" y="4054311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Dependencies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C1326B-0C13-4D25-93BC-A833B05B1070}"/>
              </a:ext>
            </a:extLst>
          </p:cNvPr>
          <p:cNvSpPr txBox="1"/>
          <p:nvPr/>
        </p:nvSpPr>
        <p:spPr>
          <a:xfrm>
            <a:off x="1362853" y="5328285"/>
            <a:ext cx="54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Documentation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AB2DD-A8D1-4F85-B835-C68FD4882CF5}"/>
              </a:ext>
            </a:extLst>
          </p:cNvPr>
          <p:cNvSpPr txBox="1"/>
          <p:nvPr/>
        </p:nvSpPr>
        <p:spPr>
          <a:xfrm>
            <a:off x="1434246" y="5626482"/>
            <a:ext cx="12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Developer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D068AA-CEF2-4674-8A1F-BA92F6F3C1FC}"/>
              </a:ext>
            </a:extLst>
          </p:cNvPr>
          <p:cNvSpPr txBox="1"/>
          <p:nvPr/>
        </p:nvSpPr>
        <p:spPr>
          <a:xfrm>
            <a:off x="2859262" y="5626482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What the code does and how it does 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FD27C-58CC-4212-903B-4F9CD28480BB}"/>
              </a:ext>
            </a:extLst>
          </p:cNvPr>
          <p:cNvSpPr txBox="1"/>
          <p:nvPr/>
        </p:nvSpPr>
        <p:spPr>
          <a:xfrm>
            <a:off x="4779897" y="5616869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Software ecosystem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CF8A35-80C1-43BF-832E-9544910922EB}"/>
              </a:ext>
            </a:extLst>
          </p:cNvPr>
          <p:cNvSpPr txBox="1"/>
          <p:nvPr/>
        </p:nvSpPr>
        <p:spPr>
          <a:xfrm>
            <a:off x="5423428" y="3181335"/>
            <a:ext cx="41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Metadata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A7AE2-99ED-43A9-B480-F90744E64CB3}"/>
              </a:ext>
            </a:extLst>
          </p:cNvPr>
          <p:cNvSpPr txBox="1"/>
          <p:nvPr/>
        </p:nvSpPr>
        <p:spPr>
          <a:xfrm>
            <a:off x="7328201" y="3522003"/>
            <a:ext cx="19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Recommended citation </a:t>
            </a:r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Citation.cff</a:t>
            </a:r>
            <a:r>
              <a:rPr lang="en-GB" sz="14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DD864-5D29-454D-B61D-042DC710C0B6}"/>
              </a:ext>
            </a:extLst>
          </p:cNvPr>
          <p:cNvSpPr txBox="1"/>
          <p:nvPr/>
        </p:nvSpPr>
        <p:spPr>
          <a:xfrm>
            <a:off x="5569018" y="3522003"/>
            <a:ext cx="16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Metadata </a:t>
            </a:r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codeMeta.json</a:t>
            </a:r>
            <a:r>
              <a:rPr lang="en-GB" sz="1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F4F821-E243-40BB-A8B9-FFDD031BE4C8}"/>
              </a:ext>
            </a:extLst>
          </p:cNvPr>
          <p:cNvSpPr txBox="1"/>
          <p:nvPr/>
        </p:nvSpPr>
        <p:spPr>
          <a:xfrm>
            <a:off x="7081638" y="5326997"/>
            <a:ext cx="1080000" cy="901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Additional sample and test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BFDDCD-0DD1-430E-9C0D-4A6E5B651E65}"/>
              </a:ext>
            </a:extLst>
          </p:cNvPr>
          <p:cNvSpPr txBox="1"/>
          <p:nvPr/>
        </p:nvSpPr>
        <p:spPr>
          <a:xfrm>
            <a:off x="8642961" y="5346869"/>
            <a:ext cx="1152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Test code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0E18031-2DD4-4DE2-8CB2-778AAD04E33D}"/>
              </a:ext>
            </a:extLst>
          </p:cNvPr>
          <p:cNvSpPr/>
          <p:nvPr/>
        </p:nvSpPr>
        <p:spPr>
          <a:xfrm rot="16200000" flipV="1">
            <a:off x="5083665" y="2041257"/>
            <a:ext cx="449473" cy="1483515"/>
          </a:xfrm>
          <a:prstGeom prst="rightArrow">
            <a:avLst>
              <a:gd name="adj1" fmla="val 48616"/>
              <a:gd name="adj2" fmla="val 55822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91A12-F0E4-4040-B83F-1E6F58288336}"/>
              </a:ext>
            </a:extLst>
          </p:cNvPr>
          <p:cNvSpPr txBox="1"/>
          <p:nvPr/>
        </p:nvSpPr>
        <p:spPr>
          <a:xfrm>
            <a:off x="4938936" y="2710135"/>
            <a:ext cx="100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FFE15E4-BF67-4774-BD54-E054B61F5B6F}"/>
              </a:ext>
            </a:extLst>
          </p:cNvPr>
          <p:cNvSpPr/>
          <p:nvPr/>
        </p:nvSpPr>
        <p:spPr>
          <a:xfrm rot="16200000" flipV="1">
            <a:off x="5084226" y="4234912"/>
            <a:ext cx="449473" cy="1483515"/>
          </a:xfrm>
          <a:prstGeom prst="rightArrow">
            <a:avLst>
              <a:gd name="adj1" fmla="val 48616"/>
              <a:gd name="adj2" fmla="val 55822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993F7B-A041-4DEF-AFDD-014CCD8AB4AF}"/>
              </a:ext>
            </a:extLst>
          </p:cNvPr>
          <p:cNvSpPr txBox="1"/>
          <p:nvPr/>
        </p:nvSpPr>
        <p:spPr>
          <a:xfrm>
            <a:off x="4939497" y="4903790"/>
            <a:ext cx="100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14615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417C85-5592-4A18-84D2-FC65269DFCA3}"/>
              </a:ext>
            </a:extLst>
          </p:cNvPr>
          <p:cNvSpPr txBox="1"/>
          <p:nvPr/>
        </p:nvSpPr>
        <p:spPr>
          <a:xfrm>
            <a:off x="2292531" y="2025521"/>
            <a:ext cx="7200000" cy="23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9D582A-54CC-4B9D-83B7-97F600082268}"/>
              </a:ext>
            </a:extLst>
          </p:cNvPr>
          <p:cNvSpPr txBox="1"/>
          <p:nvPr/>
        </p:nvSpPr>
        <p:spPr>
          <a:xfrm>
            <a:off x="2454836" y="2203389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Sensitive personal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928F82-0B83-444F-93E6-93608829D309}"/>
              </a:ext>
            </a:extLst>
          </p:cNvPr>
          <p:cNvSpPr txBox="1"/>
          <p:nvPr/>
        </p:nvSpPr>
        <p:spPr>
          <a:xfrm>
            <a:off x="2454836" y="2852775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Internal information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A50997-C7B7-4981-B1C4-B3DB880F64D7}"/>
              </a:ext>
            </a:extLst>
          </p:cNvPr>
          <p:cNvSpPr txBox="1"/>
          <p:nvPr/>
        </p:nvSpPr>
        <p:spPr>
          <a:xfrm>
            <a:off x="4800139" y="2203389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Inappropriate content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75BF62-88BD-4A48-90C3-E71FF7BE4C5E}"/>
              </a:ext>
            </a:extLst>
          </p:cNvPr>
          <p:cNvSpPr txBox="1"/>
          <p:nvPr/>
        </p:nvSpPr>
        <p:spPr>
          <a:xfrm>
            <a:off x="4800139" y="2852775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Temporary directories/files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83BCBC-BBA9-4704-9B6A-BD3662FDEBCE}"/>
              </a:ext>
            </a:extLst>
          </p:cNvPr>
          <p:cNvSpPr txBox="1"/>
          <p:nvPr/>
        </p:nvSpPr>
        <p:spPr>
          <a:xfrm>
            <a:off x="4800139" y="3549904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Source code repository configuration files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390221-17FD-423B-ADE2-348FA02C33D9}"/>
              </a:ext>
            </a:extLst>
          </p:cNvPr>
          <p:cNvSpPr txBox="1"/>
          <p:nvPr/>
        </p:nvSpPr>
        <p:spPr>
          <a:xfrm>
            <a:off x="7142897" y="2852775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Unnecessary data files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6F405D-F888-4848-829A-49D3453F6218}"/>
              </a:ext>
            </a:extLst>
          </p:cNvPr>
          <p:cNvSpPr txBox="1"/>
          <p:nvPr/>
        </p:nvSpPr>
        <p:spPr>
          <a:xfrm>
            <a:off x="7142897" y="3549904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Unintended binary files/executables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7FACEA-5874-4BC5-97C5-BD959CAF87E7}"/>
              </a:ext>
            </a:extLst>
          </p:cNvPr>
          <p:cNvSpPr txBox="1"/>
          <p:nvPr/>
        </p:nvSpPr>
        <p:spPr>
          <a:xfrm>
            <a:off x="2454836" y="3549904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Software/data not licensed for sharing/redistribution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E3B5AF-5E70-424E-947C-8BF489C8889C}"/>
              </a:ext>
            </a:extLst>
          </p:cNvPr>
          <p:cNvSpPr txBox="1"/>
          <p:nvPr/>
        </p:nvSpPr>
        <p:spPr>
          <a:xfrm>
            <a:off x="0" y="130115"/>
            <a:ext cx="2362750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What </a:t>
            </a:r>
            <a:r>
              <a:rPr lang="en-GB" sz="2000" b="1" i="1" dirty="0"/>
              <a:t>not</a:t>
            </a:r>
            <a:r>
              <a:rPr lang="en-GB" sz="2000" b="1" dirty="0"/>
              <a:t> to deposit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A4983-5432-4495-B479-0B1C2E39BB4E}"/>
              </a:ext>
            </a:extLst>
          </p:cNvPr>
          <p:cNvSpPr txBox="1"/>
          <p:nvPr/>
        </p:nvSpPr>
        <p:spPr>
          <a:xfrm>
            <a:off x="7142897" y="2203389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Unused source code</a:t>
            </a:r>
          </a:p>
        </p:txBody>
      </p:sp>
    </p:spTree>
    <p:extLst>
      <p:ext uri="{BB962C8B-B14F-4D97-AF65-F5344CB8AC3E}">
        <p14:creationId xmlns:p14="http://schemas.microsoft.com/office/powerpoint/2010/main" val="202840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9C550F-0283-49F6-9A92-17A4D19693C6}"/>
              </a:ext>
            </a:extLst>
          </p:cNvPr>
          <p:cNvSpPr txBox="1"/>
          <p:nvPr/>
        </p:nvSpPr>
        <p:spPr>
          <a:xfrm>
            <a:off x="706646" y="1417639"/>
            <a:ext cx="1026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endParaRPr lang="en-GB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99B7B-9B8D-4F80-BB61-253178BEC78D}"/>
              </a:ext>
            </a:extLst>
          </p:cNvPr>
          <p:cNvSpPr txBox="1"/>
          <p:nvPr/>
        </p:nvSpPr>
        <p:spPr>
          <a:xfrm>
            <a:off x="837283" y="4495832"/>
            <a:ext cx="99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Record metadata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F0FBD-C85F-4959-95AA-8A1BFE1F358B}"/>
              </a:ext>
            </a:extLst>
          </p:cNvPr>
          <p:cNvSpPr txBox="1"/>
          <p:nvPr/>
        </p:nvSpPr>
        <p:spPr>
          <a:xfrm>
            <a:off x="850346" y="1571762"/>
            <a:ext cx="9900000" cy="27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GB" sz="1400" dirty="0"/>
              <a:t>Capture metadata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F15A89-5070-4520-8178-BC7B7E64FC1D}"/>
              </a:ext>
            </a:extLst>
          </p:cNvPr>
          <p:cNvSpPr txBox="1"/>
          <p:nvPr/>
        </p:nvSpPr>
        <p:spPr>
          <a:xfrm>
            <a:off x="1028063" y="2552460"/>
            <a:ext cx="2340000" cy="1529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Licence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Link to live software e.g. source code repository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073450-7FDC-4B0A-A74F-CA3DA5DDA54F}"/>
              </a:ext>
            </a:extLst>
          </p:cNvPr>
          <p:cNvSpPr txBox="1"/>
          <p:nvPr/>
        </p:nvSpPr>
        <p:spPr>
          <a:xfrm>
            <a:off x="3478994" y="2552460"/>
            <a:ext cx="198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Relationship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9D6767-42E2-4CA2-891F-965450761DCC}"/>
              </a:ext>
            </a:extLst>
          </p:cNvPr>
          <p:cNvSpPr txBox="1"/>
          <p:nvPr/>
        </p:nvSpPr>
        <p:spPr>
          <a:xfrm>
            <a:off x="7749079" y="2552460"/>
            <a:ext cx="270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Standards and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etc.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48C808-9807-4A33-A7D8-629144B768AA}"/>
              </a:ext>
            </a:extLst>
          </p:cNvPr>
          <p:cNvSpPr txBox="1"/>
          <p:nvPr/>
        </p:nvSpPr>
        <p:spPr>
          <a:xfrm>
            <a:off x="5635312" y="2552460"/>
            <a:ext cx="198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Funders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Organisations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5D7EC1-D01E-422D-B1B5-DFEABA3115BA}"/>
              </a:ext>
            </a:extLst>
          </p:cNvPr>
          <p:cNvSpPr txBox="1"/>
          <p:nvPr/>
        </p:nvSpPr>
        <p:spPr>
          <a:xfrm>
            <a:off x="1251947" y="4873629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Add plain-text (e.g. </a:t>
            </a:r>
            <a:r>
              <a:rPr lang="en-GB" sz="1400" dirty="0" err="1"/>
              <a:t>codeMeta.json</a:t>
            </a:r>
            <a:r>
              <a:rPr lang="en-GB" sz="1400" dirty="0"/>
              <a:t> and CONTRIBUTORS) files to deposit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B8BD0-3175-43C3-8039-7967E881955F}"/>
              </a:ext>
            </a:extLst>
          </p:cNvPr>
          <p:cNvSpPr txBox="1"/>
          <p:nvPr/>
        </p:nvSpPr>
        <p:spPr>
          <a:xfrm>
            <a:off x="1028063" y="1958031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Minimal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F80F1-DAD2-4640-84FD-DE373BCC3278}"/>
              </a:ext>
            </a:extLst>
          </p:cNvPr>
          <p:cNvSpPr txBox="1"/>
          <p:nvPr/>
        </p:nvSpPr>
        <p:spPr>
          <a:xfrm>
            <a:off x="3478994" y="1958031"/>
            <a:ext cx="19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Link to related research outputs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04F17-84B9-4A5A-B9B9-8EC73BEAB338}"/>
              </a:ext>
            </a:extLst>
          </p:cNvPr>
          <p:cNvSpPr txBox="1"/>
          <p:nvPr/>
        </p:nvSpPr>
        <p:spPr>
          <a:xfrm>
            <a:off x="7763364" y="1958031"/>
            <a:ext cx="27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Encourage discovery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786B9-BBE0-4575-9F37-D2C7B63F233C}"/>
              </a:ext>
            </a:extLst>
          </p:cNvPr>
          <p:cNvSpPr txBox="1"/>
          <p:nvPr/>
        </p:nvSpPr>
        <p:spPr>
          <a:xfrm>
            <a:off x="5635312" y="1958031"/>
            <a:ext cx="19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Get credit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8E8FC-C9B8-4F1B-9628-0F85469B48E8}"/>
              </a:ext>
            </a:extLst>
          </p:cNvPr>
          <p:cNvSpPr txBox="1"/>
          <p:nvPr/>
        </p:nvSpPr>
        <p:spPr>
          <a:xfrm>
            <a:off x="4411326" y="487362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Enter into digital repository web forms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46715FD-E57A-4728-83AE-0DADE1874547}"/>
              </a:ext>
            </a:extLst>
          </p:cNvPr>
          <p:cNvSpPr/>
          <p:nvPr/>
        </p:nvSpPr>
        <p:spPr>
          <a:xfrm rot="5400000">
            <a:off x="5446504" y="4285173"/>
            <a:ext cx="324000" cy="288000"/>
          </a:xfrm>
          <a:prstGeom prst="rightArrow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70B99-B5C3-4BBA-977D-D2FB6FA72712}"/>
              </a:ext>
            </a:extLst>
          </p:cNvPr>
          <p:cNvSpPr txBox="1"/>
          <p:nvPr/>
        </p:nvSpPr>
        <p:spPr>
          <a:xfrm>
            <a:off x="7398072" y="4873629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sz="1400" dirty="0"/>
              <a:t>Submit via digital repository application-programming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88977-7BF2-450B-917D-91F7A8B04AB9}"/>
              </a:ext>
            </a:extLst>
          </p:cNvPr>
          <p:cNvSpPr txBox="1"/>
          <p:nvPr/>
        </p:nvSpPr>
        <p:spPr>
          <a:xfrm>
            <a:off x="0" y="130115"/>
            <a:ext cx="4020144" cy="40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en-GB" sz="2000" b="1" dirty="0"/>
              <a:t>How to describe a software deposit</a:t>
            </a:r>
          </a:p>
        </p:txBody>
      </p:sp>
    </p:spTree>
    <p:extLst>
      <p:ext uri="{BB962C8B-B14F-4D97-AF65-F5344CB8AC3E}">
        <p14:creationId xmlns:p14="http://schemas.microsoft.com/office/powerpoint/2010/main" val="379944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851</Words>
  <Application>Microsoft Office PowerPoint</Application>
  <PresentationFormat>Widescreen</PresentationFormat>
  <Paragraphs>223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Deposit and Preservation Guidance workflows and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Michael</dc:creator>
  <cp:lastModifiedBy>JACKSON Michael</cp:lastModifiedBy>
  <cp:revision>311</cp:revision>
  <dcterms:created xsi:type="dcterms:W3CDTF">2018-05-29T13:05:17Z</dcterms:created>
  <dcterms:modified xsi:type="dcterms:W3CDTF">2018-07-20T09:31:50Z</dcterms:modified>
</cp:coreProperties>
</file>