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8" r:id="rId3"/>
    <p:sldId id="259" r:id="rId4"/>
    <p:sldId id="261" r:id="rId5"/>
    <p:sldId id="273" r:id="rId6"/>
    <p:sldId id="267" r:id="rId7"/>
    <p:sldId id="274" r:id="rId8"/>
    <p:sldId id="275" r:id="rId9"/>
    <p:sldId id="276" r:id="rId10"/>
    <p:sldId id="277" r:id="rId11"/>
    <p:sldId id="279" r:id="rId12"/>
    <p:sldId id="280" r:id="rId13"/>
    <p:sldId id="281" r:id="rId14"/>
    <p:sldId id="278" r:id="rId15"/>
    <p:sldId id="268" r:id="rId16"/>
    <p:sldId id="282" r:id="rId17"/>
    <p:sldId id="283" r:id="rId18"/>
    <p:sldId id="284" r:id="rId19"/>
    <p:sldId id="285" r:id="rId20"/>
    <p:sldId id="266"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Raleway Thin"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20" y="-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4D72B-699D-4BB1-8AA7-72A9A93C0B9C}"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A06EE5FC-0B5E-48FB-ACE5-A036A30C2F7E}">
      <dgm:prSet phldrT="[Text]" custT="1"/>
      <dgm:spPr/>
      <dgm:t>
        <a:bodyPr/>
        <a:lstStyle/>
        <a:p>
          <a:r>
            <a:rPr lang="en-IN" sz="1100" dirty="0"/>
            <a:t>Missing Data Handling</a:t>
          </a:r>
        </a:p>
      </dgm:t>
    </dgm:pt>
    <dgm:pt modelId="{4303079E-FEFE-4F18-B3A6-108BEE62D150}" type="parTrans" cxnId="{516A3687-546F-4151-8ED0-43B9B7CDF3A4}">
      <dgm:prSet/>
      <dgm:spPr/>
      <dgm:t>
        <a:bodyPr/>
        <a:lstStyle/>
        <a:p>
          <a:endParaRPr lang="en-IN"/>
        </a:p>
      </dgm:t>
    </dgm:pt>
    <dgm:pt modelId="{DE3D4748-8F60-4C4A-B39F-57BB025D2B81}" type="sibTrans" cxnId="{516A3687-546F-4151-8ED0-43B9B7CDF3A4}">
      <dgm:prSet custT="1"/>
      <dgm:spPr/>
      <dgm:t>
        <a:bodyPr/>
        <a:lstStyle/>
        <a:p>
          <a:r>
            <a:rPr lang="en-IN" sz="1100" dirty="0"/>
            <a:t>Noise Reduction</a:t>
          </a:r>
        </a:p>
      </dgm:t>
    </dgm:pt>
    <dgm:pt modelId="{AFA0B10D-9349-464E-9217-91D199A7EF5E}">
      <dgm:prSet phldrT="[Text]" custT="1"/>
      <dgm:spPr/>
      <dgm:t>
        <a:bodyPr/>
        <a:lstStyle/>
        <a:p>
          <a:r>
            <a:rPr lang="en-IN" sz="1100" dirty="0"/>
            <a:t> </a:t>
          </a:r>
        </a:p>
      </dgm:t>
    </dgm:pt>
    <dgm:pt modelId="{B6365CA6-5823-4F15-852A-2499C4A1DC57}" type="parTrans" cxnId="{42CE791C-32D7-49A6-85DB-54BC6BA9A898}">
      <dgm:prSet/>
      <dgm:spPr/>
      <dgm:t>
        <a:bodyPr/>
        <a:lstStyle/>
        <a:p>
          <a:endParaRPr lang="en-IN"/>
        </a:p>
      </dgm:t>
    </dgm:pt>
    <dgm:pt modelId="{D1946A91-E5C2-4965-980A-4378FF50CBAC}" type="sibTrans" cxnId="{42CE791C-32D7-49A6-85DB-54BC6BA9A898}">
      <dgm:prSet/>
      <dgm:spPr/>
      <dgm:t>
        <a:bodyPr/>
        <a:lstStyle/>
        <a:p>
          <a:endParaRPr lang="en-IN"/>
        </a:p>
      </dgm:t>
    </dgm:pt>
    <dgm:pt modelId="{F5337910-EE85-4D6B-9D05-69C2FC0EA46D}">
      <dgm:prSet phldrT="[Text]" custT="1"/>
      <dgm:spPr/>
      <dgm:t>
        <a:bodyPr/>
        <a:lstStyle/>
        <a:p>
          <a:r>
            <a:rPr lang="en-IN" sz="1100" dirty="0"/>
            <a:t>Data Consistency</a:t>
          </a:r>
        </a:p>
      </dgm:t>
    </dgm:pt>
    <dgm:pt modelId="{647F1403-BE1B-4FE7-96E3-B63E0CDE64DA}" type="parTrans" cxnId="{1F6EC8A5-3382-486A-8C31-E2637E4AC53E}">
      <dgm:prSet/>
      <dgm:spPr/>
      <dgm:t>
        <a:bodyPr/>
        <a:lstStyle/>
        <a:p>
          <a:endParaRPr lang="en-IN"/>
        </a:p>
      </dgm:t>
    </dgm:pt>
    <dgm:pt modelId="{E12096D5-DCF3-4DF0-B214-A125DEA32FDC}" type="sibTrans" cxnId="{1F6EC8A5-3382-486A-8C31-E2637E4AC53E}">
      <dgm:prSet custT="1"/>
      <dgm:spPr/>
      <dgm:t>
        <a:bodyPr/>
        <a:lstStyle/>
        <a:p>
          <a:r>
            <a:rPr lang="en-IN" sz="1100" dirty="0"/>
            <a:t>Outliers Detection</a:t>
          </a:r>
        </a:p>
      </dgm:t>
    </dgm:pt>
    <dgm:pt modelId="{37DE80B0-EE21-47B0-92F5-DD1C30BFB7BE}">
      <dgm:prSet phldrT="[Text]" custT="1"/>
      <dgm:spPr/>
      <dgm:t>
        <a:bodyPr/>
        <a:lstStyle/>
        <a:p>
          <a:r>
            <a:rPr lang="en-IN" sz="1100" dirty="0"/>
            <a:t> </a:t>
          </a:r>
        </a:p>
      </dgm:t>
    </dgm:pt>
    <dgm:pt modelId="{5566C1A2-BF9E-482A-9461-B842417AF390}" type="parTrans" cxnId="{F31EC599-8F5A-4FA3-A6FB-3438E2E8BEA1}">
      <dgm:prSet/>
      <dgm:spPr/>
      <dgm:t>
        <a:bodyPr/>
        <a:lstStyle/>
        <a:p>
          <a:endParaRPr lang="en-IN"/>
        </a:p>
      </dgm:t>
    </dgm:pt>
    <dgm:pt modelId="{81413FD4-5F7F-4E1B-96B9-3AF599297CFF}" type="sibTrans" cxnId="{F31EC599-8F5A-4FA3-A6FB-3438E2E8BEA1}">
      <dgm:prSet/>
      <dgm:spPr/>
      <dgm:t>
        <a:bodyPr/>
        <a:lstStyle/>
        <a:p>
          <a:endParaRPr lang="en-IN"/>
        </a:p>
      </dgm:t>
    </dgm:pt>
    <dgm:pt modelId="{0D86AF28-E429-4652-806E-72A4F8FD671B}">
      <dgm:prSet phldrT="[Text]" custT="1"/>
      <dgm:spPr/>
      <dgm:t>
        <a:bodyPr/>
        <a:lstStyle/>
        <a:p>
          <a:r>
            <a:rPr lang="en-IN" sz="1100" dirty="0"/>
            <a:t>Categorical Data </a:t>
          </a:r>
          <a:r>
            <a:rPr lang="en-IN" sz="1100" dirty="0" err="1"/>
            <a:t>Handeling</a:t>
          </a:r>
          <a:endParaRPr lang="en-IN" sz="1100" dirty="0"/>
        </a:p>
      </dgm:t>
    </dgm:pt>
    <dgm:pt modelId="{07D0D236-886C-4CAF-9BA4-5718E33AB8BA}" type="parTrans" cxnId="{9E559B76-34F6-4819-A014-3C2EAAFD1AAF}">
      <dgm:prSet/>
      <dgm:spPr/>
      <dgm:t>
        <a:bodyPr/>
        <a:lstStyle/>
        <a:p>
          <a:endParaRPr lang="en-IN"/>
        </a:p>
      </dgm:t>
    </dgm:pt>
    <dgm:pt modelId="{E5BF3548-7F0D-4CF5-B815-71BDA013EFDA}" type="sibTrans" cxnId="{9E559B76-34F6-4819-A014-3C2EAAFD1AAF}">
      <dgm:prSet custT="1"/>
      <dgm:spPr/>
      <dgm:t>
        <a:bodyPr/>
        <a:lstStyle/>
        <a:p>
          <a:r>
            <a:rPr lang="en-IN" sz="1100" dirty="0"/>
            <a:t>Feature Scaling</a:t>
          </a:r>
        </a:p>
      </dgm:t>
    </dgm:pt>
    <dgm:pt modelId="{401EF260-6C0A-48F3-8A61-A62B13DE965F}">
      <dgm:prSet phldrT="[Text]" custT="1"/>
      <dgm:spPr/>
      <dgm:t>
        <a:bodyPr/>
        <a:lstStyle/>
        <a:p>
          <a:r>
            <a:rPr lang="en-IN" sz="1100" dirty="0"/>
            <a:t> </a:t>
          </a:r>
        </a:p>
      </dgm:t>
    </dgm:pt>
    <dgm:pt modelId="{783B5463-92C8-47C6-92F8-2184341A7441}" type="parTrans" cxnId="{0DA4785A-C660-4A54-80AC-13251E960B51}">
      <dgm:prSet/>
      <dgm:spPr/>
      <dgm:t>
        <a:bodyPr/>
        <a:lstStyle/>
        <a:p>
          <a:endParaRPr lang="en-IN"/>
        </a:p>
      </dgm:t>
    </dgm:pt>
    <dgm:pt modelId="{DF3700D5-7F27-48D8-8FEE-575A8CEE6AAE}" type="sibTrans" cxnId="{0DA4785A-C660-4A54-80AC-13251E960B51}">
      <dgm:prSet/>
      <dgm:spPr/>
      <dgm:t>
        <a:bodyPr/>
        <a:lstStyle/>
        <a:p>
          <a:endParaRPr lang="en-IN"/>
        </a:p>
      </dgm:t>
    </dgm:pt>
    <dgm:pt modelId="{29227C97-1F62-429C-848B-A0CF354BD800}" type="pres">
      <dgm:prSet presAssocID="{3A64D72B-699D-4BB1-8AA7-72A9A93C0B9C}" presName="Name0" presStyleCnt="0">
        <dgm:presLayoutVars>
          <dgm:chMax/>
          <dgm:chPref/>
          <dgm:dir/>
          <dgm:animLvl val="lvl"/>
        </dgm:presLayoutVars>
      </dgm:prSet>
      <dgm:spPr/>
    </dgm:pt>
    <dgm:pt modelId="{7E1F1D2A-9B07-4E7F-A780-90A738B3C85C}" type="pres">
      <dgm:prSet presAssocID="{A06EE5FC-0B5E-48FB-ACE5-A036A30C2F7E}" presName="composite" presStyleCnt="0"/>
      <dgm:spPr/>
    </dgm:pt>
    <dgm:pt modelId="{09EFF17B-B0D3-438C-932F-BC571A069D8C}" type="pres">
      <dgm:prSet presAssocID="{A06EE5FC-0B5E-48FB-ACE5-A036A30C2F7E}" presName="Parent1" presStyleLbl="node1" presStyleIdx="0" presStyleCnt="6">
        <dgm:presLayoutVars>
          <dgm:chMax val="1"/>
          <dgm:chPref val="1"/>
          <dgm:bulletEnabled val="1"/>
        </dgm:presLayoutVars>
      </dgm:prSet>
      <dgm:spPr/>
    </dgm:pt>
    <dgm:pt modelId="{45DD34A0-4436-4BF6-9FE7-55CED685835E}" type="pres">
      <dgm:prSet presAssocID="{A06EE5FC-0B5E-48FB-ACE5-A036A30C2F7E}" presName="Childtext1" presStyleLbl="revTx" presStyleIdx="0" presStyleCnt="3">
        <dgm:presLayoutVars>
          <dgm:chMax val="0"/>
          <dgm:chPref val="0"/>
          <dgm:bulletEnabled val="1"/>
        </dgm:presLayoutVars>
      </dgm:prSet>
      <dgm:spPr/>
    </dgm:pt>
    <dgm:pt modelId="{E7B0A946-C042-49D4-A7EC-DEA39218885F}" type="pres">
      <dgm:prSet presAssocID="{A06EE5FC-0B5E-48FB-ACE5-A036A30C2F7E}" presName="BalanceSpacing" presStyleCnt="0"/>
      <dgm:spPr/>
    </dgm:pt>
    <dgm:pt modelId="{8B3B5691-D603-442A-BB1E-6FC2E3EE1926}" type="pres">
      <dgm:prSet presAssocID="{A06EE5FC-0B5E-48FB-ACE5-A036A30C2F7E}" presName="BalanceSpacing1" presStyleCnt="0"/>
      <dgm:spPr/>
    </dgm:pt>
    <dgm:pt modelId="{9F7E398B-C0EE-4690-8204-5B88FBA7EBB0}" type="pres">
      <dgm:prSet presAssocID="{DE3D4748-8F60-4C4A-B39F-57BB025D2B81}" presName="Accent1Text" presStyleLbl="node1" presStyleIdx="1" presStyleCnt="6"/>
      <dgm:spPr/>
    </dgm:pt>
    <dgm:pt modelId="{1A843DAB-9947-47B1-9EB6-7AEF2AC1EE86}" type="pres">
      <dgm:prSet presAssocID="{DE3D4748-8F60-4C4A-B39F-57BB025D2B81}" presName="spaceBetweenRectangles" presStyleCnt="0"/>
      <dgm:spPr/>
    </dgm:pt>
    <dgm:pt modelId="{88227561-7BBE-4544-9152-0F7D604D50C3}" type="pres">
      <dgm:prSet presAssocID="{F5337910-EE85-4D6B-9D05-69C2FC0EA46D}" presName="composite" presStyleCnt="0"/>
      <dgm:spPr/>
    </dgm:pt>
    <dgm:pt modelId="{DA61C285-DA6A-4DC4-A684-99678CF262BC}" type="pres">
      <dgm:prSet presAssocID="{F5337910-EE85-4D6B-9D05-69C2FC0EA46D}" presName="Parent1" presStyleLbl="node1" presStyleIdx="2" presStyleCnt="6" custScaleX="113625">
        <dgm:presLayoutVars>
          <dgm:chMax val="1"/>
          <dgm:chPref val="1"/>
          <dgm:bulletEnabled val="1"/>
        </dgm:presLayoutVars>
      </dgm:prSet>
      <dgm:spPr/>
    </dgm:pt>
    <dgm:pt modelId="{50DBBE29-038D-48C0-AE94-B4B138E9F171}" type="pres">
      <dgm:prSet presAssocID="{F5337910-EE85-4D6B-9D05-69C2FC0EA46D}" presName="Childtext1" presStyleLbl="revTx" presStyleIdx="1" presStyleCnt="3">
        <dgm:presLayoutVars>
          <dgm:chMax val="0"/>
          <dgm:chPref val="0"/>
          <dgm:bulletEnabled val="1"/>
        </dgm:presLayoutVars>
      </dgm:prSet>
      <dgm:spPr/>
    </dgm:pt>
    <dgm:pt modelId="{9D0BB3BB-BF76-493F-BCEA-25E1D2B1C134}" type="pres">
      <dgm:prSet presAssocID="{F5337910-EE85-4D6B-9D05-69C2FC0EA46D}" presName="BalanceSpacing" presStyleCnt="0"/>
      <dgm:spPr/>
    </dgm:pt>
    <dgm:pt modelId="{149F8ECE-4DAB-4570-AC84-2EF343DAD333}" type="pres">
      <dgm:prSet presAssocID="{F5337910-EE85-4D6B-9D05-69C2FC0EA46D}" presName="BalanceSpacing1" presStyleCnt="0"/>
      <dgm:spPr/>
    </dgm:pt>
    <dgm:pt modelId="{24B8B6B3-00C1-4C9E-9D86-2BD9128D7666}" type="pres">
      <dgm:prSet presAssocID="{E12096D5-DCF3-4DF0-B214-A125DEA32FDC}" presName="Accent1Text" presStyleLbl="node1" presStyleIdx="3" presStyleCnt="6" custLinFactNeighborX="11172" custLinFactNeighborY="1716"/>
      <dgm:spPr/>
    </dgm:pt>
    <dgm:pt modelId="{C9500DB3-3994-4C91-A3BF-F14AD50BCAFE}" type="pres">
      <dgm:prSet presAssocID="{E12096D5-DCF3-4DF0-B214-A125DEA32FDC}" presName="spaceBetweenRectangles" presStyleCnt="0"/>
      <dgm:spPr/>
    </dgm:pt>
    <dgm:pt modelId="{E324C55C-09D6-4E46-88E6-701FB2A2C736}" type="pres">
      <dgm:prSet presAssocID="{0D86AF28-E429-4652-806E-72A4F8FD671B}" presName="composite" presStyleCnt="0"/>
      <dgm:spPr/>
    </dgm:pt>
    <dgm:pt modelId="{41C26AD0-A6A4-4E3E-B121-7A7F1912CD16}" type="pres">
      <dgm:prSet presAssocID="{0D86AF28-E429-4652-806E-72A4F8FD671B}" presName="Parent1" presStyleLbl="node1" presStyleIdx="4" presStyleCnt="6" custLinFactNeighborX="-1972" custLinFactNeighborY="9006">
        <dgm:presLayoutVars>
          <dgm:chMax val="1"/>
          <dgm:chPref val="1"/>
          <dgm:bulletEnabled val="1"/>
        </dgm:presLayoutVars>
      </dgm:prSet>
      <dgm:spPr/>
    </dgm:pt>
    <dgm:pt modelId="{0D081659-4457-482C-BFE5-CDB07F3DA74B}" type="pres">
      <dgm:prSet presAssocID="{0D86AF28-E429-4652-806E-72A4F8FD671B}" presName="Childtext1" presStyleLbl="revTx" presStyleIdx="2" presStyleCnt="3">
        <dgm:presLayoutVars>
          <dgm:chMax val="0"/>
          <dgm:chPref val="0"/>
          <dgm:bulletEnabled val="1"/>
        </dgm:presLayoutVars>
      </dgm:prSet>
      <dgm:spPr/>
    </dgm:pt>
    <dgm:pt modelId="{F78CD878-0CDE-4903-A11E-8E61E48C71E2}" type="pres">
      <dgm:prSet presAssocID="{0D86AF28-E429-4652-806E-72A4F8FD671B}" presName="BalanceSpacing" presStyleCnt="0"/>
      <dgm:spPr/>
    </dgm:pt>
    <dgm:pt modelId="{FA34A824-4D7F-4AA7-BC76-BADDCD074D33}" type="pres">
      <dgm:prSet presAssocID="{0D86AF28-E429-4652-806E-72A4F8FD671B}" presName="BalanceSpacing1" presStyleCnt="0"/>
      <dgm:spPr/>
    </dgm:pt>
    <dgm:pt modelId="{FB4A9886-3FFE-44E4-B7A4-E77C35C8FF14}" type="pres">
      <dgm:prSet presAssocID="{E5BF3548-7F0D-4CF5-B815-71BDA013EFDA}" presName="Accent1Text" presStyleLbl="node1" presStyleIdx="5" presStyleCnt="6"/>
      <dgm:spPr/>
    </dgm:pt>
  </dgm:ptLst>
  <dgm:cxnLst>
    <dgm:cxn modelId="{A1726B17-1E8F-4652-A605-E71A20488E87}" type="presOf" srcId="{37DE80B0-EE21-47B0-92F5-DD1C30BFB7BE}" destId="{50DBBE29-038D-48C0-AE94-B4B138E9F171}" srcOrd="0" destOrd="0" presId="urn:microsoft.com/office/officeart/2008/layout/AlternatingHexagons"/>
    <dgm:cxn modelId="{42CE791C-32D7-49A6-85DB-54BC6BA9A898}" srcId="{A06EE5FC-0B5E-48FB-ACE5-A036A30C2F7E}" destId="{AFA0B10D-9349-464E-9217-91D199A7EF5E}" srcOrd="0" destOrd="0" parTransId="{B6365CA6-5823-4F15-852A-2499C4A1DC57}" sibTransId="{D1946A91-E5C2-4965-980A-4378FF50CBAC}"/>
    <dgm:cxn modelId="{82DBE237-6165-47E8-B03D-298F92041C4D}" type="presOf" srcId="{AFA0B10D-9349-464E-9217-91D199A7EF5E}" destId="{45DD34A0-4436-4BF6-9FE7-55CED685835E}" srcOrd="0" destOrd="0" presId="urn:microsoft.com/office/officeart/2008/layout/AlternatingHexagons"/>
    <dgm:cxn modelId="{E84E2341-2C23-4E7A-98FB-71706A1D5110}" type="presOf" srcId="{0D86AF28-E429-4652-806E-72A4F8FD671B}" destId="{41C26AD0-A6A4-4E3E-B121-7A7F1912CD16}" srcOrd="0" destOrd="0" presId="urn:microsoft.com/office/officeart/2008/layout/AlternatingHexagons"/>
    <dgm:cxn modelId="{9E559B76-34F6-4819-A014-3C2EAAFD1AAF}" srcId="{3A64D72B-699D-4BB1-8AA7-72A9A93C0B9C}" destId="{0D86AF28-E429-4652-806E-72A4F8FD671B}" srcOrd="2" destOrd="0" parTransId="{07D0D236-886C-4CAF-9BA4-5718E33AB8BA}" sibTransId="{E5BF3548-7F0D-4CF5-B815-71BDA013EFDA}"/>
    <dgm:cxn modelId="{0DA4785A-C660-4A54-80AC-13251E960B51}" srcId="{0D86AF28-E429-4652-806E-72A4F8FD671B}" destId="{401EF260-6C0A-48F3-8A61-A62B13DE965F}" srcOrd="0" destOrd="0" parTransId="{783B5463-92C8-47C6-92F8-2184341A7441}" sibTransId="{DF3700D5-7F27-48D8-8FEE-575A8CEE6AAE}"/>
    <dgm:cxn modelId="{6D27937E-2680-45FD-96A3-B2C88D4EDE3A}" type="presOf" srcId="{E12096D5-DCF3-4DF0-B214-A125DEA32FDC}" destId="{24B8B6B3-00C1-4C9E-9D86-2BD9128D7666}" srcOrd="0" destOrd="0" presId="urn:microsoft.com/office/officeart/2008/layout/AlternatingHexagons"/>
    <dgm:cxn modelId="{516A3687-546F-4151-8ED0-43B9B7CDF3A4}" srcId="{3A64D72B-699D-4BB1-8AA7-72A9A93C0B9C}" destId="{A06EE5FC-0B5E-48FB-ACE5-A036A30C2F7E}" srcOrd="0" destOrd="0" parTransId="{4303079E-FEFE-4F18-B3A6-108BEE62D150}" sibTransId="{DE3D4748-8F60-4C4A-B39F-57BB025D2B81}"/>
    <dgm:cxn modelId="{F31EC599-8F5A-4FA3-A6FB-3438E2E8BEA1}" srcId="{F5337910-EE85-4D6B-9D05-69C2FC0EA46D}" destId="{37DE80B0-EE21-47B0-92F5-DD1C30BFB7BE}" srcOrd="0" destOrd="0" parTransId="{5566C1A2-BF9E-482A-9461-B842417AF390}" sibTransId="{81413FD4-5F7F-4E1B-96B9-3AF599297CFF}"/>
    <dgm:cxn modelId="{D6F87B9A-5CBC-4876-B8A3-E787D179F362}" type="presOf" srcId="{DE3D4748-8F60-4C4A-B39F-57BB025D2B81}" destId="{9F7E398B-C0EE-4690-8204-5B88FBA7EBB0}" srcOrd="0" destOrd="0" presId="urn:microsoft.com/office/officeart/2008/layout/AlternatingHexagons"/>
    <dgm:cxn modelId="{1F6EC8A5-3382-486A-8C31-E2637E4AC53E}" srcId="{3A64D72B-699D-4BB1-8AA7-72A9A93C0B9C}" destId="{F5337910-EE85-4D6B-9D05-69C2FC0EA46D}" srcOrd="1" destOrd="0" parTransId="{647F1403-BE1B-4FE7-96E3-B63E0CDE64DA}" sibTransId="{E12096D5-DCF3-4DF0-B214-A125DEA32FDC}"/>
    <dgm:cxn modelId="{E6F92CD2-998F-4944-ACAA-301F613FF44E}" type="presOf" srcId="{F5337910-EE85-4D6B-9D05-69C2FC0EA46D}" destId="{DA61C285-DA6A-4DC4-A684-99678CF262BC}" srcOrd="0" destOrd="0" presId="urn:microsoft.com/office/officeart/2008/layout/AlternatingHexagons"/>
    <dgm:cxn modelId="{8DAE61D5-A4B1-4115-A0D3-70FC4B1831F8}" type="presOf" srcId="{401EF260-6C0A-48F3-8A61-A62B13DE965F}" destId="{0D081659-4457-482C-BFE5-CDB07F3DA74B}" srcOrd="0" destOrd="0" presId="urn:microsoft.com/office/officeart/2008/layout/AlternatingHexagons"/>
    <dgm:cxn modelId="{B36251EC-7174-490D-A699-7445F8AFB1F9}" type="presOf" srcId="{E5BF3548-7F0D-4CF5-B815-71BDA013EFDA}" destId="{FB4A9886-3FFE-44E4-B7A4-E77C35C8FF14}" srcOrd="0" destOrd="0" presId="urn:microsoft.com/office/officeart/2008/layout/AlternatingHexagons"/>
    <dgm:cxn modelId="{2FFA9DED-5F90-44B6-A172-31C5BA830A50}" type="presOf" srcId="{3A64D72B-699D-4BB1-8AA7-72A9A93C0B9C}" destId="{29227C97-1F62-429C-848B-A0CF354BD800}" srcOrd="0" destOrd="0" presId="urn:microsoft.com/office/officeart/2008/layout/AlternatingHexagons"/>
    <dgm:cxn modelId="{996884F7-C6F6-43DD-B6E8-5B14E12AB572}" type="presOf" srcId="{A06EE5FC-0B5E-48FB-ACE5-A036A30C2F7E}" destId="{09EFF17B-B0D3-438C-932F-BC571A069D8C}" srcOrd="0" destOrd="0" presId="urn:microsoft.com/office/officeart/2008/layout/AlternatingHexagons"/>
    <dgm:cxn modelId="{855E0F52-C1E1-4156-9AF0-5E2696E14C92}" type="presParOf" srcId="{29227C97-1F62-429C-848B-A0CF354BD800}" destId="{7E1F1D2A-9B07-4E7F-A780-90A738B3C85C}" srcOrd="0" destOrd="0" presId="urn:microsoft.com/office/officeart/2008/layout/AlternatingHexagons"/>
    <dgm:cxn modelId="{0F99C9A6-88AE-470D-965C-452F70E82BC0}" type="presParOf" srcId="{7E1F1D2A-9B07-4E7F-A780-90A738B3C85C}" destId="{09EFF17B-B0D3-438C-932F-BC571A069D8C}" srcOrd="0" destOrd="0" presId="urn:microsoft.com/office/officeart/2008/layout/AlternatingHexagons"/>
    <dgm:cxn modelId="{F284D8CB-C878-40E0-925E-C671644FC9FF}" type="presParOf" srcId="{7E1F1D2A-9B07-4E7F-A780-90A738B3C85C}" destId="{45DD34A0-4436-4BF6-9FE7-55CED685835E}" srcOrd="1" destOrd="0" presId="urn:microsoft.com/office/officeart/2008/layout/AlternatingHexagons"/>
    <dgm:cxn modelId="{D0253A89-E81D-4E14-9C24-EC67409680AD}" type="presParOf" srcId="{7E1F1D2A-9B07-4E7F-A780-90A738B3C85C}" destId="{E7B0A946-C042-49D4-A7EC-DEA39218885F}" srcOrd="2" destOrd="0" presId="urn:microsoft.com/office/officeart/2008/layout/AlternatingHexagons"/>
    <dgm:cxn modelId="{0B4FAEAC-C86A-437C-B4FF-0BA77AC7A421}" type="presParOf" srcId="{7E1F1D2A-9B07-4E7F-A780-90A738B3C85C}" destId="{8B3B5691-D603-442A-BB1E-6FC2E3EE1926}" srcOrd="3" destOrd="0" presId="urn:microsoft.com/office/officeart/2008/layout/AlternatingHexagons"/>
    <dgm:cxn modelId="{93B5F256-3139-4394-9252-8A255D7A28C7}" type="presParOf" srcId="{7E1F1D2A-9B07-4E7F-A780-90A738B3C85C}" destId="{9F7E398B-C0EE-4690-8204-5B88FBA7EBB0}" srcOrd="4" destOrd="0" presId="urn:microsoft.com/office/officeart/2008/layout/AlternatingHexagons"/>
    <dgm:cxn modelId="{82F9955D-22B5-4267-9F25-082DC0F631DE}" type="presParOf" srcId="{29227C97-1F62-429C-848B-A0CF354BD800}" destId="{1A843DAB-9947-47B1-9EB6-7AEF2AC1EE86}" srcOrd="1" destOrd="0" presId="urn:microsoft.com/office/officeart/2008/layout/AlternatingHexagons"/>
    <dgm:cxn modelId="{3051BA0C-4B58-4158-BE96-5D25F5A0895E}" type="presParOf" srcId="{29227C97-1F62-429C-848B-A0CF354BD800}" destId="{88227561-7BBE-4544-9152-0F7D604D50C3}" srcOrd="2" destOrd="0" presId="urn:microsoft.com/office/officeart/2008/layout/AlternatingHexagons"/>
    <dgm:cxn modelId="{03C0A8AF-674E-4F75-980A-1B4846366CBB}" type="presParOf" srcId="{88227561-7BBE-4544-9152-0F7D604D50C3}" destId="{DA61C285-DA6A-4DC4-A684-99678CF262BC}" srcOrd="0" destOrd="0" presId="urn:microsoft.com/office/officeart/2008/layout/AlternatingHexagons"/>
    <dgm:cxn modelId="{7DDD735A-D4BB-4EC0-8AED-8194E1877A04}" type="presParOf" srcId="{88227561-7BBE-4544-9152-0F7D604D50C3}" destId="{50DBBE29-038D-48C0-AE94-B4B138E9F171}" srcOrd="1" destOrd="0" presId="urn:microsoft.com/office/officeart/2008/layout/AlternatingHexagons"/>
    <dgm:cxn modelId="{0DB582C2-7AC0-40D0-88FF-833701837B1C}" type="presParOf" srcId="{88227561-7BBE-4544-9152-0F7D604D50C3}" destId="{9D0BB3BB-BF76-493F-BCEA-25E1D2B1C134}" srcOrd="2" destOrd="0" presId="urn:microsoft.com/office/officeart/2008/layout/AlternatingHexagons"/>
    <dgm:cxn modelId="{55E02A37-8C83-48EA-930C-B3B086766587}" type="presParOf" srcId="{88227561-7BBE-4544-9152-0F7D604D50C3}" destId="{149F8ECE-4DAB-4570-AC84-2EF343DAD333}" srcOrd="3" destOrd="0" presId="urn:microsoft.com/office/officeart/2008/layout/AlternatingHexagons"/>
    <dgm:cxn modelId="{89A3853C-1FD5-4B45-A52B-C5CBC84DE703}" type="presParOf" srcId="{88227561-7BBE-4544-9152-0F7D604D50C3}" destId="{24B8B6B3-00C1-4C9E-9D86-2BD9128D7666}" srcOrd="4" destOrd="0" presId="urn:microsoft.com/office/officeart/2008/layout/AlternatingHexagons"/>
    <dgm:cxn modelId="{5ADDD71B-AE5A-4A86-BE90-C6652E29F3B4}" type="presParOf" srcId="{29227C97-1F62-429C-848B-A0CF354BD800}" destId="{C9500DB3-3994-4C91-A3BF-F14AD50BCAFE}" srcOrd="3" destOrd="0" presId="urn:microsoft.com/office/officeart/2008/layout/AlternatingHexagons"/>
    <dgm:cxn modelId="{26E28BCA-1648-4A25-89E8-5A99640E2FCE}" type="presParOf" srcId="{29227C97-1F62-429C-848B-A0CF354BD800}" destId="{E324C55C-09D6-4E46-88E6-701FB2A2C736}" srcOrd="4" destOrd="0" presId="urn:microsoft.com/office/officeart/2008/layout/AlternatingHexagons"/>
    <dgm:cxn modelId="{3ECB46FB-DD3B-480F-B692-84D2A80B5464}" type="presParOf" srcId="{E324C55C-09D6-4E46-88E6-701FB2A2C736}" destId="{41C26AD0-A6A4-4E3E-B121-7A7F1912CD16}" srcOrd="0" destOrd="0" presId="urn:microsoft.com/office/officeart/2008/layout/AlternatingHexagons"/>
    <dgm:cxn modelId="{02744480-5088-4FAA-BAAB-12273C9E37DA}" type="presParOf" srcId="{E324C55C-09D6-4E46-88E6-701FB2A2C736}" destId="{0D081659-4457-482C-BFE5-CDB07F3DA74B}" srcOrd="1" destOrd="0" presId="urn:microsoft.com/office/officeart/2008/layout/AlternatingHexagons"/>
    <dgm:cxn modelId="{6EB0CADC-ED57-4DB1-BC36-77B57A7E32A0}" type="presParOf" srcId="{E324C55C-09D6-4E46-88E6-701FB2A2C736}" destId="{F78CD878-0CDE-4903-A11E-8E61E48C71E2}" srcOrd="2" destOrd="0" presId="urn:microsoft.com/office/officeart/2008/layout/AlternatingHexagons"/>
    <dgm:cxn modelId="{A5474D1B-6381-4B88-BFDD-E9599EC6EAFE}" type="presParOf" srcId="{E324C55C-09D6-4E46-88E6-701FB2A2C736}" destId="{FA34A824-4D7F-4AA7-BC76-BADDCD074D33}" srcOrd="3" destOrd="0" presId="urn:microsoft.com/office/officeart/2008/layout/AlternatingHexagons"/>
    <dgm:cxn modelId="{0FDC4511-E266-489C-845D-2F6FAF4869EF}" type="presParOf" srcId="{E324C55C-09D6-4E46-88E6-701FB2A2C736}" destId="{FB4A9886-3FFE-44E4-B7A4-E77C35C8FF14}"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FF17B-B0D3-438C-932F-BC571A069D8C}">
      <dsp:nvSpPr>
        <dsp:cNvPr id="0" name=""/>
        <dsp:cNvSpPr/>
      </dsp:nvSpPr>
      <dsp:spPr>
        <a:xfrm rot="5400000">
          <a:off x="2754883" y="90338"/>
          <a:ext cx="1378712" cy="119948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Missing Data Handling</a:t>
          </a:r>
        </a:p>
      </dsp:txBody>
      <dsp:txXfrm rot="-5400000">
        <a:off x="3031418" y="215571"/>
        <a:ext cx="825642" cy="949014"/>
      </dsp:txXfrm>
    </dsp:sp>
    <dsp:sp modelId="{45DD34A0-4436-4BF6-9FE7-55CED685835E}">
      <dsp:nvSpPr>
        <dsp:cNvPr id="0" name=""/>
        <dsp:cNvSpPr/>
      </dsp:nvSpPr>
      <dsp:spPr>
        <a:xfrm>
          <a:off x="4080377" y="276465"/>
          <a:ext cx="1538643" cy="8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 </a:t>
          </a:r>
        </a:p>
      </dsp:txBody>
      <dsp:txXfrm>
        <a:off x="4080377" y="276465"/>
        <a:ext cx="1538643" cy="827227"/>
      </dsp:txXfrm>
    </dsp:sp>
    <dsp:sp modelId="{9F7E398B-C0EE-4690-8204-5B88FBA7EBB0}">
      <dsp:nvSpPr>
        <dsp:cNvPr id="0" name=""/>
        <dsp:cNvSpPr/>
      </dsp:nvSpPr>
      <dsp:spPr>
        <a:xfrm rot="5400000">
          <a:off x="1459444" y="90338"/>
          <a:ext cx="1378712" cy="119948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IN" sz="1100" kern="1200" dirty="0"/>
            <a:t>Noise Reduction</a:t>
          </a:r>
        </a:p>
      </dsp:txBody>
      <dsp:txXfrm rot="-5400000">
        <a:off x="1735979" y="215571"/>
        <a:ext cx="825642" cy="949014"/>
      </dsp:txXfrm>
    </dsp:sp>
    <dsp:sp modelId="{DA61C285-DA6A-4DC4-A684-99678CF262BC}">
      <dsp:nvSpPr>
        <dsp:cNvPr id="0" name=""/>
        <dsp:cNvSpPr/>
      </dsp:nvSpPr>
      <dsp:spPr>
        <a:xfrm rot="5400000">
          <a:off x="2104681" y="1178875"/>
          <a:ext cx="1378712" cy="1362909"/>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Data Consistency</a:t>
          </a:r>
        </a:p>
      </dsp:txBody>
      <dsp:txXfrm rot="-5400000">
        <a:off x="2338432" y="1399442"/>
        <a:ext cx="911209" cy="921776"/>
      </dsp:txXfrm>
    </dsp:sp>
    <dsp:sp modelId="{50DBBE29-038D-48C0-AE94-B4B138E9F171}">
      <dsp:nvSpPr>
        <dsp:cNvPr id="0" name=""/>
        <dsp:cNvSpPr/>
      </dsp:nvSpPr>
      <dsp:spPr>
        <a:xfrm>
          <a:off x="655654" y="1446716"/>
          <a:ext cx="1489010" cy="8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r" defTabSz="488950">
            <a:lnSpc>
              <a:spcPct val="90000"/>
            </a:lnSpc>
            <a:spcBef>
              <a:spcPct val="0"/>
            </a:spcBef>
            <a:spcAft>
              <a:spcPct val="35000"/>
            </a:spcAft>
            <a:buNone/>
          </a:pPr>
          <a:r>
            <a:rPr lang="en-IN" sz="1100" kern="1200" dirty="0"/>
            <a:t> </a:t>
          </a:r>
        </a:p>
      </dsp:txBody>
      <dsp:txXfrm>
        <a:off x="655654" y="1446716"/>
        <a:ext cx="1489010" cy="827227"/>
      </dsp:txXfrm>
    </dsp:sp>
    <dsp:sp modelId="{24B8B6B3-00C1-4C9E-9D86-2BD9128D7666}">
      <dsp:nvSpPr>
        <dsp:cNvPr id="0" name=""/>
        <dsp:cNvSpPr/>
      </dsp:nvSpPr>
      <dsp:spPr>
        <a:xfrm rot="5400000">
          <a:off x="3534126" y="1284249"/>
          <a:ext cx="1378712" cy="119948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IN" sz="1100" kern="1200" dirty="0"/>
            <a:t>Outliers Detection</a:t>
          </a:r>
        </a:p>
      </dsp:txBody>
      <dsp:txXfrm rot="-5400000">
        <a:off x="3810661" y="1409482"/>
        <a:ext cx="825642" cy="949014"/>
      </dsp:txXfrm>
    </dsp:sp>
    <dsp:sp modelId="{41C26AD0-A6A4-4E3E-B121-7A7F1912CD16}">
      <dsp:nvSpPr>
        <dsp:cNvPr id="0" name=""/>
        <dsp:cNvSpPr/>
      </dsp:nvSpPr>
      <dsp:spPr>
        <a:xfrm rot="5400000">
          <a:off x="2731229" y="2431564"/>
          <a:ext cx="1378712" cy="119948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Categorical Data </a:t>
          </a:r>
          <a:r>
            <a:rPr lang="en-IN" sz="1100" kern="1200" dirty="0" err="1"/>
            <a:t>Handeling</a:t>
          </a:r>
          <a:endParaRPr lang="en-IN" sz="1100" kern="1200" dirty="0"/>
        </a:p>
      </dsp:txBody>
      <dsp:txXfrm rot="-5400000">
        <a:off x="3007764" y="2556797"/>
        <a:ext cx="825642" cy="949014"/>
      </dsp:txXfrm>
    </dsp:sp>
    <dsp:sp modelId="{0D081659-4457-482C-BFE5-CDB07F3DA74B}">
      <dsp:nvSpPr>
        <dsp:cNvPr id="0" name=""/>
        <dsp:cNvSpPr/>
      </dsp:nvSpPr>
      <dsp:spPr>
        <a:xfrm>
          <a:off x="4080377" y="2616968"/>
          <a:ext cx="1538643" cy="827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dirty="0"/>
            <a:t> </a:t>
          </a:r>
        </a:p>
      </dsp:txBody>
      <dsp:txXfrm>
        <a:off x="4080377" y="2616968"/>
        <a:ext cx="1538643" cy="827227"/>
      </dsp:txXfrm>
    </dsp:sp>
    <dsp:sp modelId="{FB4A9886-3FFE-44E4-B7A4-E77C35C8FF14}">
      <dsp:nvSpPr>
        <dsp:cNvPr id="0" name=""/>
        <dsp:cNvSpPr/>
      </dsp:nvSpPr>
      <dsp:spPr>
        <a:xfrm rot="5400000">
          <a:off x="1459444" y="2430841"/>
          <a:ext cx="1378712" cy="1199480"/>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IN" sz="1100" kern="1200" dirty="0"/>
            <a:t>Feature Scaling</a:t>
          </a:r>
        </a:p>
      </dsp:txBody>
      <dsp:txXfrm rot="-5400000">
        <a:off x="1735979" y="2556074"/>
        <a:ext cx="825642" cy="94901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962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2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664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91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631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975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47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10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67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94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045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064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02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770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444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18100" y="1887705"/>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1" dirty="0"/>
              <a:t>Data PreProcessing &amp; Feature Engineering</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Outlier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450399"/>
          </a:xfrm>
          <a:prstGeom prst="rect">
            <a:avLst/>
          </a:prstGeom>
        </p:spPr>
        <p:txBody>
          <a:bodyPr spcFirstLastPara="1" wrap="square" lIns="0" tIns="0" rIns="0" bIns="0" anchor="t" anchorCtr="0">
            <a:noAutofit/>
          </a:bodyPr>
          <a:lstStyle/>
          <a:p>
            <a:r>
              <a:rPr lang="en-IN" sz="1400" b="1" dirty="0"/>
              <a:t>Identifying the Outlier Data</a:t>
            </a:r>
            <a:endParaRPr lang="en-US" sz="1400" b="1" dirty="0"/>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833663" y="1631731"/>
            <a:ext cx="7213490" cy="34554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l"/>
            <a:r>
              <a:rPr lang="en-US" sz="1400" b="1" i="0" dirty="0">
                <a:solidFill>
                  <a:srgbClr val="374151"/>
                </a:solidFill>
                <a:effectLst/>
                <a:latin typeface="Söhne"/>
              </a:rPr>
              <a:t>1. Visualizations:</a:t>
            </a:r>
          </a:p>
          <a:p>
            <a:pPr algn="l"/>
            <a:endParaRPr lang="en-US" sz="1400" b="0" i="0" dirty="0">
              <a:solidFill>
                <a:srgbClr val="374151"/>
              </a:solidFill>
              <a:effectLst/>
              <a:latin typeface="Söhne"/>
            </a:endParaRPr>
          </a:p>
          <a:p>
            <a:pPr lvl="1">
              <a:buFont typeface="Arial" panose="020B0604020202020204" pitchFamily="34" charset="0"/>
              <a:buChar char="•"/>
            </a:pPr>
            <a:r>
              <a:rPr lang="en-US" sz="1400" b="1" i="0" dirty="0">
                <a:solidFill>
                  <a:srgbClr val="374151"/>
                </a:solidFill>
                <a:effectLst/>
                <a:latin typeface="Söhne"/>
              </a:rPr>
              <a:t>Box Plots:</a:t>
            </a:r>
            <a:r>
              <a:rPr lang="en-US" sz="1400" b="0" i="0" dirty="0">
                <a:solidFill>
                  <a:srgbClr val="374151"/>
                </a:solidFill>
                <a:effectLst/>
                <a:latin typeface="Söhne"/>
              </a:rPr>
              <a:t> Use box plots to identify outliers. Outliers are typically represented as points outside the whiskers (lines extending from the box) of the box plot.</a:t>
            </a:r>
          </a:p>
          <a:p>
            <a:pPr lvl="1">
              <a:buFont typeface="Arial" panose="020B0604020202020204" pitchFamily="34" charset="0"/>
              <a:buChar char="•"/>
            </a:pPr>
            <a:r>
              <a:rPr lang="en-US" sz="1400" b="1" i="0" dirty="0">
                <a:solidFill>
                  <a:srgbClr val="374151"/>
                </a:solidFill>
                <a:effectLst/>
                <a:latin typeface="Söhne"/>
              </a:rPr>
              <a:t>Scatter Plots:</a:t>
            </a:r>
            <a:r>
              <a:rPr lang="en-US" sz="1400" b="0" i="0" dirty="0">
                <a:solidFill>
                  <a:srgbClr val="374151"/>
                </a:solidFill>
                <a:effectLst/>
                <a:latin typeface="Söhne"/>
              </a:rPr>
              <a:t> In scatter plots, look for data points that are far from the general pattern or trend of the data. These points can be considered outliers.</a:t>
            </a:r>
          </a:p>
          <a:p>
            <a:pPr lvl="1">
              <a:buFont typeface="Arial" panose="020B0604020202020204" pitchFamily="34" charset="0"/>
              <a:buChar char="•"/>
            </a:pPr>
            <a:r>
              <a:rPr lang="en-US" sz="1400" b="1" i="0" dirty="0">
                <a:solidFill>
                  <a:srgbClr val="374151"/>
                </a:solidFill>
                <a:effectLst/>
                <a:latin typeface="Söhne"/>
              </a:rPr>
              <a:t>Histograms:</a:t>
            </a:r>
            <a:r>
              <a:rPr lang="en-US" sz="1400" b="0" i="0" dirty="0">
                <a:solidFill>
                  <a:srgbClr val="374151"/>
                </a:solidFill>
                <a:effectLst/>
                <a:latin typeface="Söhne"/>
              </a:rPr>
              <a:t> In histograms, identify bins with very few or no data points. Data points falling in these bins may be outliers.</a:t>
            </a:r>
          </a:p>
        </p:txBody>
      </p:sp>
    </p:spTree>
    <p:extLst>
      <p:ext uri="{BB962C8B-B14F-4D97-AF65-F5344CB8AC3E}">
        <p14:creationId xmlns:p14="http://schemas.microsoft.com/office/powerpoint/2010/main" val="33009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Outlier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450399"/>
          </a:xfrm>
          <a:prstGeom prst="rect">
            <a:avLst/>
          </a:prstGeom>
        </p:spPr>
        <p:txBody>
          <a:bodyPr spcFirstLastPara="1" wrap="square" lIns="0" tIns="0" rIns="0" bIns="0" anchor="t" anchorCtr="0">
            <a:noAutofit/>
          </a:bodyPr>
          <a:lstStyle/>
          <a:p>
            <a:r>
              <a:rPr lang="en-IN" sz="1400" b="1" dirty="0"/>
              <a:t>Identifying the Outlier Data</a:t>
            </a:r>
            <a:endParaRPr lang="en-US" sz="1400" b="1" dirty="0"/>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833663" y="1631731"/>
            <a:ext cx="7213490" cy="34554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l"/>
            <a:r>
              <a:rPr lang="en-US" sz="1400" b="1" dirty="0">
                <a:solidFill>
                  <a:srgbClr val="374151"/>
                </a:solidFill>
                <a:latin typeface="Söhne"/>
              </a:rPr>
              <a:t>2</a:t>
            </a:r>
            <a:r>
              <a:rPr lang="en-US" sz="1400" b="1" i="0" dirty="0">
                <a:solidFill>
                  <a:srgbClr val="374151"/>
                </a:solidFill>
                <a:effectLst/>
                <a:latin typeface="Söhne"/>
              </a:rPr>
              <a:t>. Statistical Methods:</a:t>
            </a:r>
          </a:p>
          <a:p>
            <a:pPr algn="l"/>
            <a:endParaRPr lang="en-US" sz="1400" b="0" i="0" dirty="0">
              <a:solidFill>
                <a:srgbClr val="374151"/>
              </a:solidFill>
              <a:effectLst/>
              <a:latin typeface="Söhne"/>
            </a:endParaRPr>
          </a:p>
          <a:p>
            <a:pPr lvl="1">
              <a:buFont typeface="Arial" panose="020B0604020202020204" pitchFamily="34" charset="0"/>
              <a:buChar char="•"/>
            </a:pPr>
            <a:r>
              <a:rPr lang="en-US" sz="1400" b="1" i="0" dirty="0">
                <a:solidFill>
                  <a:srgbClr val="374151"/>
                </a:solidFill>
                <a:effectLst/>
                <a:latin typeface="Söhne"/>
              </a:rPr>
              <a:t>Z-Score:</a:t>
            </a:r>
            <a:r>
              <a:rPr lang="en-US" sz="1400" b="0" i="0" dirty="0">
                <a:solidFill>
                  <a:srgbClr val="374151"/>
                </a:solidFill>
                <a:effectLst/>
                <a:latin typeface="Söhne"/>
              </a:rPr>
              <a:t> Calculate the Z-score for each data point. Z-score measures how many standard deviations a data point is from the mean. Data points with a high absolute Z-score (typically &gt; 3 or &lt; -3) are considered outliers.</a:t>
            </a:r>
          </a:p>
          <a:p>
            <a:pPr lvl="1">
              <a:buFont typeface="Arial" panose="020B0604020202020204" pitchFamily="34" charset="0"/>
              <a:buChar char="•"/>
            </a:pPr>
            <a:endParaRPr lang="en-US" sz="1400" b="0" i="0" dirty="0">
              <a:solidFill>
                <a:srgbClr val="374151"/>
              </a:solidFill>
              <a:effectLst/>
              <a:latin typeface="Söhne"/>
            </a:endParaRPr>
          </a:p>
          <a:p>
            <a:pPr lvl="1">
              <a:buFont typeface="Arial" panose="020B0604020202020204" pitchFamily="34" charset="0"/>
              <a:buChar char="•"/>
            </a:pPr>
            <a:r>
              <a:rPr lang="en-US" sz="1400" b="1" i="0" dirty="0">
                <a:solidFill>
                  <a:srgbClr val="374151"/>
                </a:solidFill>
                <a:effectLst/>
                <a:latin typeface="Söhne"/>
              </a:rPr>
              <a:t>IQR (Interquartile Range):</a:t>
            </a:r>
            <a:r>
              <a:rPr lang="en-US" sz="1400" b="0" i="0" dirty="0">
                <a:solidFill>
                  <a:srgbClr val="374151"/>
                </a:solidFill>
                <a:effectLst/>
                <a:latin typeface="Söhne"/>
              </a:rPr>
              <a:t> Calculate the IQR, which is the range between the 75th percentile (Q3) and the 25th percentile (Q1). Any data point below Q1 - 1.5 * IQR or above Q3 + 1.5 * IQR is considered an outlier.</a:t>
            </a:r>
          </a:p>
          <a:p>
            <a:pPr marL="571500" lvl="1" indent="0">
              <a:buNone/>
            </a:pPr>
            <a:endParaRPr lang="en-US" sz="1400" b="0" i="0" dirty="0">
              <a:solidFill>
                <a:srgbClr val="374151"/>
              </a:solidFill>
              <a:effectLst/>
              <a:latin typeface="Söhne"/>
            </a:endParaRPr>
          </a:p>
        </p:txBody>
      </p:sp>
    </p:spTree>
    <p:extLst>
      <p:ext uri="{BB962C8B-B14F-4D97-AF65-F5344CB8AC3E}">
        <p14:creationId xmlns:p14="http://schemas.microsoft.com/office/powerpoint/2010/main" val="366564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Outlier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450399"/>
          </a:xfrm>
          <a:prstGeom prst="rect">
            <a:avLst/>
          </a:prstGeom>
        </p:spPr>
        <p:txBody>
          <a:bodyPr spcFirstLastPara="1" wrap="square" lIns="0" tIns="0" rIns="0" bIns="0" anchor="t" anchorCtr="0">
            <a:noAutofit/>
          </a:bodyPr>
          <a:lstStyle/>
          <a:p>
            <a:r>
              <a:rPr lang="en-IN" sz="1400" b="1" dirty="0"/>
              <a:t>Identifying the Outlier Data</a:t>
            </a:r>
            <a:endParaRPr lang="en-US" sz="1400" b="1" dirty="0"/>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833663" y="1631731"/>
            <a:ext cx="7213490" cy="34554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l"/>
            <a:r>
              <a:rPr lang="en-US" sz="1400" b="1" dirty="0">
                <a:solidFill>
                  <a:srgbClr val="374151"/>
                </a:solidFill>
                <a:latin typeface="Söhne"/>
              </a:rPr>
              <a:t>2</a:t>
            </a:r>
            <a:r>
              <a:rPr lang="en-US" sz="1400" b="1" i="0" dirty="0">
                <a:solidFill>
                  <a:srgbClr val="374151"/>
                </a:solidFill>
                <a:effectLst/>
                <a:latin typeface="Söhne"/>
              </a:rPr>
              <a:t>. Statistical Methods:</a:t>
            </a:r>
          </a:p>
          <a:p>
            <a:pPr algn="l"/>
            <a:endParaRPr lang="en-US" sz="1400" b="0" i="0" dirty="0">
              <a:solidFill>
                <a:srgbClr val="374151"/>
              </a:solidFill>
              <a:effectLst/>
              <a:latin typeface="Söhne"/>
            </a:endParaRPr>
          </a:p>
          <a:p>
            <a:pPr lvl="1">
              <a:buFont typeface="Arial" panose="020B0604020202020204" pitchFamily="34" charset="0"/>
              <a:buChar char="•"/>
            </a:pPr>
            <a:r>
              <a:rPr lang="en-US" sz="1400" b="1" i="0" dirty="0">
                <a:solidFill>
                  <a:srgbClr val="374151"/>
                </a:solidFill>
                <a:effectLst/>
                <a:latin typeface="Söhne"/>
              </a:rPr>
              <a:t>Z-Score:</a:t>
            </a:r>
            <a:r>
              <a:rPr lang="en-US" sz="1400" b="0" i="0" dirty="0">
                <a:solidFill>
                  <a:srgbClr val="374151"/>
                </a:solidFill>
                <a:effectLst/>
                <a:latin typeface="Söhne"/>
              </a:rPr>
              <a:t> Calculate the Z-score for each data point. Z-score measures how many standard deviations a data point is from the mean. Data points with a high absolute Z-score (typically &gt; 3 or &lt; -3) are considered outliers.</a:t>
            </a:r>
          </a:p>
          <a:p>
            <a:pPr lvl="1">
              <a:buFont typeface="Arial" panose="020B0604020202020204" pitchFamily="34" charset="0"/>
              <a:buChar char="•"/>
            </a:pPr>
            <a:endParaRPr lang="en-US" sz="1400" b="0" i="0" dirty="0">
              <a:solidFill>
                <a:srgbClr val="374151"/>
              </a:solidFill>
              <a:effectLst/>
              <a:latin typeface="Söhne"/>
            </a:endParaRPr>
          </a:p>
          <a:p>
            <a:pPr lvl="1">
              <a:buFont typeface="Arial" panose="020B0604020202020204" pitchFamily="34" charset="0"/>
              <a:buChar char="•"/>
            </a:pPr>
            <a:r>
              <a:rPr lang="en-US" sz="1400" b="1" i="0" dirty="0">
                <a:solidFill>
                  <a:srgbClr val="374151"/>
                </a:solidFill>
                <a:effectLst/>
                <a:latin typeface="Söhne"/>
              </a:rPr>
              <a:t>IQR (Interquartile Range):</a:t>
            </a:r>
            <a:r>
              <a:rPr lang="en-US" sz="1400" b="0" i="0" dirty="0">
                <a:solidFill>
                  <a:srgbClr val="374151"/>
                </a:solidFill>
                <a:effectLst/>
                <a:latin typeface="Söhne"/>
              </a:rPr>
              <a:t> Calculate the IQR, which is the range between the 75th percentile (Q3) and the 25th percentile (Q1). Any data point below Q1 - 1.5 * IQR or above Q3 + 1.5 * IQR is considered an outlier.</a:t>
            </a:r>
          </a:p>
          <a:p>
            <a:pPr marL="571500" lvl="1" indent="0">
              <a:buNone/>
            </a:pPr>
            <a:endParaRPr lang="en-US" sz="1400" b="0" i="0" dirty="0">
              <a:solidFill>
                <a:srgbClr val="374151"/>
              </a:solidFill>
              <a:effectLst/>
              <a:latin typeface="Söhne"/>
            </a:endParaRPr>
          </a:p>
        </p:txBody>
      </p:sp>
    </p:spTree>
    <p:extLst>
      <p:ext uri="{BB962C8B-B14F-4D97-AF65-F5344CB8AC3E}">
        <p14:creationId xmlns:p14="http://schemas.microsoft.com/office/powerpoint/2010/main" val="407112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Outlier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450399"/>
          </a:xfrm>
          <a:prstGeom prst="rect">
            <a:avLst/>
          </a:prstGeom>
        </p:spPr>
        <p:txBody>
          <a:bodyPr spcFirstLastPara="1" wrap="square" lIns="0" tIns="0" rIns="0" bIns="0" anchor="t" anchorCtr="0">
            <a:noAutofit/>
          </a:bodyPr>
          <a:lstStyle/>
          <a:p>
            <a:r>
              <a:rPr lang="en-IN" sz="1400" b="1" dirty="0"/>
              <a:t>Identifying the Outlier Data</a:t>
            </a:r>
            <a:endParaRPr lang="en-US" sz="1400" b="1" dirty="0"/>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833663" y="1631731"/>
            <a:ext cx="7213490" cy="34554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l"/>
            <a:r>
              <a:rPr lang="en-US" sz="1400" b="1" i="0" dirty="0">
                <a:solidFill>
                  <a:srgbClr val="374151"/>
                </a:solidFill>
                <a:effectLst/>
                <a:latin typeface="Söhne"/>
              </a:rPr>
              <a:t>3. </a:t>
            </a:r>
            <a:r>
              <a:rPr lang="en-US" sz="1400" b="1" i="0" dirty="0" err="1">
                <a:solidFill>
                  <a:srgbClr val="374151"/>
                </a:solidFill>
                <a:effectLst/>
                <a:latin typeface="Söhne"/>
              </a:rPr>
              <a:t>Predcitive</a:t>
            </a:r>
            <a:r>
              <a:rPr lang="en-US" sz="1400" b="1" i="0" dirty="0">
                <a:solidFill>
                  <a:srgbClr val="374151"/>
                </a:solidFill>
                <a:effectLst/>
                <a:latin typeface="Söhne"/>
              </a:rPr>
              <a:t> Methods:</a:t>
            </a:r>
          </a:p>
          <a:p>
            <a:pPr algn="l"/>
            <a:endParaRPr lang="en-US" sz="1400" b="0" i="0" dirty="0">
              <a:solidFill>
                <a:srgbClr val="374151"/>
              </a:solidFill>
              <a:effectLst/>
              <a:latin typeface="Söhne"/>
            </a:endParaRPr>
          </a:p>
          <a:p>
            <a:pPr lvl="1">
              <a:buFont typeface="Arial" panose="020B0604020202020204" pitchFamily="34" charset="0"/>
              <a:buChar char="•"/>
            </a:pPr>
            <a:r>
              <a:rPr lang="en-US" sz="1400" b="1" i="0" dirty="0">
                <a:solidFill>
                  <a:srgbClr val="374151"/>
                </a:solidFill>
                <a:effectLst/>
                <a:latin typeface="Söhne"/>
              </a:rPr>
              <a:t>Isolation Forest:</a:t>
            </a:r>
            <a:r>
              <a:rPr lang="en-US" sz="1400" b="0" i="0" dirty="0">
                <a:solidFill>
                  <a:srgbClr val="374151"/>
                </a:solidFill>
                <a:effectLst/>
                <a:latin typeface="Söhne"/>
              </a:rPr>
              <a:t> Tree based approach which identifies values which are few and values which are different from normal values. </a:t>
            </a:r>
          </a:p>
          <a:p>
            <a:pPr lvl="1">
              <a:buFont typeface="Arial" panose="020B0604020202020204" pitchFamily="34" charset="0"/>
              <a:buChar char="•"/>
            </a:pPr>
            <a:endParaRPr lang="en-US" sz="1400" b="0" i="0" dirty="0">
              <a:solidFill>
                <a:srgbClr val="374151"/>
              </a:solidFill>
              <a:effectLst/>
              <a:latin typeface="Söhne"/>
            </a:endParaRPr>
          </a:p>
          <a:p>
            <a:pPr lvl="1">
              <a:buFont typeface="Arial" panose="020B0604020202020204" pitchFamily="34" charset="0"/>
              <a:buChar char="•"/>
            </a:pPr>
            <a:r>
              <a:rPr lang="en-US" sz="1400" b="1" i="0" dirty="0">
                <a:solidFill>
                  <a:srgbClr val="374151"/>
                </a:solidFill>
                <a:effectLst/>
                <a:latin typeface="Söhne"/>
              </a:rPr>
              <a:t>DBSCAN: </a:t>
            </a:r>
            <a:r>
              <a:rPr lang="en-US" sz="1400" b="0" i="0" dirty="0">
                <a:solidFill>
                  <a:srgbClr val="374151"/>
                </a:solidFill>
                <a:effectLst/>
                <a:latin typeface="Söhne"/>
              </a:rPr>
              <a:t>Clustering based approach </a:t>
            </a:r>
            <a:r>
              <a:rPr lang="en-US" sz="1400" dirty="0">
                <a:solidFill>
                  <a:srgbClr val="374151"/>
                </a:solidFill>
                <a:latin typeface="Söhne"/>
              </a:rPr>
              <a:t>which separates the high-density regions of the data from the low-density areas.</a:t>
            </a:r>
          </a:p>
          <a:p>
            <a:pPr marL="571500" lvl="1" indent="0">
              <a:buNone/>
            </a:pPr>
            <a:endParaRPr lang="en-US" sz="1400" b="0" i="0" dirty="0">
              <a:solidFill>
                <a:srgbClr val="374151"/>
              </a:solidFill>
              <a:effectLst/>
              <a:latin typeface="Söhne"/>
            </a:endParaRPr>
          </a:p>
        </p:txBody>
      </p:sp>
    </p:spTree>
    <p:extLst>
      <p:ext uri="{BB962C8B-B14F-4D97-AF65-F5344CB8AC3E}">
        <p14:creationId xmlns:p14="http://schemas.microsoft.com/office/powerpoint/2010/main" val="257664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43948" y="520851"/>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Type Of Data</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pic>
        <p:nvPicPr>
          <p:cNvPr id="5" name="Picture 4">
            <a:extLst>
              <a:ext uri="{FF2B5EF4-FFF2-40B4-BE49-F238E27FC236}">
                <a16:creationId xmlns:a16="http://schemas.microsoft.com/office/drawing/2014/main" id="{148DE4CA-3164-4106-B4EA-91D09877CC2D}"/>
              </a:ext>
            </a:extLst>
          </p:cNvPr>
          <p:cNvPicPr>
            <a:picLocks noChangeAspect="1"/>
          </p:cNvPicPr>
          <p:nvPr/>
        </p:nvPicPr>
        <p:blipFill>
          <a:blip r:embed="rId3"/>
          <a:stretch>
            <a:fillRect/>
          </a:stretch>
        </p:blipFill>
        <p:spPr>
          <a:xfrm>
            <a:off x="1203033" y="1062201"/>
            <a:ext cx="6503106" cy="3362244"/>
          </a:xfrm>
          <a:prstGeom prst="rect">
            <a:avLst/>
          </a:prstGeom>
        </p:spPr>
      </p:pic>
    </p:spTree>
    <p:extLst>
      <p:ext uri="{BB962C8B-B14F-4D97-AF65-F5344CB8AC3E}">
        <p14:creationId xmlns:p14="http://schemas.microsoft.com/office/powerpoint/2010/main" val="394833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Data Normalization</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Google Shape;595;p17">
            <a:extLst>
              <a:ext uri="{FF2B5EF4-FFF2-40B4-BE49-F238E27FC236}">
                <a16:creationId xmlns:a16="http://schemas.microsoft.com/office/drawing/2014/main" id="{216EA500-6CE6-4C1E-ABF0-D9704BDF77E1}"/>
              </a:ext>
            </a:extLst>
          </p:cNvPr>
          <p:cNvSpPr txBox="1">
            <a:spLocks noGrp="1"/>
          </p:cNvSpPr>
          <p:nvPr>
            <p:ph type="body" idx="1"/>
          </p:nvPr>
        </p:nvSpPr>
        <p:spPr>
          <a:xfrm>
            <a:off x="219951" y="1181332"/>
            <a:ext cx="7213490" cy="3455418"/>
          </a:xfrm>
          <a:prstGeom prst="rect">
            <a:avLst/>
          </a:prstGeom>
        </p:spPr>
        <p:txBody>
          <a:bodyPr spcFirstLastPara="1" wrap="square" lIns="0" tIns="0" rIns="0" bIns="0" anchor="t" anchorCtr="0">
            <a:noAutofit/>
          </a:bodyPr>
          <a:lstStyle/>
          <a:p>
            <a:r>
              <a:rPr lang="en-US" sz="1400" dirty="0"/>
              <a:t>Data normalization is a preprocessing technique used in data science to scale and transform data into a common range or format.</a:t>
            </a:r>
          </a:p>
          <a:p>
            <a:endParaRPr lang="en-US" sz="1400" dirty="0"/>
          </a:p>
          <a:p>
            <a:pPr>
              <a:spcBef>
                <a:spcPts val="0"/>
              </a:spcBef>
            </a:pPr>
            <a:r>
              <a:rPr lang="en-US" sz="1400" dirty="0"/>
              <a:t>The goal of data normalization is to ensure that different features or variables in the dataset have similar scales and distributions, making it easier for machine learning algorithms to process the data effectively.</a:t>
            </a:r>
          </a:p>
          <a:p>
            <a:pPr>
              <a:spcBef>
                <a:spcPts val="0"/>
              </a:spcBef>
            </a:pPr>
            <a:endParaRPr lang="en-US" sz="1400" dirty="0"/>
          </a:p>
        </p:txBody>
      </p:sp>
    </p:spTree>
    <p:extLst>
      <p:ext uri="{BB962C8B-B14F-4D97-AF65-F5344CB8AC3E}">
        <p14:creationId xmlns:p14="http://schemas.microsoft.com/office/powerpoint/2010/main" val="329370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Data Normalization Techniques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210810" y="1345132"/>
            <a:ext cx="7213490" cy="34554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lgn="l">
              <a:buNone/>
            </a:pPr>
            <a:endParaRPr lang="en-US" sz="1400" b="0" i="0" dirty="0">
              <a:solidFill>
                <a:srgbClr val="374151"/>
              </a:solidFill>
              <a:effectLst/>
              <a:latin typeface="Söhne"/>
            </a:endParaRPr>
          </a:p>
          <a:p>
            <a:pPr>
              <a:buFont typeface="Arial" panose="020B0604020202020204" pitchFamily="34" charset="0"/>
              <a:buChar char="•"/>
            </a:pPr>
            <a:r>
              <a:rPr lang="en-US" sz="1400" b="1" i="0" dirty="0">
                <a:solidFill>
                  <a:srgbClr val="374151"/>
                </a:solidFill>
                <a:effectLst/>
                <a:latin typeface="Söhne"/>
              </a:rPr>
              <a:t>Min Max Scaling:</a:t>
            </a:r>
            <a:r>
              <a:rPr lang="en-US" sz="1400" b="0" i="0" dirty="0">
                <a:solidFill>
                  <a:srgbClr val="374151"/>
                </a:solidFill>
                <a:effectLst/>
                <a:latin typeface="Söhne"/>
              </a:rPr>
              <a:t> Min-max scaling, also known as min-max normalization, is a data preprocessing technique used to scale and transform numerical data into a specific range, typically between 0 and 1.</a:t>
            </a:r>
          </a:p>
          <a:p>
            <a:pPr marL="571500" lvl="1" indent="0">
              <a:buNone/>
            </a:pPr>
            <a:r>
              <a:rPr lang="en-IN" sz="1400" b="1" i="0" dirty="0">
                <a:effectLst/>
                <a:latin typeface="Söhne"/>
              </a:rPr>
              <a:t>	</a:t>
            </a:r>
            <a:r>
              <a:rPr lang="en-IN" sz="1400" b="1" i="0" dirty="0" err="1">
                <a:effectLst/>
                <a:latin typeface="Söhne"/>
              </a:rPr>
              <a:t>Scaled_x</a:t>
            </a:r>
            <a:r>
              <a:rPr lang="en-IN" sz="1400" b="1" i="0" dirty="0">
                <a:effectLst/>
                <a:latin typeface="Söhne"/>
              </a:rPr>
              <a:t> = (x - </a:t>
            </a:r>
            <a:r>
              <a:rPr lang="en-IN" sz="1400" b="1" i="0" dirty="0" err="1">
                <a:effectLst/>
                <a:latin typeface="Söhne"/>
              </a:rPr>
              <a:t>min_val</a:t>
            </a:r>
            <a:r>
              <a:rPr lang="en-IN" sz="1400" b="1" i="0" dirty="0">
                <a:effectLst/>
                <a:latin typeface="Söhne"/>
              </a:rPr>
              <a:t>) / (</a:t>
            </a:r>
            <a:r>
              <a:rPr lang="en-IN" sz="1400" b="1" i="0" dirty="0" err="1">
                <a:effectLst/>
                <a:latin typeface="Söhne"/>
              </a:rPr>
              <a:t>max_val</a:t>
            </a:r>
            <a:r>
              <a:rPr lang="en-IN" sz="1400" b="1" i="0" dirty="0">
                <a:effectLst/>
                <a:latin typeface="Söhne"/>
              </a:rPr>
              <a:t> - </a:t>
            </a:r>
            <a:r>
              <a:rPr lang="en-IN" sz="1400" b="1" i="0" dirty="0" err="1">
                <a:effectLst/>
                <a:latin typeface="Söhne"/>
              </a:rPr>
              <a:t>min_val</a:t>
            </a:r>
            <a:r>
              <a:rPr lang="en-IN" sz="1400" b="1" i="0" dirty="0">
                <a:effectLst/>
                <a:latin typeface="Söhne"/>
              </a:rPr>
              <a:t>)</a:t>
            </a:r>
          </a:p>
          <a:p>
            <a:pPr marL="571500" lvl="1" indent="0">
              <a:buNone/>
            </a:pPr>
            <a:endParaRPr lang="en-US" sz="1400" b="0" i="0" dirty="0">
              <a:solidFill>
                <a:srgbClr val="374151"/>
              </a:solidFill>
              <a:effectLst/>
              <a:latin typeface="Söhne"/>
            </a:endParaRPr>
          </a:p>
          <a:p>
            <a:pPr>
              <a:buFont typeface="Arial" panose="020B0604020202020204" pitchFamily="34" charset="0"/>
              <a:buChar char="•"/>
            </a:pPr>
            <a:r>
              <a:rPr lang="en-US" sz="1400" b="1" i="0" dirty="0">
                <a:solidFill>
                  <a:srgbClr val="374151"/>
                </a:solidFill>
                <a:effectLst/>
                <a:latin typeface="Söhne"/>
              </a:rPr>
              <a:t>Standard Scaling: </a:t>
            </a:r>
            <a:r>
              <a:rPr lang="en-US" sz="1400" b="0" i="0" dirty="0">
                <a:solidFill>
                  <a:srgbClr val="374151"/>
                </a:solidFill>
                <a:effectLst/>
                <a:latin typeface="Söhne"/>
              </a:rPr>
              <a:t>Standard scaling, also known as Z-score normalization or Z-score standardization, is a data preprocessing technique used to transform numerical data in such a way that it has a mean (average) of 0 and a standard deviation of 1.</a:t>
            </a:r>
          </a:p>
          <a:p>
            <a:pPr marL="571500" lvl="1" indent="0">
              <a:buNone/>
            </a:pPr>
            <a:r>
              <a:rPr lang="en-IN" sz="1400" b="1" i="0" dirty="0">
                <a:effectLst/>
                <a:latin typeface="Söhne"/>
              </a:rPr>
              <a:t>	</a:t>
            </a:r>
            <a:r>
              <a:rPr lang="en-IN" sz="1400" b="1" i="0" dirty="0" err="1">
                <a:effectLst/>
                <a:latin typeface="Söhne"/>
              </a:rPr>
              <a:t>Standardized_x</a:t>
            </a:r>
            <a:r>
              <a:rPr lang="en-IN" sz="1400" b="1" i="0" dirty="0">
                <a:effectLst/>
                <a:latin typeface="Söhne"/>
              </a:rPr>
              <a:t> = (x - </a:t>
            </a:r>
            <a:r>
              <a:rPr lang="el-GR" sz="1400" b="1" i="0" dirty="0">
                <a:effectLst/>
                <a:latin typeface="Söhne"/>
              </a:rPr>
              <a:t>μ) / σ</a:t>
            </a:r>
            <a:endParaRPr lang="en-US" sz="1400" b="0" i="0" dirty="0">
              <a:solidFill>
                <a:srgbClr val="374151"/>
              </a:solidFill>
              <a:effectLst/>
              <a:latin typeface="Söhne"/>
            </a:endParaRPr>
          </a:p>
        </p:txBody>
      </p:sp>
    </p:spTree>
    <p:extLst>
      <p:ext uri="{BB962C8B-B14F-4D97-AF65-F5344CB8AC3E}">
        <p14:creationId xmlns:p14="http://schemas.microsoft.com/office/powerpoint/2010/main" val="198527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Encoding</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4" name="Google Shape;595;p17">
            <a:extLst>
              <a:ext uri="{FF2B5EF4-FFF2-40B4-BE49-F238E27FC236}">
                <a16:creationId xmlns:a16="http://schemas.microsoft.com/office/drawing/2014/main" id="{216EA500-6CE6-4C1E-ABF0-D9704BDF77E1}"/>
              </a:ext>
            </a:extLst>
          </p:cNvPr>
          <p:cNvSpPr txBox="1">
            <a:spLocks noGrp="1"/>
          </p:cNvSpPr>
          <p:nvPr>
            <p:ph type="body" idx="1"/>
          </p:nvPr>
        </p:nvSpPr>
        <p:spPr>
          <a:xfrm>
            <a:off x="219951" y="1181332"/>
            <a:ext cx="7213490" cy="3455418"/>
          </a:xfrm>
          <a:prstGeom prst="rect">
            <a:avLst/>
          </a:prstGeom>
        </p:spPr>
        <p:txBody>
          <a:bodyPr spcFirstLastPara="1" wrap="square" lIns="0" tIns="0" rIns="0" bIns="0" anchor="t" anchorCtr="0">
            <a:noAutofit/>
          </a:bodyPr>
          <a:lstStyle/>
          <a:p>
            <a:pPr>
              <a:spcBef>
                <a:spcPts val="0"/>
              </a:spcBef>
            </a:pPr>
            <a:r>
              <a:rPr lang="en-US" sz="1400" dirty="0"/>
              <a:t>Encoding in data preprocessing refers to the process of converting categorical or textual data into a numerical format that can be used for analysis or by machine learning algorithms. </a:t>
            </a:r>
          </a:p>
          <a:p>
            <a:pPr>
              <a:spcBef>
                <a:spcPts val="0"/>
              </a:spcBef>
            </a:pPr>
            <a:endParaRPr lang="en-US" sz="1400" dirty="0"/>
          </a:p>
          <a:p>
            <a:pPr>
              <a:spcBef>
                <a:spcPts val="0"/>
              </a:spcBef>
            </a:pPr>
            <a:r>
              <a:rPr lang="en-US" sz="1400" dirty="0"/>
              <a:t>Categorical data represents discrete categories or labels, such as color names or product categories, and cannot be directly used in mathematical models. </a:t>
            </a:r>
          </a:p>
          <a:p>
            <a:pPr>
              <a:spcBef>
                <a:spcPts val="0"/>
              </a:spcBef>
            </a:pPr>
            <a:endParaRPr lang="en-US" sz="1400" dirty="0"/>
          </a:p>
          <a:p>
            <a:pPr>
              <a:spcBef>
                <a:spcPts val="0"/>
              </a:spcBef>
            </a:pPr>
            <a:r>
              <a:rPr lang="en-US" sz="1400" dirty="0"/>
              <a:t>Encoding is essential because many machine learning algorithms and statistical techniques require numerical inputs, and converting categorical data to numerical form makes it compatible with these methods.</a:t>
            </a:r>
          </a:p>
          <a:p>
            <a:pPr>
              <a:spcBef>
                <a:spcPts val="0"/>
              </a:spcBef>
            </a:pPr>
            <a:endParaRPr lang="en-US" sz="1400" dirty="0"/>
          </a:p>
        </p:txBody>
      </p:sp>
    </p:spTree>
    <p:extLst>
      <p:ext uri="{BB962C8B-B14F-4D97-AF65-F5344CB8AC3E}">
        <p14:creationId xmlns:p14="http://schemas.microsoft.com/office/powerpoint/2010/main" val="87340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Encoding Techniques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210810" y="1345132"/>
            <a:ext cx="7213490" cy="34554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lgn="l">
              <a:buNone/>
            </a:pPr>
            <a:endParaRPr lang="en-US" sz="1400" b="0" i="0" dirty="0">
              <a:solidFill>
                <a:srgbClr val="374151"/>
              </a:solidFill>
              <a:effectLst/>
              <a:latin typeface="Söhne"/>
            </a:endParaRPr>
          </a:p>
          <a:p>
            <a:pPr>
              <a:buFont typeface="Arial" panose="020B0604020202020204" pitchFamily="34" charset="0"/>
              <a:buChar char="•"/>
            </a:pPr>
            <a:r>
              <a:rPr lang="en-IN" sz="1400" b="1" i="0" dirty="0">
                <a:effectLst/>
                <a:latin typeface="Söhne"/>
              </a:rPr>
              <a:t>Label Encoding: </a:t>
            </a:r>
            <a:r>
              <a:rPr lang="en-US" sz="1400" b="0" i="0" dirty="0">
                <a:solidFill>
                  <a:srgbClr val="374151"/>
                </a:solidFill>
                <a:effectLst/>
                <a:latin typeface="Söhne"/>
              </a:rPr>
              <a:t>Assigns a unique integer label to each category in a categorical variable. This method is suitable for ordinal data, where the order of categories matters.</a:t>
            </a:r>
          </a:p>
          <a:p>
            <a:pPr marL="114300" indent="0">
              <a:buNone/>
            </a:pPr>
            <a:endParaRPr lang="en-US" sz="1400" b="0" i="0" dirty="0">
              <a:solidFill>
                <a:srgbClr val="374151"/>
              </a:solidFill>
              <a:effectLst/>
              <a:latin typeface="Söhne"/>
            </a:endParaRPr>
          </a:p>
          <a:p>
            <a:pPr>
              <a:buFont typeface="Arial" panose="020B0604020202020204" pitchFamily="34" charset="0"/>
              <a:buChar char="•"/>
            </a:pPr>
            <a:r>
              <a:rPr lang="en-IN" sz="1400" b="1" i="0" dirty="0">
                <a:effectLst/>
                <a:latin typeface="Söhne"/>
              </a:rPr>
              <a:t>One-Hot Encoding: </a:t>
            </a:r>
            <a:r>
              <a:rPr lang="en-US" sz="1400" b="0" i="0" dirty="0">
                <a:solidFill>
                  <a:srgbClr val="374151"/>
                </a:solidFill>
                <a:effectLst/>
                <a:latin typeface="Söhne"/>
              </a:rPr>
              <a:t>Creates binary columns for each category in the variable. Each category gets a column, and a "1" is placed in the corresponding column for the category present in the original data, while others receive "0"s. This method is suitable for nominal data, where there is no inherent order among categories.</a:t>
            </a:r>
          </a:p>
          <a:p>
            <a:pPr marL="114300" indent="0">
              <a:buNone/>
            </a:pPr>
            <a:endParaRPr lang="en-US" sz="1400" b="0" i="0" dirty="0">
              <a:solidFill>
                <a:srgbClr val="374151"/>
              </a:solidFill>
              <a:effectLst/>
              <a:latin typeface="Söhne"/>
            </a:endParaRPr>
          </a:p>
        </p:txBody>
      </p:sp>
    </p:spTree>
    <p:extLst>
      <p:ext uri="{BB962C8B-B14F-4D97-AF65-F5344CB8AC3E}">
        <p14:creationId xmlns:p14="http://schemas.microsoft.com/office/powerpoint/2010/main" val="1003750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Feature Engineering</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19</a:t>
            </a:fld>
            <a:endParaRPr/>
          </a:p>
        </p:txBody>
      </p:sp>
      <p:sp>
        <p:nvSpPr>
          <p:cNvPr id="4" name="Google Shape;595;p17">
            <a:extLst>
              <a:ext uri="{FF2B5EF4-FFF2-40B4-BE49-F238E27FC236}">
                <a16:creationId xmlns:a16="http://schemas.microsoft.com/office/drawing/2014/main" id="{216EA500-6CE6-4C1E-ABF0-D9704BDF77E1}"/>
              </a:ext>
            </a:extLst>
          </p:cNvPr>
          <p:cNvSpPr txBox="1">
            <a:spLocks noGrp="1"/>
          </p:cNvSpPr>
          <p:nvPr>
            <p:ph type="body" idx="1"/>
          </p:nvPr>
        </p:nvSpPr>
        <p:spPr>
          <a:xfrm>
            <a:off x="332595" y="1181332"/>
            <a:ext cx="7213490" cy="3455418"/>
          </a:xfrm>
          <a:prstGeom prst="rect">
            <a:avLst/>
          </a:prstGeom>
        </p:spPr>
        <p:txBody>
          <a:bodyPr spcFirstLastPara="1" wrap="square" lIns="0" tIns="0" rIns="0" bIns="0" anchor="t" anchorCtr="0">
            <a:noAutofit/>
          </a:bodyPr>
          <a:lstStyle/>
          <a:p>
            <a:pPr>
              <a:spcBef>
                <a:spcPts val="0"/>
              </a:spcBef>
            </a:pPr>
            <a:r>
              <a:rPr lang="en-US" sz="1400" dirty="0"/>
              <a:t>It involves creating new features (variables) or transforming existing ones to enhance the performance of machine learning models, improve data visualization, and extract more meaningful information from the data.</a:t>
            </a:r>
          </a:p>
          <a:p>
            <a:pPr>
              <a:spcBef>
                <a:spcPts val="0"/>
              </a:spcBef>
            </a:pPr>
            <a:endParaRPr lang="en-US" sz="1400" dirty="0"/>
          </a:p>
          <a:p>
            <a:pPr>
              <a:spcBef>
                <a:spcPts val="0"/>
              </a:spcBef>
            </a:pPr>
            <a:r>
              <a:rPr lang="en-US" sz="1400" dirty="0"/>
              <a:t>Feature engineering plays a crucial role in shaping the quality and effectiveness of predictive models.</a:t>
            </a:r>
          </a:p>
          <a:p>
            <a:pPr>
              <a:spcBef>
                <a:spcPts val="0"/>
              </a:spcBef>
            </a:pPr>
            <a:endParaRPr lang="en-US" sz="1400" dirty="0"/>
          </a:p>
          <a:p>
            <a:pPr>
              <a:spcBef>
                <a:spcPts val="0"/>
              </a:spcBef>
            </a:pPr>
            <a:r>
              <a:rPr lang="en-US" sz="1400" dirty="0"/>
              <a:t>Converting categorical data into a numerical format is essential. Extracting relevant information from complex or unstructured data types, such as text, images, or time series, to create structured features that can be used in modeling.</a:t>
            </a:r>
          </a:p>
          <a:p>
            <a:pPr>
              <a:spcBef>
                <a:spcPts val="0"/>
              </a:spcBef>
            </a:pPr>
            <a:endParaRPr lang="en-US" sz="1400" dirty="0"/>
          </a:p>
          <a:p>
            <a:pPr>
              <a:spcBef>
                <a:spcPts val="0"/>
              </a:spcBef>
            </a:pPr>
            <a:r>
              <a:rPr lang="en-US" sz="1400" dirty="0"/>
              <a:t>Getting Age from DOB columns, generating polynomial features </a:t>
            </a:r>
            <a:r>
              <a:rPr lang="en-US" sz="1400" dirty="0" err="1"/>
              <a:t>etc</a:t>
            </a:r>
            <a:r>
              <a:rPr lang="en-US" sz="1400" dirty="0"/>
              <a:t> could be </a:t>
            </a:r>
            <a:r>
              <a:rPr lang="en-US" sz="1400"/>
              <a:t>another example. </a:t>
            </a:r>
            <a:endParaRPr lang="en-US" sz="1400" dirty="0"/>
          </a:p>
          <a:p>
            <a:pPr>
              <a:spcBef>
                <a:spcPts val="0"/>
              </a:spcBef>
            </a:pPr>
            <a:endParaRPr lang="en-US" sz="1400" dirty="0"/>
          </a:p>
          <a:p>
            <a:pPr>
              <a:spcBef>
                <a:spcPts val="0"/>
              </a:spcBef>
            </a:pPr>
            <a:endParaRPr lang="en-US" sz="1400" dirty="0"/>
          </a:p>
        </p:txBody>
      </p:sp>
    </p:spTree>
    <p:extLst>
      <p:ext uri="{BB962C8B-B14F-4D97-AF65-F5344CB8AC3E}">
        <p14:creationId xmlns:p14="http://schemas.microsoft.com/office/powerpoint/2010/main" val="313366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HELLO!</a:t>
            </a:r>
            <a:endParaRPr sz="7200" dirty="0"/>
          </a:p>
        </p:txBody>
      </p:sp>
      <p:sp>
        <p:nvSpPr>
          <p:cNvPr id="380" name="Google Shape;380;p1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I am Arpit Jain</a:t>
            </a:r>
            <a:endParaRPr sz="36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I am here because Data Science is my passion and </a:t>
            </a:r>
            <a:r>
              <a:rPr lang="en-IN" dirty="0"/>
              <a:t>I</a:t>
            </a:r>
            <a:r>
              <a:rPr lang="en" dirty="0"/>
              <a:t> love sharing my expertise with people.  </a:t>
            </a:r>
            <a:endParaRPr dirty="0"/>
          </a:p>
          <a:p>
            <a:pPr marL="0" lvl="0" indent="0" algn="l" rtl="0">
              <a:spcBef>
                <a:spcPts val="600"/>
              </a:spcBef>
              <a:spcAft>
                <a:spcPts val="0"/>
              </a:spcAft>
              <a:buClr>
                <a:schemeClr val="dk1"/>
              </a:buClr>
              <a:buSzPts val="1100"/>
              <a:buFont typeface="Arial"/>
              <a:buNone/>
            </a:pP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A60115F0-1E18-4CBC-9CFA-2C8C9D5F563B}"/>
              </a:ext>
            </a:extLst>
          </p:cNvPr>
          <p:cNvPicPr>
            <a:picLocks noChangeAspect="1"/>
          </p:cNvPicPr>
          <p:nvPr/>
        </p:nvPicPr>
        <p:blipFill>
          <a:blip r:embed="rId3"/>
          <a:stretch>
            <a:fillRect/>
          </a:stretch>
        </p:blipFill>
        <p:spPr>
          <a:xfrm>
            <a:off x="5312979" y="604962"/>
            <a:ext cx="3458748" cy="39335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3"/>
        <p:cNvGrpSpPr/>
        <p:nvPr/>
      </p:nvGrpSpPr>
      <p:grpSpPr>
        <a:xfrm>
          <a:off x="0" y="0"/>
          <a:ext cx="0" cy="0"/>
          <a:chOff x="0" y="0"/>
          <a:chExt cx="0" cy="0"/>
        </a:xfrm>
      </p:grpSpPr>
      <p:sp>
        <p:nvSpPr>
          <p:cNvPr id="1015" name="Google Shape;1015;p22"/>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20</a:t>
            </a:fld>
            <a:endParaRPr>
              <a:solidFill>
                <a:schemeClr val="accent2"/>
              </a:solidFill>
            </a:endParaRPr>
          </a:p>
        </p:txBody>
      </p:sp>
      <p:sp>
        <p:nvSpPr>
          <p:cNvPr id="2" name="TextBox 1">
            <a:extLst>
              <a:ext uri="{FF2B5EF4-FFF2-40B4-BE49-F238E27FC236}">
                <a16:creationId xmlns:a16="http://schemas.microsoft.com/office/drawing/2014/main" id="{0689B565-EB45-46B8-B90C-08A9445C8FD3}"/>
              </a:ext>
            </a:extLst>
          </p:cNvPr>
          <p:cNvSpPr txBox="1"/>
          <p:nvPr/>
        </p:nvSpPr>
        <p:spPr>
          <a:xfrm>
            <a:off x="3044525" y="1686910"/>
            <a:ext cx="2662908" cy="707886"/>
          </a:xfrm>
          <a:prstGeom prst="rect">
            <a:avLst/>
          </a:prstGeom>
          <a:solidFill>
            <a:srgbClr val="0070C0"/>
          </a:solidFill>
        </p:spPr>
        <p:txBody>
          <a:bodyPr wrap="none" rtlCol="0">
            <a:spAutoFit/>
          </a:bodyPr>
          <a:lstStyle/>
          <a:p>
            <a:r>
              <a:rPr lang="en-IN" sz="4000" dirty="0">
                <a:solidFill>
                  <a:schemeClr val="accent2">
                    <a:lumMod val="60000"/>
                    <a:lumOff val="40000"/>
                  </a:schemeClr>
                </a:solidFill>
                <a:latin typeface="Raleway Thin" pitchFamily="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865026" y="706438"/>
            <a:ext cx="4398160" cy="66233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u="sng" dirty="0"/>
              <a:t>Agenda</a:t>
            </a:r>
            <a:endParaRPr u="sng" dirty="0"/>
          </a:p>
        </p:txBody>
      </p:sp>
      <p:sp>
        <p:nvSpPr>
          <p:cNvPr id="406" name="Google Shape;406;p15"/>
          <p:cNvSpPr txBox="1">
            <a:spLocks noGrp="1"/>
          </p:cNvSpPr>
          <p:nvPr>
            <p:ph type="subTitle" idx="1"/>
          </p:nvPr>
        </p:nvSpPr>
        <p:spPr>
          <a:xfrm>
            <a:off x="992036" y="1861991"/>
            <a:ext cx="4676700" cy="383700"/>
          </a:xfrm>
          <a:prstGeom prst="rect">
            <a:avLst/>
          </a:prstGeom>
        </p:spPr>
        <p:txBody>
          <a:bodyPr spcFirstLastPara="1" wrap="square" lIns="0" tIns="0" rIns="0" bIns="0" anchor="t" anchorCtr="0">
            <a:noAutofit/>
          </a:bodyPr>
          <a:lstStyle/>
          <a:p>
            <a:pPr marL="342900" lvl="0" algn="l" rtl="0">
              <a:spcBef>
                <a:spcPts val="0"/>
              </a:spcBef>
              <a:spcAft>
                <a:spcPts val="0"/>
              </a:spcAft>
              <a:buFont typeface="Arial" panose="020B0604020202020204" pitchFamily="34" charset="0"/>
              <a:buChar char="•"/>
            </a:pPr>
            <a:r>
              <a:rPr lang="en" dirty="0"/>
              <a:t>Introduction to Data Preprocessing	</a:t>
            </a:r>
          </a:p>
          <a:p>
            <a:pPr marL="342900" lvl="0" algn="l" rtl="0">
              <a:spcBef>
                <a:spcPts val="0"/>
              </a:spcBef>
              <a:spcAft>
                <a:spcPts val="0"/>
              </a:spcAft>
              <a:buFont typeface="Arial" panose="020B0604020202020204" pitchFamily="34" charset="0"/>
              <a:buChar char="•"/>
            </a:pPr>
            <a:r>
              <a:rPr lang="en" dirty="0"/>
              <a:t>Missing Value Analysis</a:t>
            </a:r>
          </a:p>
          <a:p>
            <a:pPr marL="342900" lvl="0" algn="l" rtl="0">
              <a:spcBef>
                <a:spcPts val="0"/>
              </a:spcBef>
              <a:spcAft>
                <a:spcPts val="0"/>
              </a:spcAft>
              <a:buFont typeface="Arial" panose="020B0604020202020204" pitchFamily="34" charset="0"/>
              <a:buChar char="•"/>
            </a:pPr>
            <a:r>
              <a:rPr lang="en" dirty="0"/>
              <a:t>Outlier Analysis</a:t>
            </a:r>
          </a:p>
          <a:p>
            <a:pPr marL="342900" lvl="0" algn="l" rtl="0">
              <a:spcBef>
                <a:spcPts val="0"/>
              </a:spcBef>
              <a:spcAft>
                <a:spcPts val="0"/>
              </a:spcAft>
              <a:buFont typeface="Arial" panose="020B0604020202020204" pitchFamily="34" charset="0"/>
              <a:buChar char="•"/>
            </a:pPr>
            <a:r>
              <a:rPr lang="en" dirty="0"/>
              <a:t>Data Nornalization &amp; Encoding</a:t>
            </a:r>
          </a:p>
          <a:p>
            <a:pPr marL="342900" lvl="0" algn="l" rtl="0">
              <a:spcBef>
                <a:spcPts val="0"/>
              </a:spcBef>
              <a:spcAft>
                <a:spcPts val="0"/>
              </a:spcAft>
              <a:buFont typeface="Arial" panose="020B0604020202020204" pitchFamily="34" charset="0"/>
              <a:buChar char="•"/>
            </a:pPr>
            <a:r>
              <a:rPr lang="en" dirty="0"/>
              <a:t>Feature Engineering</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Data Pre Processing</a:t>
            </a:r>
            <a:endParaRPr sz="2800" b="1" dirty="0"/>
          </a:p>
        </p:txBody>
      </p:sp>
      <p:sp>
        <p:nvSpPr>
          <p:cNvPr id="595" name="Google Shape;595;p17"/>
          <p:cNvSpPr txBox="1">
            <a:spLocks noGrp="1"/>
          </p:cNvSpPr>
          <p:nvPr>
            <p:ph type="body" idx="1"/>
          </p:nvPr>
        </p:nvSpPr>
        <p:spPr>
          <a:xfrm>
            <a:off x="219951" y="1181332"/>
            <a:ext cx="6092349" cy="3455418"/>
          </a:xfrm>
          <a:prstGeom prst="rect">
            <a:avLst/>
          </a:prstGeom>
        </p:spPr>
        <p:txBody>
          <a:bodyPr spcFirstLastPara="1" wrap="square" lIns="0" tIns="0" rIns="0" bIns="0" anchor="t" anchorCtr="0">
            <a:noAutofit/>
          </a:bodyPr>
          <a:lstStyle/>
          <a:p>
            <a:pPr>
              <a:spcBef>
                <a:spcPts val="0"/>
              </a:spcBef>
            </a:pPr>
            <a:r>
              <a:rPr lang="en-US" sz="1400" dirty="0"/>
              <a:t>Data preprocessing is a crucial step in the data science pipeline that involves cleaning, transforming, and organizing raw data into a format suitable for analysis. It lays the foundation for accurate and meaningful insights from data. </a:t>
            </a:r>
          </a:p>
          <a:p>
            <a:pPr>
              <a:spcBef>
                <a:spcPts val="0"/>
              </a:spcBef>
            </a:pPr>
            <a:endParaRPr lang="en-US" sz="1400" dirty="0"/>
          </a:p>
          <a:p>
            <a:pPr>
              <a:spcBef>
                <a:spcPts val="0"/>
              </a:spcBef>
            </a:pPr>
            <a:r>
              <a:rPr lang="en-US" sz="1400" dirty="0"/>
              <a:t>Varied usages. </a:t>
            </a:r>
          </a:p>
          <a:p>
            <a:pPr>
              <a:spcBef>
                <a:spcPts val="0"/>
              </a:spcBef>
            </a:pPr>
            <a:endParaRPr lang="en-US" sz="1400" dirty="0"/>
          </a:p>
          <a:p>
            <a:pPr>
              <a:spcBef>
                <a:spcPts val="0"/>
              </a:spcBef>
            </a:pPr>
            <a:r>
              <a:rPr lang="en-US" sz="1400" dirty="0"/>
              <a:t>Helps getting the true and useful data for better analysis and thus helping business. </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5965530" y="1146950"/>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199" y="605600"/>
            <a:ext cx="6392917" cy="4215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b="1" dirty="0"/>
              <a:t>Data Pre Processing</a:t>
            </a:r>
            <a:endParaRPr sz="2800" b="1"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4" name="Diagram 3">
            <a:extLst>
              <a:ext uri="{FF2B5EF4-FFF2-40B4-BE49-F238E27FC236}">
                <a16:creationId xmlns:a16="http://schemas.microsoft.com/office/drawing/2014/main" id="{211B9A5D-2026-4D8E-97A1-EE15F3FE4FD3}"/>
              </a:ext>
            </a:extLst>
          </p:cNvPr>
          <p:cNvGraphicFramePr/>
          <p:nvPr>
            <p:extLst>
              <p:ext uri="{D42A27DB-BD31-4B8C-83A1-F6EECF244321}">
                <p14:modId xmlns:p14="http://schemas.microsoft.com/office/powerpoint/2010/main" val="899175010"/>
              </p:ext>
            </p:extLst>
          </p:nvPr>
        </p:nvGraphicFramePr>
        <p:xfrm>
          <a:off x="158324" y="1211139"/>
          <a:ext cx="6274676" cy="3720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8" name="Google Shape;408;p15">
            <a:extLst>
              <a:ext uri="{FF2B5EF4-FFF2-40B4-BE49-F238E27FC236}">
                <a16:creationId xmlns:a16="http://schemas.microsoft.com/office/drawing/2014/main" id="{F73A54F3-08D9-4237-B80E-FFABC255250E}"/>
              </a:ext>
            </a:extLst>
          </p:cNvPr>
          <p:cNvGrpSpPr/>
          <p:nvPr/>
        </p:nvGrpSpPr>
        <p:grpSpPr>
          <a:xfrm>
            <a:off x="5637752" y="1117375"/>
            <a:ext cx="3239723" cy="3318665"/>
            <a:chOff x="2270525" y="117216"/>
            <a:chExt cx="4650765" cy="4762722"/>
          </a:xfrm>
        </p:grpSpPr>
        <p:sp>
          <p:nvSpPr>
            <p:cNvPr id="149" name="Google Shape;409;p15">
              <a:extLst>
                <a:ext uri="{FF2B5EF4-FFF2-40B4-BE49-F238E27FC236}">
                  <a16:creationId xmlns:a16="http://schemas.microsoft.com/office/drawing/2014/main" id="{45C31585-762C-4C59-9B1F-AB2EEFB57A18}"/>
                </a:ext>
              </a:extLst>
            </p:cNvPr>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410;p15">
              <a:extLst>
                <a:ext uri="{FF2B5EF4-FFF2-40B4-BE49-F238E27FC236}">
                  <a16:creationId xmlns:a16="http://schemas.microsoft.com/office/drawing/2014/main" id="{D1025DF1-0F7A-4E6E-9BCB-3F948320FE20}"/>
                </a:ext>
              </a:extLst>
            </p:cNvPr>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411;p15">
              <a:extLst>
                <a:ext uri="{FF2B5EF4-FFF2-40B4-BE49-F238E27FC236}">
                  <a16:creationId xmlns:a16="http://schemas.microsoft.com/office/drawing/2014/main" id="{53F59CD4-6DD5-46D1-AE02-4E1345A9282B}"/>
                </a:ext>
              </a:extLst>
            </p:cNvPr>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412;p15">
              <a:extLst>
                <a:ext uri="{FF2B5EF4-FFF2-40B4-BE49-F238E27FC236}">
                  <a16:creationId xmlns:a16="http://schemas.microsoft.com/office/drawing/2014/main" id="{7F5888D9-6581-4AF4-A6D0-2580D11A8C41}"/>
                </a:ext>
              </a:extLst>
            </p:cNvPr>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413;p15">
              <a:extLst>
                <a:ext uri="{FF2B5EF4-FFF2-40B4-BE49-F238E27FC236}">
                  <a16:creationId xmlns:a16="http://schemas.microsoft.com/office/drawing/2014/main" id="{C53D16BE-1BFA-49CF-B664-5116B1CAE020}"/>
                </a:ext>
              </a:extLst>
            </p:cNvPr>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414;p15">
              <a:extLst>
                <a:ext uri="{FF2B5EF4-FFF2-40B4-BE49-F238E27FC236}">
                  <a16:creationId xmlns:a16="http://schemas.microsoft.com/office/drawing/2014/main" id="{FB85B5CB-E048-475A-920B-296DECD0B583}"/>
                </a:ext>
              </a:extLst>
            </p:cNvPr>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415;p15">
              <a:extLst>
                <a:ext uri="{FF2B5EF4-FFF2-40B4-BE49-F238E27FC236}">
                  <a16:creationId xmlns:a16="http://schemas.microsoft.com/office/drawing/2014/main" id="{25C844B0-003D-4B08-A381-97DCA0D1533F}"/>
                </a:ext>
              </a:extLst>
            </p:cNvPr>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416;p15">
              <a:extLst>
                <a:ext uri="{FF2B5EF4-FFF2-40B4-BE49-F238E27FC236}">
                  <a16:creationId xmlns:a16="http://schemas.microsoft.com/office/drawing/2014/main" id="{C11E4942-BE3F-4A2E-844A-BC1F8601DDD3}"/>
                </a:ext>
              </a:extLst>
            </p:cNvPr>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417;p15">
              <a:extLst>
                <a:ext uri="{FF2B5EF4-FFF2-40B4-BE49-F238E27FC236}">
                  <a16:creationId xmlns:a16="http://schemas.microsoft.com/office/drawing/2014/main" id="{4B251815-9540-4D90-8CEF-033E25750E8A}"/>
                </a:ext>
              </a:extLst>
            </p:cNvPr>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418;p15">
              <a:extLst>
                <a:ext uri="{FF2B5EF4-FFF2-40B4-BE49-F238E27FC236}">
                  <a16:creationId xmlns:a16="http://schemas.microsoft.com/office/drawing/2014/main" id="{30B7E43C-DFEB-4BB8-AE4A-870BA3FCA62E}"/>
                </a:ext>
              </a:extLst>
            </p:cNvPr>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419;p15">
              <a:extLst>
                <a:ext uri="{FF2B5EF4-FFF2-40B4-BE49-F238E27FC236}">
                  <a16:creationId xmlns:a16="http://schemas.microsoft.com/office/drawing/2014/main" id="{C14F4BF5-D97F-48BD-B69C-F640696E34B2}"/>
                </a:ext>
              </a:extLst>
            </p:cNvPr>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420;p15">
              <a:extLst>
                <a:ext uri="{FF2B5EF4-FFF2-40B4-BE49-F238E27FC236}">
                  <a16:creationId xmlns:a16="http://schemas.microsoft.com/office/drawing/2014/main" id="{1F25A9C3-09D5-4CBB-8CA4-F168D0C6C530}"/>
                </a:ext>
              </a:extLst>
            </p:cNvPr>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421;p15">
              <a:extLst>
                <a:ext uri="{FF2B5EF4-FFF2-40B4-BE49-F238E27FC236}">
                  <a16:creationId xmlns:a16="http://schemas.microsoft.com/office/drawing/2014/main" id="{B0A17725-66A5-4EAA-8995-ABA3D4B6ED8C}"/>
                </a:ext>
              </a:extLst>
            </p:cNvPr>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422;p15">
              <a:extLst>
                <a:ext uri="{FF2B5EF4-FFF2-40B4-BE49-F238E27FC236}">
                  <a16:creationId xmlns:a16="http://schemas.microsoft.com/office/drawing/2014/main" id="{C8AA9533-F152-4666-9AFE-2F3932D2069B}"/>
                </a:ext>
              </a:extLst>
            </p:cNvPr>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423;p15">
              <a:extLst>
                <a:ext uri="{FF2B5EF4-FFF2-40B4-BE49-F238E27FC236}">
                  <a16:creationId xmlns:a16="http://schemas.microsoft.com/office/drawing/2014/main" id="{7089BC17-D80B-4B0C-AE1C-1EFAACF2CC0A}"/>
                </a:ext>
              </a:extLst>
            </p:cNvPr>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424;p15">
              <a:extLst>
                <a:ext uri="{FF2B5EF4-FFF2-40B4-BE49-F238E27FC236}">
                  <a16:creationId xmlns:a16="http://schemas.microsoft.com/office/drawing/2014/main" id="{D329BD7C-BC86-4A32-BDB7-AC39BF34C5FB}"/>
                </a:ext>
              </a:extLst>
            </p:cNvPr>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425;p15">
              <a:extLst>
                <a:ext uri="{FF2B5EF4-FFF2-40B4-BE49-F238E27FC236}">
                  <a16:creationId xmlns:a16="http://schemas.microsoft.com/office/drawing/2014/main" id="{9EC50D71-34CB-4010-ACC3-5D99313FC90A}"/>
                </a:ext>
              </a:extLst>
            </p:cNvPr>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426;p15">
              <a:extLst>
                <a:ext uri="{FF2B5EF4-FFF2-40B4-BE49-F238E27FC236}">
                  <a16:creationId xmlns:a16="http://schemas.microsoft.com/office/drawing/2014/main" id="{68A6814F-B735-4211-941B-97CFCFDEE133}"/>
                </a:ext>
              </a:extLst>
            </p:cNvPr>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427;p15">
              <a:extLst>
                <a:ext uri="{FF2B5EF4-FFF2-40B4-BE49-F238E27FC236}">
                  <a16:creationId xmlns:a16="http://schemas.microsoft.com/office/drawing/2014/main" id="{15B5BC14-886E-42F8-A4C5-6109A4F09BED}"/>
                </a:ext>
              </a:extLst>
            </p:cNvPr>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428;p15">
              <a:extLst>
                <a:ext uri="{FF2B5EF4-FFF2-40B4-BE49-F238E27FC236}">
                  <a16:creationId xmlns:a16="http://schemas.microsoft.com/office/drawing/2014/main" id="{8E6F6F51-449B-4FCD-B5DD-79ADC8C5D143}"/>
                </a:ext>
              </a:extLst>
            </p:cNvPr>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429;p15">
              <a:extLst>
                <a:ext uri="{FF2B5EF4-FFF2-40B4-BE49-F238E27FC236}">
                  <a16:creationId xmlns:a16="http://schemas.microsoft.com/office/drawing/2014/main" id="{F5E44A10-0CE1-4192-BE65-0D4E528A57F4}"/>
                </a:ext>
              </a:extLst>
            </p:cNvPr>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0" name="Google Shape;430;p15">
              <a:extLst>
                <a:ext uri="{FF2B5EF4-FFF2-40B4-BE49-F238E27FC236}">
                  <a16:creationId xmlns:a16="http://schemas.microsoft.com/office/drawing/2014/main" id="{FDF7126F-F0B9-4B70-AE64-856DFF425A23}"/>
                </a:ext>
              </a:extLst>
            </p:cNvPr>
            <p:cNvGrpSpPr/>
            <p:nvPr/>
          </p:nvGrpSpPr>
          <p:grpSpPr>
            <a:xfrm>
              <a:off x="4031993" y="117216"/>
              <a:ext cx="2889297" cy="3901793"/>
              <a:chOff x="5533368" y="1047716"/>
              <a:chExt cx="2889297" cy="3901793"/>
            </a:xfrm>
          </p:grpSpPr>
          <p:sp>
            <p:nvSpPr>
              <p:cNvPr id="214" name="Google Shape;431;p15">
                <a:extLst>
                  <a:ext uri="{FF2B5EF4-FFF2-40B4-BE49-F238E27FC236}">
                    <a16:creationId xmlns:a16="http://schemas.microsoft.com/office/drawing/2014/main" id="{33C4C2B4-D05F-4120-BFCF-3DBC973D4159}"/>
                  </a:ext>
                </a:extLst>
              </p:cNvPr>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432;p15">
                <a:extLst>
                  <a:ext uri="{FF2B5EF4-FFF2-40B4-BE49-F238E27FC236}">
                    <a16:creationId xmlns:a16="http://schemas.microsoft.com/office/drawing/2014/main" id="{54D717D1-2290-4379-86DA-4C4634ECAC80}"/>
                  </a:ext>
                </a:extLst>
              </p:cNvPr>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433;p15">
                <a:extLst>
                  <a:ext uri="{FF2B5EF4-FFF2-40B4-BE49-F238E27FC236}">
                    <a16:creationId xmlns:a16="http://schemas.microsoft.com/office/drawing/2014/main" id="{903894D2-ACFA-4026-A190-139A9A6404C3}"/>
                  </a:ext>
                </a:extLst>
              </p:cNvPr>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434;p15">
                <a:extLst>
                  <a:ext uri="{FF2B5EF4-FFF2-40B4-BE49-F238E27FC236}">
                    <a16:creationId xmlns:a16="http://schemas.microsoft.com/office/drawing/2014/main" id="{EAF6B429-F31F-45FA-BE28-C06B7605A26D}"/>
                  </a:ext>
                </a:extLst>
              </p:cNvPr>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435;p15">
                <a:extLst>
                  <a:ext uri="{FF2B5EF4-FFF2-40B4-BE49-F238E27FC236}">
                    <a16:creationId xmlns:a16="http://schemas.microsoft.com/office/drawing/2014/main" id="{7BD6D78B-BD42-4DF7-A758-F65BF21FD8A1}"/>
                  </a:ext>
                </a:extLst>
              </p:cNvPr>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436;p15">
                <a:extLst>
                  <a:ext uri="{FF2B5EF4-FFF2-40B4-BE49-F238E27FC236}">
                    <a16:creationId xmlns:a16="http://schemas.microsoft.com/office/drawing/2014/main" id="{5451049B-5529-46F1-983F-7342641D927B}"/>
                  </a:ext>
                </a:extLst>
              </p:cNvPr>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437;p15">
                <a:extLst>
                  <a:ext uri="{FF2B5EF4-FFF2-40B4-BE49-F238E27FC236}">
                    <a16:creationId xmlns:a16="http://schemas.microsoft.com/office/drawing/2014/main" id="{63351B3D-93CB-445E-B260-306AA516BFDD}"/>
                  </a:ext>
                </a:extLst>
              </p:cNvPr>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438;p15">
                <a:extLst>
                  <a:ext uri="{FF2B5EF4-FFF2-40B4-BE49-F238E27FC236}">
                    <a16:creationId xmlns:a16="http://schemas.microsoft.com/office/drawing/2014/main" id="{7C970F12-BD6B-41D2-A837-B32148EBA76B}"/>
                  </a:ext>
                </a:extLst>
              </p:cNvPr>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439;p15">
                <a:extLst>
                  <a:ext uri="{FF2B5EF4-FFF2-40B4-BE49-F238E27FC236}">
                    <a16:creationId xmlns:a16="http://schemas.microsoft.com/office/drawing/2014/main" id="{1C26B0D6-FB83-4D01-BF5C-E4E14160E802}"/>
                  </a:ext>
                </a:extLst>
              </p:cNvPr>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440;p15">
                <a:extLst>
                  <a:ext uri="{FF2B5EF4-FFF2-40B4-BE49-F238E27FC236}">
                    <a16:creationId xmlns:a16="http://schemas.microsoft.com/office/drawing/2014/main" id="{793D2B05-ECD0-4021-9981-7F2CB8BC3FE1}"/>
                  </a:ext>
                </a:extLst>
              </p:cNvPr>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441;p15">
                <a:extLst>
                  <a:ext uri="{FF2B5EF4-FFF2-40B4-BE49-F238E27FC236}">
                    <a16:creationId xmlns:a16="http://schemas.microsoft.com/office/drawing/2014/main" id="{15C0B48C-D77A-4DF0-A44B-6027E29C532F}"/>
                  </a:ext>
                </a:extLst>
              </p:cNvPr>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442;p15">
                <a:extLst>
                  <a:ext uri="{FF2B5EF4-FFF2-40B4-BE49-F238E27FC236}">
                    <a16:creationId xmlns:a16="http://schemas.microsoft.com/office/drawing/2014/main" id="{D61DEA26-B2BB-4C08-BD17-FCC459D1C83B}"/>
                  </a:ext>
                </a:extLst>
              </p:cNvPr>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443;p15">
                <a:extLst>
                  <a:ext uri="{FF2B5EF4-FFF2-40B4-BE49-F238E27FC236}">
                    <a16:creationId xmlns:a16="http://schemas.microsoft.com/office/drawing/2014/main" id="{75325306-3EF6-4CDA-B1D2-46BD37977709}"/>
                  </a:ext>
                </a:extLst>
              </p:cNvPr>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444;p15">
                <a:extLst>
                  <a:ext uri="{FF2B5EF4-FFF2-40B4-BE49-F238E27FC236}">
                    <a16:creationId xmlns:a16="http://schemas.microsoft.com/office/drawing/2014/main" id="{925B560F-0EDB-4523-BDC4-FAEB12A34CCB}"/>
                  </a:ext>
                </a:extLst>
              </p:cNvPr>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445;p15">
                <a:extLst>
                  <a:ext uri="{FF2B5EF4-FFF2-40B4-BE49-F238E27FC236}">
                    <a16:creationId xmlns:a16="http://schemas.microsoft.com/office/drawing/2014/main" id="{80750281-CE2B-46DD-8A22-00DD82264941}"/>
                  </a:ext>
                </a:extLst>
              </p:cNvPr>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446;p15">
                <a:extLst>
                  <a:ext uri="{FF2B5EF4-FFF2-40B4-BE49-F238E27FC236}">
                    <a16:creationId xmlns:a16="http://schemas.microsoft.com/office/drawing/2014/main" id="{0E7525E1-D818-49C9-B5F8-CDD7B7AF255C}"/>
                  </a:ext>
                </a:extLst>
              </p:cNvPr>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447;p15">
                <a:extLst>
                  <a:ext uri="{FF2B5EF4-FFF2-40B4-BE49-F238E27FC236}">
                    <a16:creationId xmlns:a16="http://schemas.microsoft.com/office/drawing/2014/main" id="{09BCDE57-E3A9-4FFC-816A-C05885E893D7}"/>
                  </a:ext>
                </a:extLst>
              </p:cNvPr>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448;p15">
                <a:extLst>
                  <a:ext uri="{FF2B5EF4-FFF2-40B4-BE49-F238E27FC236}">
                    <a16:creationId xmlns:a16="http://schemas.microsoft.com/office/drawing/2014/main" id="{E18A19C4-8F43-4336-8387-0CDD06CAAEC9}"/>
                  </a:ext>
                </a:extLst>
              </p:cNvPr>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449;p15">
                <a:extLst>
                  <a:ext uri="{FF2B5EF4-FFF2-40B4-BE49-F238E27FC236}">
                    <a16:creationId xmlns:a16="http://schemas.microsoft.com/office/drawing/2014/main" id="{91B4B27E-0016-4D23-81BD-0D4C5E9463E9}"/>
                  </a:ext>
                </a:extLst>
              </p:cNvPr>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450;p15">
                <a:extLst>
                  <a:ext uri="{FF2B5EF4-FFF2-40B4-BE49-F238E27FC236}">
                    <a16:creationId xmlns:a16="http://schemas.microsoft.com/office/drawing/2014/main" id="{B9BC8A67-B84C-4A63-ACEF-A8919D967114}"/>
                  </a:ext>
                </a:extLst>
              </p:cNvPr>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451;p15">
                <a:extLst>
                  <a:ext uri="{FF2B5EF4-FFF2-40B4-BE49-F238E27FC236}">
                    <a16:creationId xmlns:a16="http://schemas.microsoft.com/office/drawing/2014/main" id="{D6761836-8753-4656-9120-F31DAED3EAC2}"/>
                  </a:ext>
                </a:extLst>
              </p:cNvPr>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452;p15">
                <a:extLst>
                  <a:ext uri="{FF2B5EF4-FFF2-40B4-BE49-F238E27FC236}">
                    <a16:creationId xmlns:a16="http://schemas.microsoft.com/office/drawing/2014/main" id="{9BBB8856-0286-40B6-8C85-531115B19CE9}"/>
                  </a:ext>
                </a:extLst>
              </p:cNvPr>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453;p15">
                <a:extLst>
                  <a:ext uri="{FF2B5EF4-FFF2-40B4-BE49-F238E27FC236}">
                    <a16:creationId xmlns:a16="http://schemas.microsoft.com/office/drawing/2014/main" id="{CDBBBE90-A1AF-4D5C-BA0B-5095E07D734C}"/>
                  </a:ext>
                </a:extLst>
              </p:cNvPr>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454;p15">
                <a:extLst>
                  <a:ext uri="{FF2B5EF4-FFF2-40B4-BE49-F238E27FC236}">
                    <a16:creationId xmlns:a16="http://schemas.microsoft.com/office/drawing/2014/main" id="{50999673-3ACD-4008-8F9A-A9B2ACC9FEBF}"/>
                  </a:ext>
                </a:extLst>
              </p:cNvPr>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455;p15">
                <a:extLst>
                  <a:ext uri="{FF2B5EF4-FFF2-40B4-BE49-F238E27FC236}">
                    <a16:creationId xmlns:a16="http://schemas.microsoft.com/office/drawing/2014/main" id="{FEE97280-5F37-4044-9FF3-EC796EE883D5}"/>
                  </a:ext>
                </a:extLst>
              </p:cNvPr>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56;p15">
                <a:extLst>
                  <a:ext uri="{FF2B5EF4-FFF2-40B4-BE49-F238E27FC236}">
                    <a16:creationId xmlns:a16="http://schemas.microsoft.com/office/drawing/2014/main" id="{B5A0117E-CAFC-4CA2-BD25-3832AE129496}"/>
                  </a:ext>
                </a:extLst>
              </p:cNvPr>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457;p15">
                <a:extLst>
                  <a:ext uri="{FF2B5EF4-FFF2-40B4-BE49-F238E27FC236}">
                    <a16:creationId xmlns:a16="http://schemas.microsoft.com/office/drawing/2014/main" id="{9837F30E-ED4D-47B7-B21F-29FC80A6CDA4}"/>
                  </a:ext>
                </a:extLst>
              </p:cNvPr>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458;p15">
                <a:extLst>
                  <a:ext uri="{FF2B5EF4-FFF2-40B4-BE49-F238E27FC236}">
                    <a16:creationId xmlns:a16="http://schemas.microsoft.com/office/drawing/2014/main" id="{AC678A35-DCAB-433D-9E83-AD5A899CB5E5}"/>
                  </a:ext>
                </a:extLst>
              </p:cNvPr>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59;p15">
                <a:extLst>
                  <a:ext uri="{FF2B5EF4-FFF2-40B4-BE49-F238E27FC236}">
                    <a16:creationId xmlns:a16="http://schemas.microsoft.com/office/drawing/2014/main" id="{736D2015-C4D4-4156-80FE-682F3B5BBFF6}"/>
                  </a:ext>
                </a:extLst>
              </p:cNvPr>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60;p15">
                <a:extLst>
                  <a:ext uri="{FF2B5EF4-FFF2-40B4-BE49-F238E27FC236}">
                    <a16:creationId xmlns:a16="http://schemas.microsoft.com/office/drawing/2014/main" id="{41CAFB90-B17C-4E44-8A86-0772C144E7C7}"/>
                  </a:ext>
                </a:extLst>
              </p:cNvPr>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61;p15">
                <a:extLst>
                  <a:ext uri="{FF2B5EF4-FFF2-40B4-BE49-F238E27FC236}">
                    <a16:creationId xmlns:a16="http://schemas.microsoft.com/office/drawing/2014/main" id="{351E916A-BC14-4D74-BD04-E1B45EFC1531}"/>
                  </a:ext>
                </a:extLst>
              </p:cNvPr>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62;p15">
                <a:extLst>
                  <a:ext uri="{FF2B5EF4-FFF2-40B4-BE49-F238E27FC236}">
                    <a16:creationId xmlns:a16="http://schemas.microsoft.com/office/drawing/2014/main" id="{9EBB3B00-817F-4B0C-80C1-1CD685F24166}"/>
                  </a:ext>
                </a:extLst>
              </p:cNvPr>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463;p15">
                <a:extLst>
                  <a:ext uri="{FF2B5EF4-FFF2-40B4-BE49-F238E27FC236}">
                    <a16:creationId xmlns:a16="http://schemas.microsoft.com/office/drawing/2014/main" id="{5254EBB5-16BD-4E73-819D-E7EAC218846F}"/>
                  </a:ext>
                </a:extLst>
              </p:cNvPr>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64;p15">
                <a:extLst>
                  <a:ext uri="{FF2B5EF4-FFF2-40B4-BE49-F238E27FC236}">
                    <a16:creationId xmlns:a16="http://schemas.microsoft.com/office/drawing/2014/main" id="{2EC827CC-33DE-4AB2-9B58-D023093EFB20}"/>
                  </a:ext>
                </a:extLst>
              </p:cNvPr>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65;p15">
                <a:extLst>
                  <a:ext uri="{FF2B5EF4-FFF2-40B4-BE49-F238E27FC236}">
                    <a16:creationId xmlns:a16="http://schemas.microsoft.com/office/drawing/2014/main" id="{487B8267-985B-49CF-A8D7-E5BF3CBB921B}"/>
                  </a:ext>
                </a:extLst>
              </p:cNvPr>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66;p15">
                <a:extLst>
                  <a:ext uri="{FF2B5EF4-FFF2-40B4-BE49-F238E27FC236}">
                    <a16:creationId xmlns:a16="http://schemas.microsoft.com/office/drawing/2014/main" id="{3935F443-CC02-4C01-B5D1-99BE0ED20865}"/>
                  </a:ext>
                </a:extLst>
              </p:cNvPr>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67;p15">
                <a:extLst>
                  <a:ext uri="{FF2B5EF4-FFF2-40B4-BE49-F238E27FC236}">
                    <a16:creationId xmlns:a16="http://schemas.microsoft.com/office/drawing/2014/main" id="{8515DFAF-3467-469D-81E9-9EB408694A07}"/>
                  </a:ext>
                </a:extLst>
              </p:cNvPr>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468;p15">
                <a:extLst>
                  <a:ext uri="{FF2B5EF4-FFF2-40B4-BE49-F238E27FC236}">
                    <a16:creationId xmlns:a16="http://schemas.microsoft.com/office/drawing/2014/main" id="{3E622113-0D3F-49B9-9713-E9131DEF3FA4}"/>
                  </a:ext>
                </a:extLst>
              </p:cNvPr>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469;p15">
                <a:extLst>
                  <a:ext uri="{FF2B5EF4-FFF2-40B4-BE49-F238E27FC236}">
                    <a16:creationId xmlns:a16="http://schemas.microsoft.com/office/drawing/2014/main" id="{8397BB5E-35F1-4898-BA48-439AFD443F7D}"/>
                  </a:ext>
                </a:extLst>
              </p:cNvPr>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470;p15">
                <a:extLst>
                  <a:ext uri="{FF2B5EF4-FFF2-40B4-BE49-F238E27FC236}">
                    <a16:creationId xmlns:a16="http://schemas.microsoft.com/office/drawing/2014/main" id="{0DBFD96C-20A7-4691-874D-51DF0C036336}"/>
                  </a:ext>
                </a:extLst>
              </p:cNvPr>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1" name="Google Shape;471;p15">
              <a:extLst>
                <a:ext uri="{FF2B5EF4-FFF2-40B4-BE49-F238E27FC236}">
                  <a16:creationId xmlns:a16="http://schemas.microsoft.com/office/drawing/2014/main" id="{2D4BC14F-29F7-41CC-90D1-90615D94D290}"/>
                </a:ext>
              </a:extLst>
            </p:cNvPr>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472;p15">
              <a:extLst>
                <a:ext uri="{FF2B5EF4-FFF2-40B4-BE49-F238E27FC236}">
                  <a16:creationId xmlns:a16="http://schemas.microsoft.com/office/drawing/2014/main" id="{A088D956-88EB-4E7D-8B04-A77CD84A7AEE}"/>
                </a:ext>
              </a:extLst>
            </p:cNvPr>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473;p15">
              <a:extLst>
                <a:ext uri="{FF2B5EF4-FFF2-40B4-BE49-F238E27FC236}">
                  <a16:creationId xmlns:a16="http://schemas.microsoft.com/office/drawing/2014/main" id="{89FDC512-0A8F-4C89-B68B-532EECDF2F35}"/>
                </a:ext>
              </a:extLst>
            </p:cNvPr>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474;p15">
              <a:extLst>
                <a:ext uri="{FF2B5EF4-FFF2-40B4-BE49-F238E27FC236}">
                  <a16:creationId xmlns:a16="http://schemas.microsoft.com/office/drawing/2014/main" id="{264CC74A-F8DE-4D4B-B905-D225E591420D}"/>
                </a:ext>
              </a:extLst>
            </p:cNvPr>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475;p15">
              <a:extLst>
                <a:ext uri="{FF2B5EF4-FFF2-40B4-BE49-F238E27FC236}">
                  <a16:creationId xmlns:a16="http://schemas.microsoft.com/office/drawing/2014/main" id="{24FBA8E4-27AE-4A31-81B9-04A820A46243}"/>
                </a:ext>
              </a:extLst>
            </p:cNvPr>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476;p15">
              <a:extLst>
                <a:ext uri="{FF2B5EF4-FFF2-40B4-BE49-F238E27FC236}">
                  <a16:creationId xmlns:a16="http://schemas.microsoft.com/office/drawing/2014/main" id="{C18CB55A-6E99-4C52-B057-463524E79A31}"/>
                </a:ext>
              </a:extLst>
            </p:cNvPr>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477;p15">
              <a:extLst>
                <a:ext uri="{FF2B5EF4-FFF2-40B4-BE49-F238E27FC236}">
                  <a16:creationId xmlns:a16="http://schemas.microsoft.com/office/drawing/2014/main" id="{B260E37C-BC76-4465-892D-32B5B22786BF}"/>
                </a:ext>
              </a:extLst>
            </p:cNvPr>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478;p15">
              <a:extLst>
                <a:ext uri="{FF2B5EF4-FFF2-40B4-BE49-F238E27FC236}">
                  <a16:creationId xmlns:a16="http://schemas.microsoft.com/office/drawing/2014/main" id="{8E78B542-5BAA-40FD-9749-52129D9217F2}"/>
                </a:ext>
              </a:extLst>
            </p:cNvPr>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479;p15">
              <a:extLst>
                <a:ext uri="{FF2B5EF4-FFF2-40B4-BE49-F238E27FC236}">
                  <a16:creationId xmlns:a16="http://schemas.microsoft.com/office/drawing/2014/main" id="{EF99FF31-646A-4AB4-AB99-A86FC80EED70}"/>
                </a:ext>
              </a:extLst>
            </p:cNvPr>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480;p15">
              <a:extLst>
                <a:ext uri="{FF2B5EF4-FFF2-40B4-BE49-F238E27FC236}">
                  <a16:creationId xmlns:a16="http://schemas.microsoft.com/office/drawing/2014/main" id="{106C9AF8-5544-4C8E-B0AF-CEBDDF63AF6D}"/>
                </a:ext>
              </a:extLst>
            </p:cNvPr>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481;p15">
              <a:extLst>
                <a:ext uri="{FF2B5EF4-FFF2-40B4-BE49-F238E27FC236}">
                  <a16:creationId xmlns:a16="http://schemas.microsoft.com/office/drawing/2014/main" id="{ECD6F9F8-FADB-4AB5-8FF2-935928B4B395}"/>
                </a:ext>
              </a:extLst>
            </p:cNvPr>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482;p15">
              <a:extLst>
                <a:ext uri="{FF2B5EF4-FFF2-40B4-BE49-F238E27FC236}">
                  <a16:creationId xmlns:a16="http://schemas.microsoft.com/office/drawing/2014/main" id="{8BF6B67D-54B8-44EE-9A1E-A8191B5FB2AB}"/>
                </a:ext>
              </a:extLst>
            </p:cNvPr>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483;p15">
              <a:extLst>
                <a:ext uri="{FF2B5EF4-FFF2-40B4-BE49-F238E27FC236}">
                  <a16:creationId xmlns:a16="http://schemas.microsoft.com/office/drawing/2014/main" id="{46F89907-7C15-4EAE-97BF-87AA0316133F}"/>
                </a:ext>
              </a:extLst>
            </p:cNvPr>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484;p15">
              <a:extLst>
                <a:ext uri="{FF2B5EF4-FFF2-40B4-BE49-F238E27FC236}">
                  <a16:creationId xmlns:a16="http://schemas.microsoft.com/office/drawing/2014/main" id="{583DBE2A-1F58-4FA5-BDC5-28E03898F48B}"/>
                </a:ext>
              </a:extLst>
            </p:cNvPr>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485;p15">
              <a:extLst>
                <a:ext uri="{FF2B5EF4-FFF2-40B4-BE49-F238E27FC236}">
                  <a16:creationId xmlns:a16="http://schemas.microsoft.com/office/drawing/2014/main" id="{892D7AAF-513C-4903-B7C7-B9EC4742DB37}"/>
                </a:ext>
              </a:extLst>
            </p:cNvPr>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486;p15">
              <a:extLst>
                <a:ext uri="{FF2B5EF4-FFF2-40B4-BE49-F238E27FC236}">
                  <a16:creationId xmlns:a16="http://schemas.microsoft.com/office/drawing/2014/main" id="{F1EECE02-DC2D-43B6-A229-26382AF45CE1}"/>
                </a:ext>
              </a:extLst>
            </p:cNvPr>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487;p15">
              <a:extLst>
                <a:ext uri="{FF2B5EF4-FFF2-40B4-BE49-F238E27FC236}">
                  <a16:creationId xmlns:a16="http://schemas.microsoft.com/office/drawing/2014/main" id="{683FADAC-D84D-44BB-9562-AC5727F33898}"/>
                </a:ext>
              </a:extLst>
            </p:cNvPr>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488;p15">
              <a:extLst>
                <a:ext uri="{FF2B5EF4-FFF2-40B4-BE49-F238E27FC236}">
                  <a16:creationId xmlns:a16="http://schemas.microsoft.com/office/drawing/2014/main" id="{1D07F5EA-46C2-47D4-B717-2115601B66E9}"/>
                </a:ext>
              </a:extLst>
            </p:cNvPr>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489;p15">
              <a:extLst>
                <a:ext uri="{FF2B5EF4-FFF2-40B4-BE49-F238E27FC236}">
                  <a16:creationId xmlns:a16="http://schemas.microsoft.com/office/drawing/2014/main" id="{4CE07348-32A1-4119-A8B7-16DAC83A8ABC}"/>
                </a:ext>
              </a:extLst>
            </p:cNvPr>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490;p15">
              <a:extLst>
                <a:ext uri="{FF2B5EF4-FFF2-40B4-BE49-F238E27FC236}">
                  <a16:creationId xmlns:a16="http://schemas.microsoft.com/office/drawing/2014/main" id="{21F1BE69-D0E7-40A9-9520-36434429563A}"/>
                </a:ext>
              </a:extLst>
            </p:cNvPr>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491;p15">
              <a:extLst>
                <a:ext uri="{FF2B5EF4-FFF2-40B4-BE49-F238E27FC236}">
                  <a16:creationId xmlns:a16="http://schemas.microsoft.com/office/drawing/2014/main" id="{4223C77E-1D04-47B7-BA19-03CF3D04896B}"/>
                </a:ext>
              </a:extLst>
            </p:cNvPr>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492;p15">
              <a:extLst>
                <a:ext uri="{FF2B5EF4-FFF2-40B4-BE49-F238E27FC236}">
                  <a16:creationId xmlns:a16="http://schemas.microsoft.com/office/drawing/2014/main" id="{6E118667-28A1-4E60-8446-1F70A7E80D67}"/>
                </a:ext>
              </a:extLst>
            </p:cNvPr>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493;p15">
              <a:extLst>
                <a:ext uri="{FF2B5EF4-FFF2-40B4-BE49-F238E27FC236}">
                  <a16:creationId xmlns:a16="http://schemas.microsoft.com/office/drawing/2014/main" id="{12651B91-55A1-4FF6-B803-0535F949F6E3}"/>
                </a:ext>
              </a:extLst>
            </p:cNvPr>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494;p15">
              <a:extLst>
                <a:ext uri="{FF2B5EF4-FFF2-40B4-BE49-F238E27FC236}">
                  <a16:creationId xmlns:a16="http://schemas.microsoft.com/office/drawing/2014/main" id="{F35156AA-3023-4EB0-8465-8B8320211F87}"/>
                </a:ext>
              </a:extLst>
            </p:cNvPr>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495;p15">
              <a:extLst>
                <a:ext uri="{FF2B5EF4-FFF2-40B4-BE49-F238E27FC236}">
                  <a16:creationId xmlns:a16="http://schemas.microsoft.com/office/drawing/2014/main" id="{2D064686-D78F-4BA5-B5BB-2F97CA5DCB72}"/>
                </a:ext>
              </a:extLst>
            </p:cNvPr>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496;p15">
              <a:extLst>
                <a:ext uri="{FF2B5EF4-FFF2-40B4-BE49-F238E27FC236}">
                  <a16:creationId xmlns:a16="http://schemas.microsoft.com/office/drawing/2014/main" id="{F5B208A3-21C1-450D-925E-65B6921E3FBE}"/>
                </a:ext>
              </a:extLst>
            </p:cNvPr>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497;p15">
              <a:extLst>
                <a:ext uri="{FF2B5EF4-FFF2-40B4-BE49-F238E27FC236}">
                  <a16:creationId xmlns:a16="http://schemas.microsoft.com/office/drawing/2014/main" id="{9D09E6A0-D14C-4FD4-9F7D-B396DB521A82}"/>
                </a:ext>
              </a:extLst>
            </p:cNvPr>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498;p15">
              <a:extLst>
                <a:ext uri="{FF2B5EF4-FFF2-40B4-BE49-F238E27FC236}">
                  <a16:creationId xmlns:a16="http://schemas.microsoft.com/office/drawing/2014/main" id="{EC6DE642-A2B0-4521-BF3D-B0ABE2FD85AF}"/>
                </a:ext>
              </a:extLst>
            </p:cNvPr>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499;p15">
              <a:extLst>
                <a:ext uri="{FF2B5EF4-FFF2-40B4-BE49-F238E27FC236}">
                  <a16:creationId xmlns:a16="http://schemas.microsoft.com/office/drawing/2014/main" id="{C6C52D57-FB0F-4D81-9354-552897CA2790}"/>
                </a:ext>
              </a:extLst>
            </p:cNvPr>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0" name="Google Shape;500;p15">
              <a:extLst>
                <a:ext uri="{FF2B5EF4-FFF2-40B4-BE49-F238E27FC236}">
                  <a16:creationId xmlns:a16="http://schemas.microsoft.com/office/drawing/2014/main" id="{7C9FFF7E-2253-4831-8E48-5B805F40710B}"/>
                </a:ext>
              </a:extLst>
            </p:cNvPr>
            <p:cNvGrpSpPr/>
            <p:nvPr/>
          </p:nvGrpSpPr>
          <p:grpSpPr>
            <a:xfrm flipH="1">
              <a:off x="2865273" y="3434801"/>
              <a:ext cx="598186" cy="1340314"/>
              <a:chOff x="4210728" y="4525714"/>
              <a:chExt cx="546438" cy="1224366"/>
            </a:xfrm>
          </p:grpSpPr>
          <p:sp>
            <p:nvSpPr>
              <p:cNvPr id="201" name="Google Shape;501;p15">
                <a:extLst>
                  <a:ext uri="{FF2B5EF4-FFF2-40B4-BE49-F238E27FC236}">
                    <a16:creationId xmlns:a16="http://schemas.microsoft.com/office/drawing/2014/main" id="{C2DA9A26-C8A5-4B28-91AC-B90C1CAAF096}"/>
                  </a:ext>
                </a:extLst>
              </p:cNvPr>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502;p15">
                <a:extLst>
                  <a:ext uri="{FF2B5EF4-FFF2-40B4-BE49-F238E27FC236}">
                    <a16:creationId xmlns:a16="http://schemas.microsoft.com/office/drawing/2014/main" id="{5E078B40-4739-44F7-BAAA-254F3B3FC8C6}"/>
                  </a:ext>
                </a:extLst>
              </p:cNvPr>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503;p15">
                <a:extLst>
                  <a:ext uri="{FF2B5EF4-FFF2-40B4-BE49-F238E27FC236}">
                    <a16:creationId xmlns:a16="http://schemas.microsoft.com/office/drawing/2014/main" id="{6BF53AE8-D08D-4504-9864-4412F738F576}"/>
                  </a:ext>
                </a:extLst>
              </p:cNvPr>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504;p15">
                <a:extLst>
                  <a:ext uri="{FF2B5EF4-FFF2-40B4-BE49-F238E27FC236}">
                    <a16:creationId xmlns:a16="http://schemas.microsoft.com/office/drawing/2014/main" id="{8D37FC9E-C87D-4571-91D4-5BC8C6291A65}"/>
                  </a:ext>
                </a:extLst>
              </p:cNvPr>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505;p15">
                <a:extLst>
                  <a:ext uri="{FF2B5EF4-FFF2-40B4-BE49-F238E27FC236}">
                    <a16:creationId xmlns:a16="http://schemas.microsoft.com/office/drawing/2014/main" id="{7E9CBB0E-826F-4564-A346-816E344E84BF}"/>
                  </a:ext>
                </a:extLst>
              </p:cNvPr>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506;p15">
                <a:extLst>
                  <a:ext uri="{FF2B5EF4-FFF2-40B4-BE49-F238E27FC236}">
                    <a16:creationId xmlns:a16="http://schemas.microsoft.com/office/drawing/2014/main" id="{0E1AD3D0-3A6B-4621-90A8-479280F1B662}"/>
                  </a:ext>
                </a:extLst>
              </p:cNvPr>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507;p15">
                <a:extLst>
                  <a:ext uri="{FF2B5EF4-FFF2-40B4-BE49-F238E27FC236}">
                    <a16:creationId xmlns:a16="http://schemas.microsoft.com/office/drawing/2014/main" id="{2EF3F06C-688D-492F-AE04-72EED6F789B9}"/>
                  </a:ext>
                </a:extLst>
              </p:cNvPr>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508;p15">
                <a:extLst>
                  <a:ext uri="{FF2B5EF4-FFF2-40B4-BE49-F238E27FC236}">
                    <a16:creationId xmlns:a16="http://schemas.microsoft.com/office/drawing/2014/main" id="{C92BAB06-C7AE-46BA-A844-DFAED198BBD7}"/>
                  </a:ext>
                </a:extLst>
              </p:cNvPr>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509;p15">
                <a:extLst>
                  <a:ext uri="{FF2B5EF4-FFF2-40B4-BE49-F238E27FC236}">
                    <a16:creationId xmlns:a16="http://schemas.microsoft.com/office/drawing/2014/main" id="{1B58BFA8-3B63-4A27-93E2-DE064B5AB339}"/>
                  </a:ext>
                </a:extLst>
              </p:cNvPr>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510;p15">
                <a:extLst>
                  <a:ext uri="{FF2B5EF4-FFF2-40B4-BE49-F238E27FC236}">
                    <a16:creationId xmlns:a16="http://schemas.microsoft.com/office/drawing/2014/main" id="{D846B98D-5CF2-44B3-B97B-4820570BB61E}"/>
                  </a:ext>
                </a:extLst>
              </p:cNvPr>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511;p15">
                <a:extLst>
                  <a:ext uri="{FF2B5EF4-FFF2-40B4-BE49-F238E27FC236}">
                    <a16:creationId xmlns:a16="http://schemas.microsoft.com/office/drawing/2014/main" id="{BB363A9E-007A-4960-9C27-DB36BDAE53C4}"/>
                  </a:ext>
                </a:extLst>
              </p:cNvPr>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512;p15">
                <a:extLst>
                  <a:ext uri="{FF2B5EF4-FFF2-40B4-BE49-F238E27FC236}">
                    <a16:creationId xmlns:a16="http://schemas.microsoft.com/office/drawing/2014/main" id="{B8E386A6-C8E6-4959-A005-03A82B2149E8}"/>
                  </a:ext>
                </a:extLst>
              </p:cNvPr>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513;p15">
                <a:extLst>
                  <a:ext uri="{FF2B5EF4-FFF2-40B4-BE49-F238E27FC236}">
                    <a16:creationId xmlns:a16="http://schemas.microsoft.com/office/drawing/2014/main" id="{7724B56B-BB5A-4316-9B7C-CDB3B49E2E96}"/>
                  </a:ext>
                </a:extLst>
              </p:cNvPr>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28563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Missing Value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3455418"/>
          </a:xfrm>
          <a:prstGeom prst="rect">
            <a:avLst/>
          </a:prstGeom>
        </p:spPr>
        <p:txBody>
          <a:bodyPr spcFirstLastPara="1" wrap="square" lIns="0" tIns="0" rIns="0" bIns="0" anchor="t" anchorCtr="0">
            <a:noAutofit/>
          </a:bodyPr>
          <a:lstStyle/>
          <a:p>
            <a:r>
              <a:rPr lang="en-US" sz="1400" dirty="0"/>
              <a:t>Missing value analysis, also known as missing data analysis, is a crucial step in data preprocessing</a:t>
            </a:r>
            <a:endParaRPr lang="en-IN" sz="1400" dirty="0"/>
          </a:p>
          <a:p>
            <a:pPr>
              <a:spcBef>
                <a:spcPts val="0"/>
              </a:spcBef>
            </a:pPr>
            <a:endParaRPr lang="en-US" sz="1400" dirty="0"/>
          </a:p>
          <a:p>
            <a:pPr>
              <a:spcBef>
                <a:spcPts val="0"/>
              </a:spcBef>
            </a:pPr>
            <a:r>
              <a:rPr lang="en-US" sz="1400" dirty="0"/>
              <a:t>It involves identifying, understanding, and handling missing values in a dataset. Missing values are data points that are not recorded or available for certain variables in a dataset. </a:t>
            </a:r>
          </a:p>
          <a:p>
            <a:pPr>
              <a:spcBef>
                <a:spcPts val="0"/>
              </a:spcBef>
            </a:pPr>
            <a:endParaRPr lang="en-US" sz="1400" dirty="0"/>
          </a:p>
          <a:p>
            <a:pPr>
              <a:spcBef>
                <a:spcPts val="0"/>
              </a:spcBef>
            </a:pPr>
            <a:r>
              <a:rPr lang="en-US" sz="1400" dirty="0"/>
              <a:t>They can occur for various reasons, such as data entry errors, equipment failures, or respondents choosing not to answer certain questions in surveys. </a:t>
            </a:r>
          </a:p>
          <a:p>
            <a:pPr>
              <a:spcBef>
                <a:spcPts val="0"/>
              </a:spcBef>
            </a:pPr>
            <a:endParaRPr lang="en-US" sz="1400" dirty="0"/>
          </a:p>
          <a:p>
            <a:pPr>
              <a:spcBef>
                <a:spcPts val="0"/>
              </a:spcBef>
            </a:pPr>
            <a:r>
              <a:rPr lang="en-US" sz="1400" dirty="0"/>
              <a:t>It's essential to address missing values appropriately because they can impact the quality and validity of data analysis and modeling.</a:t>
            </a:r>
          </a:p>
        </p:txBody>
      </p:sp>
    </p:spTree>
    <p:extLst>
      <p:ext uri="{BB962C8B-B14F-4D97-AF65-F5344CB8AC3E}">
        <p14:creationId xmlns:p14="http://schemas.microsoft.com/office/powerpoint/2010/main" val="2369786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Missing Value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450399"/>
          </a:xfrm>
          <a:prstGeom prst="rect">
            <a:avLst/>
          </a:prstGeom>
        </p:spPr>
        <p:txBody>
          <a:bodyPr spcFirstLastPara="1" wrap="square" lIns="0" tIns="0" rIns="0" bIns="0" anchor="t" anchorCtr="0">
            <a:noAutofit/>
          </a:bodyPr>
          <a:lstStyle/>
          <a:p>
            <a:r>
              <a:rPr lang="en-IN" sz="1400" b="1" dirty="0"/>
              <a:t>Identifying the Missing Data</a:t>
            </a:r>
            <a:endParaRPr lang="en-US" sz="1400" b="1" dirty="0"/>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833663" y="1631731"/>
            <a:ext cx="7213490" cy="34554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en-US" sz="1400" dirty="0"/>
              <a:t>Begin by identifying missing values in your dataset. These missing values may be represented as </a:t>
            </a:r>
            <a:r>
              <a:rPr lang="en-US" sz="1400" dirty="0" err="1"/>
              <a:t>NaN</a:t>
            </a:r>
            <a:r>
              <a:rPr lang="en-US" sz="1400" dirty="0"/>
              <a:t> (Not a Number), NULL, or other placeholders depending on the data format.</a:t>
            </a:r>
          </a:p>
          <a:p>
            <a:endParaRPr lang="en-US" sz="1400" dirty="0"/>
          </a:p>
          <a:p>
            <a:r>
              <a:rPr lang="en-US" sz="1400" dirty="0"/>
              <a:t>Even 0 values could be a hint of missing data. </a:t>
            </a:r>
          </a:p>
          <a:p>
            <a:endParaRPr lang="en-US" sz="1400" dirty="0"/>
          </a:p>
          <a:p>
            <a:r>
              <a:rPr lang="en-US" sz="1400" dirty="0"/>
              <a:t>Use tools like data visualization, summary statistics, or programming libraries like Pandas in Python to identify missing values in your dataset.</a:t>
            </a:r>
          </a:p>
        </p:txBody>
      </p:sp>
    </p:spTree>
    <p:extLst>
      <p:ext uri="{BB962C8B-B14F-4D97-AF65-F5344CB8AC3E}">
        <p14:creationId xmlns:p14="http://schemas.microsoft.com/office/powerpoint/2010/main" val="1524890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Missing Value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450399"/>
          </a:xfrm>
          <a:prstGeom prst="rect">
            <a:avLst/>
          </a:prstGeom>
        </p:spPr>
        <p:txBody>
          <a:bodyPr spcFirstLastPara="1" wrap="square" lIns="0" tIns="0" rIns="0" bIns="0" anchor="t" anchorCtr="0">
            <a:noAutofit/>
          </a:bodyPr>
          <a:lstStyle/>
          <a:p>
            <a:r>
              <a:rPr lang="en-IN" sz="1400" b="1" dirty="0"/>
              <a:t>Treating the Missing Data</a:t>
            </a:r>
            <a:endParaRPr lang="en-US" sz="1400" b="1" dirty="0"/>
          </a:p>
        </p:txBody>
      </p:sp>
      <p:sp>
        <p:nvSpPr>
          <p:cNvPr id="6" name="Google Shape;595;p17">
            <a:extLst>
              <a:ext uri="{FF2B5EF4-FFF2-40B4-BE49-F238E27FC236}">
                <a16:creationId xmlns:a16="http://schemas.microsoft.com/office/drawing/2014/main" id="{85C99FDD-0A97-4362-BA41-1BA7733EFF28}"/>
              </a:ext>
            </a:extLst>
          </p:cNvPr>
          <p:cNvSpPr txBox="1">
            <a:spLocks/>
          </p:cNvSpPr>
          <p:nvPr/>
        </p:nvSpPr>
        <p:spPr>
          <a:xfrm>
            <a:off x="1413988" y="1822307"/>
            <a:ext cx="7213490" cy="140962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457200" lvl="4">
              <a:buClr>
                <a:schemeClr val="accent1"/>
              </a:buClr>
              <a:buFont typeface="Barlow Light"/>
              <a:buChar char="▸"/>
            </a:pPr>
            <a:r>
              <a:rPr lang="en-IN" sz="1400" dirty="0"/>
              <a:t>Mean, median, and mode imputation</a:t>
            </a:r>
          </a:p>
          <a:p>
            <a:pPr marL="457200" lvl="4">
              <a:buClr>
                <a:schemeClr val="accent1"/>
              </a:buClr>
              <a:buFont typeface="Barlow Light"/>
              <a:buChar char="▸"/>
            </a:pPr>
            <a:r>
              <a:rPr lang="en-IN" sz="1400" dirty="0"/>
              <a:t>Domain-specific imputation methods</a:t>
            </a:r>
          </a:p>
          <a:p>
            <a:pPr marL="457200" lvl="4">
              <a:buClr>
                <a:schemeClr val="accent1"/>
              </a:buClr>
              <a:buFont typeface="Barlow Light"/>
              <a:buChar char="▸"/>
            </a:pPr>
            <a:r>
              <a:rPr lang="en-IN" sz="1400" dirty="0"/>
              <a:t>Predictive imputation methods</a:t>
            </a:r>
          </a:p>
        </p:txBody>
      </p:sp>
    </p:spTree>
    <p:extLst>
      <p:ext uri="{BB962C8B-B14F-4D97-AF65-F5344CB8AC3E}">
        <p14:creationId xmlns:p14="http://schemas.microsoft.com/office/powerpoint/2010/main" val="404466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457200" y="605600"/>
            <a:ext cx="793613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2800" b="1" dirty="0"/>
              <a:t>Outlier Analysis</a:t>
            </a:r>
            <a:endParaRPr sz="2800" b="1" dirty="0"/>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object 5">
            <a:extLst>
              <a:ext uri="{FF2B5EF4-FFF2-40B4-BE49-F238E27FC236}">
                <a16:creationId xmlns:a16="http://schemas.microsoft.com/office/drawing/2014/main" id="{006D4619-1DE0-4497-8295-66F2B04D7497}"/>
              </a:ext>
            </a:extLst>
          </p:cNvPr>
          <p:cNvSpPr/>
          <p:nvPr/>
        </p:nvSpPr>
        <p:spPr>
          <a:xfrm>
            <a:off x="5941500" y="4277790"/>
            <a:ext cx="2368837" cy="293309"/>
          </a:xfrm>
          <a:custGeom>
            <a:avLst/>
            <a:gdLst/>
            <a:ahLst/>
            <a:cxnLst/>
            <a:rect l="l" t="t" r="r" b="b"/>
            <a:pathLst>
              <a:path w="2743200" h="368935">
                <a:moveTo>
                  <a:pt x="2743200" y="0"/>
                </a:moveTo>
                <a:lnTo>
                  <a:pt x="0" y="0"/>
                </a:lnTo>
                <a:lnTo>
                  <a:pt x="0" y="368807"/>
                </a:lnTo>
                <a:lnTo>
                  <a:pt x="2743200" y="368807"/>
                </a:lnTo>
                <a:lnTo>
                  <a:pt x="2743200" y="0"/>
                </a:lnTo>
                <a:close/>
              </a:path>
            </a:pathLst>
          </a:custGeom>
          <a:solidFill>
            <a:srgbClr val="FFFFFF"/>
          </a:solidFill>
        </p:spPr>
        <p:txBody>
          <a:bodyPr wrap="square" lIns="0" tIns="0" rIns="0" bIns="0" rtlCol="0"/>
          <a:lstStyle/>
          <a:p>
            <a:endParaRPr/>
          </a:p>
        </p:txBody>
      </p:sp>
      <p:sp>
        <p:nvSpPr>
          <p:cNvPr id="9" name="Google Shape;595;p17">
            <a:extLst>
              <a:ext uri="{FF2B5EF4-FFF2-40B4-BE49-F238E27FC236}">
                <a16:creationId xmlns:a16="http://schemas.microsoft.com/office/drawing/2014/main" id="{9683251A-8A3B-4E2C-A591-32361652E88F}"/>
              </a:ext>
            </a:extLst>
          </p:cNvPr>
          <p:cNvSpPr txBox="1">
            <a:spLocks noGrp="1"/>
          </p:cNvSpPr>
          <p:nvPr>
            <p:ph type="body" idx="1"/>
          </p:nvPr>
        </p:nvSpPr>
        <p:spPr>
          <a:xfrm>
            <a:off x="219951" y="1181332"/>
            <a:ext cx="7213490" cy="3455418"/>
          </a:xfrm>
          <a:prstGeom prst="rect">
            <a:avLst/>
          </a:prstGeom>
        </p:spPr>
        <p:txBody>
          <a:bodyPr spcFirstLastPara="1" wrap="square" lIns="0" tIns="0" rIns="0" bIns="0" anchor="t" anchorCtr="0">
            <a:noAutofit/>
          </a:bodyPr>
          <a:lstStyle/>
          <a:p>
            <a:r>
              <a:rPr lang="en-US" sz="1400" dirty="0"/>
              <a:t>Outlier analysis, also known as outlier detection or outlier handling, is a crucial step in data preprocessing.</a:t>
            </a:r>
          </a:p>
          <a:p>
            <a:endParaRPr lang="en-US" sz="1400" dirty="0"/>
          </a:p>
          <a:p>
            <a:pPr>
              <a:spcBef>
                <a:spcPts val="0"/>
              </a:spcBef>
            </a:pPr>
            <a:r>
              <a:rPr lang="en-US" sz="1400" dirty="0"/>
              <a:t>It involves identifying and managing outliers in a dataset. Outliers are data points that significantly deviate from the majority of the data and can distort statistical analysis, modeling, and data visualization.</a:t>
            </a:r>
          </a:p>
          <a:p>
            <a:pPr>
              <a:spcBef>
                <a:spcPts val="0"/>
              </a:spcBef>
            </a:pPr>
            <a:endParaRPr lang="en-US" sz="1400" dirty="0"/>
          </a:p>
          <a:p>
            <a:pPr>
              <a:spcBef>
                <a:spcPts val="0"/>
              </a:spcBef>
            </a:pPr>
            <a:r>
              <a:rPr lang="en-US" sz="1400" dirty="0"/>
              <a:t>Outlier analysis aims to detect these anomalies and decide how to handle them.</a:t>
            </a:r>
          </a:p>
        </p:txBody>
      </p:sp>
    </p:spTree>
    <p:extLst>
      <p:ext uri="{BB962C8B-B14F-4D97-AF65-F5344CB8AC3E}">
        <p14:creationId xmlns:p14="http://schemas.microsoft.com/office/powerpoint/2010/main" val="3566461766"/>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1239</Words>
  <Application>Microsoft Office PowerPoint</Application>
  <PresentationFormat>On-screen Show (16:9)</PresentationFormat>
  <Paragraphs>131</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Raleway Thin</vt:lpstr>
      <vt:lpstr>Calibri</vt:lpstr>
      <vt:lpstr>Barlow Light</vt:lpstr>
      <vt:lpstr>Barlow</vt:lpstr>
      <vt:lpstr>Arial</vt:lpstr>
      <vt:lpstr>Söhne</vt:lpstr>
      <vt:lpstr>Gaoler template</vt:lpstr>
      <vt:lpstr>Data PreProcessing &amp; Feature Engineering</vt:lpstr>
      <vt:lpstr>HELLO!</vt:lpstr>
      <vt:lpstr>Agenda</vt:lpstr>
      <vt:lpstr>Data Pre Processing</vt:lpstr>
      <vt:lpstr>Data Pre Processing</vt:lpstr>
      <vt:lpstr>Missing Value Analysis</vt:lpstr>
      <vt:lpstr>Missing Value Analysis</vt:lpstr>
      <vt:lpstr>Missing Value Analysis</vt:lpstr>
      <vt:lpstr>Outlier Analysis</vt:lpstr>
      <vt:lpstr>Outlier Analysis</vt:lpstr>
      <vt:lpstr>Outlier Analysis</vt:lpstr>
      <vt:lpstr>Outlier Analysis</vt:lpstr>
      <vt:lpstr>Outlier Analysis</vt:lpstr>
      <vt:lpstr>Type Of Data</vt:lpstr>
      <vt:lpstr>Data Normalization</vt:lpstr>
      <vt:lpstr>Data Normalization Techniques</vt:lpstr>
      <vt:lpstr>Encoding</vt:lpstr>
      <vt:lpstr>Encoding Techniques</vt:lpstr>
      <vt:lpstr>Feature Engineering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 </dc:title>
  <cp:lastModifiedBy>Arpit Jain</cp:lastModifiedBy>
  <cp:revision>16</cp:revision>
  <dcterms:modified xsi:type="dcterms:W3CDTF">2023-10-05T18:51:26Z</dcterms:modified>
</cp:coreProperties>
</file>