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Proxima Nova"/>
      <p:regular r:id="rId45"/>
      <p:bold r:id="rId46"/>
      <p:italic r:id="rId47"/>
      <p:boldItalic r:id="rId48"/>
    </p:embeddedFont>
    <p:embeddedFont>
      <p:font typeface="Raleway Thin"/>
      <p:regular r:id="rId49"/>
      <p:bold r:id="rId50"/>
      <p:italic r:id="rId51"/>
      <p:boldItalic r:id="rId52"/>
    </p:embeddedFont>
    <p:embeddedFont>
      <p:font typeface="Barlow Light"/>
      <p:regular r:id="rId53"/>
      <p:bold r:id="rId54"/>
      <p:italic r:id="rId55"/>
      <p:boldItalic r:id="rId56"/>
    </p:embeddedFont>
    <p:embeddedFont>
      <p:font typeface="Barlow"/>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gPADOd/BC4TFdNP5uGNR29yoJy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alewayThin-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Thin-italic.fntdata"/><Relationship Id="rId50" Type="http://schemas.openxmlformats.org/officeDocument/2006/relationships/font" Target="fonts/RalewayThin-bold.fntdata"/><Relationship Id="rId53" Type="http://schemas.openxmlformats.org/officeDocument/2006/relationships/font" Target="fonts/BarlowLight-regular.fntdata"/><Relationship Id="rId52" Type="http://schemas.openxmlformats.org/officeDocument/2006/relationships/font" Target="fonts/RalewayThin-boldItalic.fntdata"/><Relationship Id="rId11" Type="http://schemas.openxmlformats.org/officeDocument/2006/relationships/slide" Target="slides/slide7.xml"/><Relationship Id="rId55" Type="http://schemas.openxmlformats.org/officeDocument/2006/relationships/font" Target="fonts/BarlowLight-italic.fntdata"/><Relationship Id="rId10" Type="http://schemas.openxmlformats.org/officeDocument/2006/relationships/slide" Target="slides/slide6.xml"/><Relationship Id="rId54" Type="http://schemas.openxmlformats.org/officeDocument/2006/relationships/font" Target="fonts/BarlowLight-bold.fntdata"/><Relationship Id="rId13" Type="http://schemas.openxmlformats.org/officeDocument/2006/relationships/slide" Target="slides/slide9.xml"/><Relationship Id="rId57" Type="http://schemas.openxmlformats.org/officeDocument/2006/relationships/font" Target="fonts/Barlow-regular.fntdata"/><Relationship Id="rId12" Type="http://schemas.openxmlformats.org/officeDocument/2006/relationships/slide" Target="slides/slide8.xml"/><Relationship Id="rId56" Type="http://schemas.openxmlformats.org/officeDocument/2006/relationships/font" Target="fonts/BarlowLight-boldItalic.fntdata"/><Relationship Id="rId15" Type="http://schemas.openxmlformats.org/officeDocument/2006/relationships/slide" Target="slides/slide11.xml"/><Relationship Id="rId59" Type="http://schemas.openxmlformats.org/officeDocument/2006/relationships/font" Target="fonts/Barlow-italic.fntdata"/><Relationship Id="rId14" Type="http://schemas.openxmlformats.org/officeDocument/2006/relationships/slide" Target="slides/slide10.xml"/><Relationship Id="rId58" Type="http://schemas.openxmlformats.org/officeDocument/2006/relationships/font" Target="fonts/Barlow-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1" name="Google Shape;11;p4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43"/>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44"/>
          <p:cNvSpPr txBox="1"/>
          <p:nvPr>
            <p:ph type="ctrTitle"/>
          </p:nvPr>
        </p:nvSpPr>
        <p:spPr>
          <a:xfrm>
            <a:off x="1085850" y="2031025"/>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17" name="Google Shape;17;p4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18" name="Google Shape;18;p44"/>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4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5"/>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3" name="Google Shape;23;p45"/>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24" name="Google Shape;24;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5" name="Shape 25"/>
        <p:cNvGrpSpPr/>
        <p:nvPr/>
      </p:nvGrpSpPr>
      <p:grpSpPr>
        <a:xfrm>
          <a:off x="0" y="0"/>
          <a:ext cx="0" cy="0"/>
          <a:chOff x="0" y="0"/>
          <a:chExt cx="0" cy="0"/>
        </a:xfrm>
      </p:grpSpPr>
      <p:sp>
        <p:nvSpPr>
          <p:cNvPr id="26" name="Google Shape;26;p4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6"/>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9" name="Google Shape;29;p46"/>
          <p:cNvSpPr txBox="1"/>
          <p:nvPr>
            <p:ph idx="1" type="body"/>
          </p:nvPr>
        </p:nvSpPr>
        <p:spPr>
          <a:xfrm>
            <a:off x="457200" y="1995750"/>
            <a:ext cx="26826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sz="1800"/>
            </a:lvl1pPr>
            <a:lvl2pPr indent="-342900" lvl="1" marL="914400" algn="l">
              <a:lnSpc>
                <a:spcPct val="110000"/>
              </a:lnSpc>
              <a:spcBef>
                <a:spcPts val="600"/>
              </a:spcBef>
              <a:spcAft>
                <a:spcPts val="0"/>
              </a:spcAft>
              <a:buSzPts val="1800"/>
              <a:buChar char="▹"/>
              <a:defRPr sz="1800"/>
            </a:lvl2pPr>
            <a:lvl3pPr indent="-342900" lvl="2" marL="1371600" algn="l">
              <a:lnSpc>
                <a:spcPct val="110000"/>
              </a:lnSpc>
              <a:spcBef>
                <a:spcPts val="600"/>
              </a:spcBef>
              <a:spcAft>
                <a:spcPts val="0"/>
              </a:spcAft>
              <a:buSzPts val="1800"/>
              <a:buChar char="▹"/>
              <a:defRPr sz="1800"/>
            </a:lvl3pPr>
            <a:lvl4pPr indent="-342900" lvl="3" marL="1828800" algn="l">
              <a:lnSpc>
                <a:spcPct val="110000"/>
              </a:lnSpc>
              <a:spcBef>
                <a:spcPts val="600"/>
              </a:spcBef>
              <a:spcAft>
                <a:spcPts val="0"/>
              </a:spcAft>
              <a:buSzPts val="1800"/>
              <a:buChar char="▹"/>
              <a:defRPr sz="1800"/>
            </a:lvl4pPr>
            <a:lvl5pPr indent="-342900" lvl="4" marL="2286000" algn="l">
              <a:lnSpc>
                <a:spcPct val="110000"/>
              </a:lnSpc>
              <a:spcBef>
                <a:spcPts val="600"/>
              </a:spcBef>
              <a:spcAft>
                <a:spcPts val="0"/>
              </a:spcAft>
              <a:buSzPts val="1800"/>
              <a:buChar char="▹"/>
              <a:defRPr sz="1800"/>
            </a:lvl5pPr>
            <a:lvl6pPr indent="-342900" lvl="5" marL="2743200" algn="l">
              <a:lnSpc>
                <a:spcPct val="110000"/>
              </a:lnSpc>
              <a:spcBef>
                <a:spcPts val="600"/>
              </a:spcBef>
              <a:spcAft>
                <a:spcPts val="0"/>
              </a:spcAft>
              <a:buSzPts val="1800"/>
              <a:buChar char="▹"/>
              <a:defRPr sz="1800"/>
            </a:lvl6pPr>
            <a:lvl7pPr indent="-342900" lvl="6" marL="3200400" algn="l">
              <a:lnSpc>
                <a:spcPct val="110000"/>
              </a:lnSpc>
              <a:spcBef>
                <a:spcPts val="600"/>
              </a:spcBef>
              <a:spcAft>
                <a:spcPts val="0"/>
              </a:spcAft>
              <a:buSzPts val="1800"/>
              <a:buChar char="▹"/>
              <a:defRPr sz="1800"/>
            </a:lvl7pPr>
            <a:lvl8pPr indent="-342900" lvl="7" marL="3657600" algn="l">
              <a:lnSpc>
                <a:spcPct val="110000"/>
              </a:lnSpc>
              <a:spcBef>
                <a:spcPts val="600"/>
              </a:spcBef>
              <a:spcAft>
                <a:spcPts val="0"/>
              </a:spcAft>
              <a:buSzPts val="1800"/>
              <a:buChar char="▹"/>
              <a:defRPr sz="1800"/>
            </a:lvl8pPr>
            <a:lvl9pPr indent="-342900" lvl="8" marL="4114800" algn="l">
              <a:lnSpc>
                <a:spcPct val="110000"/>
              </a:lnSpc>
              <a:spcBef>
                <a:spcPts val="600"/>
              </a:spcBef>
              <a:spcAft>
                <a:spcPts val="0"/>
              </a:spcAft>
              <a:buSzPts val="1800"/>
              <a:buChar char="▹"/>
              <a:defRPr sz="1800"/>
            </a:lvl9pPr>
          </a:lstStyle>
          <a:p/>
        </p:txBody>
      </p:sp>
      <p:sp>
        <p:nvSpPr>
          <p:cNvPr id="30" name="Google Shape;30;p46"/>
          <p:cNvSpPr txBox="1"/>
          <p:nvPr>
            <p:ph idx="2" type="body"/>
          </p:nvPr>
        </p:nvSpPr>
        <p:spPr>
          <a:xfrm>
            <a:off x="3415578" y="1995750"/>
            <a:ext cx="26826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sz="1800"/>
            </a:lvl1pPr>
            <a:lvl2pPr indent="-342900" lvl="1" marL="914400" algn="l">
              <a:lnSpc>
                <a:spcPct val="110000"/>
              </a:lnSpc>
              <a:spcBef>
                <a:spcPts val="600"/>
              </a:spcBef>
              <a:spcAft>
                <a:spcPts val="0"/>
              </a:spcAft>
              <a:buSzPts val="1800"/>
              <a:buChar char="▹"/>
              <a:defRPr sz="1800"/>
            </a:lvl2pPr>
            <a:lvl3pPr indent="-342900" lvl="2" marL="1371600" algn="l">
              <a:lnSpc>
                <a:spcPct val="110000"/>
              </a:lnSpc>
              <a:spcBef>
                <a:spcPts val="600"/>
              </a:spcBef>
              <a:spcAft>
                <a:spcPts val="0"/>
              </a:spcAft>
              <a:buSzPts val="1800"/>
              <a:buChar char="▹"/>
              <a:defRPr sz="1800"/>
            </a:lvl3pPr>
            <a:lvl4pPr indent="-342900" lvl="3" marL="1828800" algn="l">
              <a:lnSpc>
                <a:spcPct val="110000"/>
              </a:lnSpc>
              <a:spcBef>
                <a:spcPts val="600"/>
              </a:spcBef>
              <a:spcAft>
                <a:spcPts val="0"/>
              </a:spcAft>
              <a:buSzPts val="1800"/>
              <a:buChar char="▹"/>
              <a:defRPr sz="1800"/>
            </a:lvl4pPr>
            <a:lvl5pPr indent="-342900" lvl="4" marL="2286000" algn="l">
              <a:lnSpc>
                <a:spcPct val="110000"/>
              </a:lnSpc>
              <a:spcBef>
                <a:spcPts val="600"/>
              </a:spcBef>
              <a:spcAft>
                <a:spcPts val="0"/>
              </a:spcAft>
              <a:buSzPts val="1800"/>
              <a:buChar char="▹"/>
              <a:defRPr sz="1800"/>
            </a:lvl5pPr>
            <a:lvl6pPr indent="-342900" lvl="5" marL="2743200" algn="l">
              <a:lnSpc>
                <a:spcPct val="110000"/>
              </a:lnSpc>
              <a:spcBef>
                <a:spcPts val="600"/>
              </a:spcBef>
              <a:spcAft>
                <a:spcPts val="0"/>
              </a:spcAft>
              <a:buSzPts val="1800"/>
              <a:buChar char="▹"/>
              <a:defRPr sz="1800"/>
            </a:lvl6pPr>
            <a:lvl7pPr indent="-342900" lvl="6" marL="3200400" algn="l">
              <a:lnSpc>
                <a:spcPct val="110000"/>
              </a:lnSpc>
              <a:spcBef>
                <a:spcPts val="600"/>
              </a:spcBef>
              <a:spcAft>
                <a:spcPts val="0"/>
              </a:spcAft>
              <a:buSzPts val="1800"/>
              <a:buChar char="▹"/>
              <a:defRPr sz="1800"/>
            </a:lvl7pPr>
            <a:lvl8pPr indent="-342900" lvl="7" marL="3657600" algn="l">
              <a:lnSpc>
                <a:spcPct val="110000"/>
              </a:lnSpc>
              <a:spcBef>
                <a:spcPts val="600"/>
              </a:spcBef>
              <a:spcAft>
                <a:spcPts val="0"/>
              </a:spcAft>
              <a:buSzPts val="1800"/>
              <a:buChar char="▹"/>
              <a:defRPr sz="1800"/>
            </a:lvl8pPr>
            <a:lvl9pPr indent="-342900" lvl="8" marL="4114800" algn="l">
              <a:lnSpc>
                <a:spcPct val="110000"/>
              </a:lnSpc>
              <a:spcBef>
                <a:spcPts val="600"/>
              </a:spcBef>
              <a:spcAft>
                <a:spcPts val="0"/>
              </a:spcAft>
              <a:buSzPts val="1800"/>
              <a:buChar char="▹"/>
              <a:defRPr sz="1800"/>
            </a:lvl9pPr>
          </a:lstStyle>
          <a:p/>
        </p:txBody>
      </p:sp>
      <p:sp>
        <p:nvSpPr>
          <p:cNvPr id="31" name="Google Shape;31;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32" name="Shape 32"/>
        <p:cNvGrpSpPr/>
        <p:nvPr/>
      </p:nvGrpSpPr>
      <p:grpSpPr>
        <a:xfrm>
          <a:off x="0" y="0"/>
          <a:ext cx="0" cy="0"/>
          <a:chOff x="0" y="0"/>
          <a:chExt cx="0" cy="0"/>
        </a:xfrm>
      </p:grpSpPr>
      <p:sp>
        <p:nvSpPr>
          <p:cNvPr id="33" name="Google Shape;33;p47"/>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1pPr>
            <a:lvl2pPr lvl="1"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2pPr>
            <a:lvl3pPr lvl="2"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3pPr>
            <a:lvl4pPr lvl="3"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4pPr>
            <a:lvl5pPr lvl="4"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5pPr>
            <a:lvl6pPr lvl="5"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6pPr>
            <a:lvl7pPr lvl="6"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7pPr>
            <a:lvl8pPr lvl="7"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8pPr>
            <a:lvl9pPr lvl="8"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9pPr>
          </a:lstStyle>
          <a:p/>
        </p:txBody>
      </p:sp>
      <p:sp>
        <p:nvSpPr>
          <p:cNvPr id="7" name="Google Shape;7;p4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www.vedantu.com/formula/chi-square-formula" TargetMode="External"/><Relationship Id="rId4" Type="http://schemas.openxmlformats.org/officeDocument/2006/relationships/hyperlink" Target="https://www.scribbr.com/statistics/chi-square-distribution-tabl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www.cuemath.com/anova-formula/" TargetMode="External"/><Relationship Id="rId4" Type="http://schemas.openxmlformats.org/officeDocument/2006/relationships/hyperlink" Target="https://statisticsbyjim.com/hypothesis-testing/f-tab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5122427" y="668001"/>
            <a:ext cx="3841143" cy="3893303"/>
            <a:chOff x="5122427" y="668001"/>
            <a:chExt cx="3841143" cy="3893303"/>
          </a:xfrm>
        </p:grpSpPr>
        <p:grpSp>
          <p:nvGrpSpPr>
            <p:cNvPr id="40" name="Google Shape;40;p1"/>
            <p:cNvGrpSpPr/>
            <p:nvPr/>
          </p:nvGrpSpPr>
          <p:grpSpPr>
            <a:xfrm>
              <a:off x="5144045" y="893590"/>
              <a:ext cx="2833667" cy="2964311"/>
              <a:chOff x="3860721" y="1330073"/>
              <a:chExt cx="3544299" cy="3707706"/>
            </a:xfrm>
          </p:grpSpPr>
          <p:sp>
            <p:nvSpPr>
              <p:cNvPr id="41" name="Google Shape;41;p1"/>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1"/>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1"/>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1"/>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1"/>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1"/>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1"/>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1"/>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1"/>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1"/>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1"/>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1"/>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1"/>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1"/>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1"/>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1"/>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1"/>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1"/>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1"/>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1"/>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1"/>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1"/>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1"/>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1"/>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1"/>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1"/>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1"/>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1"/>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1"/>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1"/>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1"/>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1"/>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1"/>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1"/>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1"/>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1"/>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1"/>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1"/>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1"/>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1"/>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1"/>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1"/>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1"/>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1"/>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1"/>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1"/>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1"/>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1"/>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1"/>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1"/>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1"/>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1"/>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1"/>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1"/>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1"/>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1"/>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1"/>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1"/>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1"/>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1"/>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1"/>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1"/>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1"/>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1"/>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1"/>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1"/>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1"/>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1"/>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1"/>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1"/>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8" name="Google Shape;148;p1"/>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1"/>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1"/>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1"/>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1"/>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1"/>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1"/>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1"/>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1"/>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1"/>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1"/>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1"/>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1"/>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1"/>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1"/>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1"/>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1"/>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1"/>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1"/>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1"/>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1"/>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9" name="Google Shape;179;p1"/>
            <p:cNvGrpSpPr/>
            <p:nvPr/>
          </p:nvGrpSpPr>
          <p:grpSpPr>
            <a:xfrm flipH="1">
              <a:off x="5678143" y="1227582"/>
              <a:ext cx="345795" cy="1043508"/>
              <a:chOff x="5678143" y="1151382"/>
              <a:chExt cx="345795" cy="1043508"/>
            </a:xfrm>
          </p:grpSpPr>
          <p:sp>
            <p:nvSpPr>
              <p:cNvPr id="180" name="Google Shape;180;p1"/>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1"/>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1"/>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1"/>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1"/>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1"/>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1"/>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1"/>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1"/>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1"/>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1"/>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1"/>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1"/>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1"/>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1"/>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1"/>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7" name="Google Shape;197;p1"/>
            <p:cNvGrpSpPr/>
            <p:nvPr/>
          </p:nvGrpSpPr>
          <p:grpSpPr>
            <a:xfrm>
              <a:off x="5122427" y="3292365"/>
              <a:ext cx="823270" cy="1268939"/>
              <a:chOff x="5490177" y="3555452"/>
              <a:chExt cx="823270" cy="1268939"/>
            </a:xfrm>
          </p:grpSpPr>
          <p:sp>
            <p:nvSpPr>
              <p:cNvPr id="198" name="Google Shape;198;p1"/>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1"/>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1"/>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1"/>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1"/>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1"/>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1"/>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1"/>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1"/>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1"/>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1"/>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1"/>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1"/>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1"/>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1"/>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1"/>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1"/>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1"/>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1"/>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1"/>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1"/>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1"/>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1"/>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1"/>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1"/>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1"/>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1"/>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1"/>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1"/>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1"/>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9" name="Google Shape;229;p1"/>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1"/>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1"/>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1"/>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1"/>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1"/>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1"/>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1"/>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1"/>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1"/>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1"/>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1"/>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1"/>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1"/>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1"/>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1"/>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1"/>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1"/>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1"/>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1"/>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1"/>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1"/>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1"/>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1"/>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1"/>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1"/>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1"/>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1"/>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1"/>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1"/>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65" name="Google Shape;265;p1"/>
            <p:cNvGrpSpPr/>
            <p:nvPr/>
          </p:nvGrpSpPr>
          <p:grpSpPr>
            <a:xfrm>
              <a:off x="6544681" y="927100"/>
              <a:ext cx="264550" cy="200503"/>
              <a:chOff x="6621095" y="1452181"/>
              <a:chExt cx="330894" cy="250785"/>
            </a:xfrm>
          </p:grpSpPr>
          <p:sp>
            <p:nvSpPr>
              <p:cNvPr id="266" name="Google Shape;266;p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1" name="Google Shape;271;p1"/>
            <p:cNvGrpSpPr/>
            <p:nvPr/>
          </p:nvGrpSpPr>
          <p:grpSpPr>
            <a:xfrm>
              <a:off x="7210360" y="1314224"/>
              <a:ext cx="264550" cy="200503"/>
              <a:chOff x="6621095" y="1452181"/>
              <a:chExt cx="330894" cy="250785"/>
            </a:xfrm>
          </p:grpSpPr>
          <p:sp>
            <p:nvSpPr>
              <p:cNvPr id="272" name="Google Shape;272;p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77" name="Google Shape;277;p1"/>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9" name="Google Shape;279;p1"/>
            <p:cNvGrpSpPr/>
            <p:nvPr/>
          </p:nvGrpSpPr>
          <p:grpSpPr>
            <a:xfrm flipH="1">
              <a:off x="8183211" y="2407472"/>
              <a:ext cx="780359" cy="1195999"/>
              <a:chOff x="3975528" y="3303922"/>
              <a:chExt cx="780359" cy="1195999"/>
            </a:xfrm>
          </p:grpSpPr>
          <p:sp>
            <p:nvSpPr>
              <p:cNvPr id="280" name="Google Shape;280;p1"/>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1"/>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1"/>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1"/>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1"/>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1"/>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1"/>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1"/>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1"/>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1"/>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1"/>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1"/>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1"/>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1"/>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1"/>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1"/>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1"/>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1"/>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1"/>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1"/>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1"/>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1"/>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1"/>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06" name="Google Shape;306;p1"/>
              <p:cNvGrpSpPr/>
              <p:nvPr/>
            </p:nvGrpSpPr>
            <p:grpSpPr>
              <a:xfrm flipH="1">
                <a:off x="4321768" y="3621401"/>
                <a:ext cx="239005" cy="181217"/>
                <a:chOff x="6621095" y="1452181"/>
                <a:chExt cx="330894" cy="250785"/>
              </a:xfrm>
            </p:grpSpPr>
            <p:sp>
              <p:nvSpPr>
                <p:cNvPr id="307" name="Google Shape;307;p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2" name="Google Shape;312;p1"/>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1"/>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14" name="Google Shape;314;p1"/>
          <p:cNvSpPr txBox="1"/>
          <p:nvPr>
            <p:ph type="ctrTitle"/>
          </p:nvPr>
        </p:nvSpPr>
        <p:spPr>
          <a:xfrm>
            <a:off x="918100" y="1887705"/>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b="1" lang="en-US"/>
              <a:t>Statistics for Data Science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0"/>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Correlation Vs Causation</a:t>
            </a:r>
            <a:endParaRPr b="1" sz="2800"/>
          </a:p>
        </p:txBody>
      </p:sp>
      <p:sp>
        <p:nvSpPr>
          <p:cNvPr id="511" name="Google Shape;511;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2" name="Google Shape;512;p10"/>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3" name="Google Shape;513;p10"/>
          <p:cNvSpPr txBox="1"/>
          <p:nvPr/>
        </p:nvSpPr>
        <p:spPr>
          <a:xfrm>
            <a:off x="346075" y="969026"/>
            <a:ext cx="7213490" cy="599643"/>
          </a:xfrm>
          <a:prstGeom prst="rect">
            <a:avLst/>
          </a:prstGeom>
          <a:noFill/>
          <a:ln>
            <a:noFill/>
          </a:ln>
        </p:spPr>
        <p:txBody>
          <a:bodyPr anchorCtr="0" anchor="t" bIns="0" lIns="0" spcFirstLastPara="1" rIns="0" wrap="square" tIns="0">
            <a:noAutofit/>
          </a:bodyPr>
          <a:lstStyle/>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Correlation and causation are two concepts in statistics and research that are often confused but have distinct meanings and implications</a:t>
            </a:r>
            <a:endParaRPr/>
          </a:p>
        </p:txBody>
      </p:sp>
      <p:sp>
        <p:nvSpPr>
          <p:cNvPr id="514" name="Google Shape;514;p10"/>
          <p:cNvSpPr txBox="1"/>
          <p:nvPr>
            <p:ph idx="1" type="body"/>
          </p:nvPr>
        </p:nvSpPr>
        <p:spPr>
          <a:xfrm>
            <a:off x="259365" y="1688300"/>
            <a:ext cx="7213490" cy="450399"/>
          </a:xfrm>
          <a:prstGeom prst="rect">
            <a:avLst/>
          </a:prstGeom>
          <a:noFill/>
          <a:ln>
            <a:noFill/>
          </a:ln>
        </p:spPr>
        <p:txBody>
          <a:bodyPr anchorCtr="0" anchor="t" bIns="0" lIns="0" spcFirstLastPara="1" rIns="0" wrap="square" tIns="0">
            <a:noAutofit/>
          </a:bodyPr>
          <a:lstStyle/>
          <a:p>
            <a:pPr indent="0" lvl="0" marL="114300" rtl="0" algn="l">
              <a:lnSpc>
                <a:spcPct val="110000"/>
              </a:lnSpc>
              <a:spcBef>
                <a:spcPts val="600"/>
              </a:spcBef>
              <a:spcAft>
                <a:spcPts val="0"/>
              </a:spcAft>
              <a:buSzPts val="1800"/>
              <a:buNone/>
            </a:pPr>
            <a:r>
              <a:rPr b="1" lang="en-US" sz="1400"/>
              <a:t>       Causation</a:t>
            </a:r>
            <a:endParaRPr b="1" sz="1400"/>
          </a:p>
        </p:txBody>
      </p:sp>
      <p:sp>
        <p:nvSpPr>
          <p:cNvPr id="515" name="Google Shape;515;p10"/>
          <p:cNvSpPr txBox="1"/>
          <p:nvPr/>
        </p:nvSpPr>
        <p:spPr>
          <a:xfrm>
            <a:off x="668064" y="2117984"/>
            <a:ext cx="7135867" cy="1967846"/>
          </a:xfrm>
          <a:prstGeom prst="rect">
            <a:avLst/>
          </a:prstGeom>
          <a:noFill/>
          <a:ln>
            <a:noFill/>
          </a:ln>
        </p:spPr>
        <p:txBody>
          <a:bodyPr anchorCtr="0" anchor="t" bIns="45700" lIns="91425" spcFirstLastPara="1" rIns="91425" wrap="square" tIns="45700">
            <a:spAutoFit/>
          </a:bodyPr>
          <a:lstStyle/>
          <a:p>
            <a:pPr indent="0" lvl="0" marL="114300" marR="0" rtl="0" algn="l">
              <a:lnSpc>
                <a:spcPct val="11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Causation implies a cause-and-effect relationship between variables. It suggests that changes in one variable directly result in changes in another variable.</a:t>
            </a:r>
            <a:endParaRPr/>
          </a:p>
          <a:p>
            <a:pPr indent="0" lvl="0" marL="114300" marR="0" rtl="0" algn="l">
              <a:lnSpc>
                <a:spcPct val="110000"/>
              </a:lnSpc>
              <a:spcBef>
                <a:spcPts val="600"/>
              </a:spcBef>
              <a:spcAft>
                <a:spcPts val="0"/>
              </a:spcAft>
              <a:buNone/>
            </a:pPr>
            <a:r>
              <a:t/>
            </a:r>
            <a:endParaRPr b="0" i="0" sz="1400" u="none" cap="none" strike="noStrike">
              <a:solidFill>
                <a:schemeClr val="dk1"/>
              </a:solidFill>
              <a:latin typeface="Barlow Light"/>
              <a:ea typeface="Barlow Light"/>
              <a:cs typeface="Barlow Light"/>
              <a:sym typeface="Barlow Light"/>
            </a:endParaRPr>
          </a:p>
          <a:p>
            <a:pPr indent="0" lvl="0" marL="114300" marR="0" rtl="0" algn="l">
              <a:lnSpc>
                <a:spcPct val="110000"/>
              </a:lnSpc>
              <a:spcBef>
                <a:spcPts val="600"/>
              </a:spcBef>
              <a:spcAft>
                <a:spcPts val="0"/>
              </a:spcAft>
              <a:buNone/>
            </a:pPr>
            <a:r>
              <a:rPr b="1" i="0" lang="en-US" sz="1400" u="none" cap="none" strike="noStrike">
                <a:solidFill>
                  <a:schemeClr val="dk1"/>
                </a:solidFill>
                <a:latin typeface="Barlow Light"/>
                <a:ea typeface="Barlow Light"/>
                <a:cs typeface="Barlow Light"/>
                <a:sym typeface="Barlow Light"/>
              </a:rPr>
              <a:t>Ex -&gt; </a:t>
            </a:r>
            <a:endParaRPr/>
          </a:p>
          <a:p>
            <a:pPr indent="0" lvl="0" marL="114300" marR="0" rtl="0" algn="l">
              <a:lnSpc>
                <a:spcPct val="110000"/>
              </a:lnSpc>
              <a:spcBef>
                <a:spcPts val="600"/>
              </a:spcBef>
              <a:spcAft>
                <a:spcPts val="0"/>
              </a:spcAft>
              <a:buNone/>
            </a:pPr>
            <a:r>
              <a:rPr b="0" i="0" lang="en-US" sz="1400" u="none" cap="none" strike="noStrike">
                <a:solidFill>
                  <a:schemeClr val="dk1"/>
                </a:solidFill>
                <a:latin typeface="Barlow Light"/>
                <a:ea typeface="Barlow Light"/>
                <a:cs typeface="Barlow Light"/>
                <a:sym typeface="Barlow Light"/>
              </a:rPr>
              <a:t>An example of causation is the relationship between smoking and lung cancer. Numerous studies have demonstrated that smoking is a cause of lung cancer through controlled experiments and extensive research.</a:t>
            </a:r>
            <a:endParaRPr b="0" i="0" sz="1400" u="none" cap="none" strike="noStrike">
              <a:solidFill>
                <a:schemeClr val="dk1"/>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1"/>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Pearson Correlation </a:t>
            </a:r>
            <a:endParaRPr b="1" sz="2800"/>
          </a:p>
        </p:txBody>
      </p:sp>
      <p:sp>
        <p:nvSpPr>
          <p:cNvPr id="521" name="Google Shape;521;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2" name="Google Shape;522;p11"/>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3" name="Google Shape;523;p11"/>
          <p:cNvSpPr txBox="1"/>
          <p:nvPr/>
        </p:nvSpPr>
        <p:spPr>
          <a:xfrm>
            <a:off x="750670" y="1089211"/>
            <a:ext cx="7213490" cy="684410"/>
          </a:xfrm>
          <a:prstGeom prst="rect">
            <a:avLst/>
          </a:prstGeom>
          <a:noFill/>
          <a:ln>
            <a:noFill/>
          </a:ln>
        </p:spPr>
        <p:txBody>
          <a:bodyPr anchorCtr="0" anchor="t" bIns="0" lIns="0" spcFirstLastPara="1" rIns="0" wrap="square" tIns="0">
            <a:noAutofit/>
          </a:bodyPr>
          <a:lstStyle/>
          <a:p>
            <a:pPr indent="-342900" lvl="4"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Correlation between 2 variables. Denoted as ‘r’ </a:t>
            </a:r>
            <a:endParaRPr/>
          </a:p>
          <a:p>
            <a:pPr indent="-342900" lvl="4"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Ranges from -1 to +1</a:t>
            </a:r>
            <a:endParaRPr/>
          </a:p>
        </p:txBody>
      </p:sp>
      <p:pic>
        <p:nvPicPr>
          <p:cNvPr id="524" name="Google Shape;524;p11"/>
          <p:cNvPicPr preferRelativeResize="0"/>
          <p:nvPr/>
        </p:nvPicPr>
        <p:blipFill rotWithShape="1">
          <a:blip r:embed="rId3">
            <a:alphaModFix/>
          </a:blip>
          <a:srcRect b="0" l="0" r="0" t="0"/>
          <a:stretch/>
        </p:blipFill>
        <p:spPr>
          <a:xfrm>
            <a:off x="941500" y="1880046"/>
            <a:ext cx="6728424" cy="29910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2"/>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Spearman Correlation </a:t>
            </a:r>
            <a:endParaRPr b="1" sz="2800"/>
          </a:p>
        </p:txBody>
      </p:sp>
      <p:sp>
        <p:nvSpPr>
          <p:cNvPr id="530" name="Google Shape;530;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1" name="Google Shape;531;p12"/>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2" name="Google Shape;532;p12"/>
          <p:cNvSpPr txBox="1"/>
          <p:nvPr/>
        </p:nvSpPr>
        <p:spPr>
          <a:xfrm>
            <a:off x="750670" y="1089211"/>
            <a:ext cx="7213490" cy="684410"/>
          </a:xfrm>
          <a:prstGeom prst="rect">
            <a:avLst/>
          </a:prstGeom>
          <a:noFill/>
          <a:ln>
            <a:noFill/>
          </a:ln>
        </p:spPr>
        <p:txBody>
          <a:bodyPr anchorCtr="0" anchor="t" bIns="0" lIns="0" spcFirstLastPara="1" rIns="0" wrap="square" tIns="0">
            <a:noAutofit/>
          </a:bodyPr>
          <a:lstStyle/>
          <a:p>
            <a:pPr indent="-342900" lvl="4"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Spearman's rank correlation coefficient, often denoted as "ρ" (rho), is a non-parametric measure of statistical dependence or correlation between two variables.</a:t>
            </a:r>
            <a:endParaRPr/>
          </a:p>
          <a:p>
            <a:pPr indent="-342900" lvl="4"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Unlike Pearson's correlation coefficient, which measures linear relationships, Spearman's correlation is based on the ranks of the data values.</a:t>
            </a:r>
            <a:endParaRPr b="0" i="0" sz="1400" u="none" cap="none" strike="noStrike">
              <a:solidFill>
                <a:schemeClr val="dk1"/>
              </a:solidFill>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3"/>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Spearman Correlation </a:t>
            </a:r>
            <a:endParaRPr b="1" sz="2800"/>
          </a:p>
        </p:txBody>
      </p:sp>
      <p:sp>
        <p:nvSpPr>
          <p:cNvPr id="538" name="Google Shape;538;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9" name="Google Shape;539;p13"/>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40" name="Google Shape;540;p13"/>
          <p:cNvPicPr preferRelativeResize="0"/>
          <p:nvPr/>
        </p:nvPicPr>
        <p:blipFill rotWithShape="1">
          <a:blip r:embed="rId3">
            <a:alphaModFix/>
          </a:blip>
          <a:srcRect b="0" l="0" r="0" t="0"/>
          <a:stretch/>
        </p:blipFill>
        <p:spPr>
          <a:xfrm>
            <a:off x="790084" y="1476000"/>
            <a:ext cx="7506086" cy="24259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4"/>
          <p:cNvSpPr txBox="1"/>
          <p:nvPr>
            <p:ph type="title"/>
          </p:nvPr>
        </p:nvSpPr>
        <p:spPr>
          <a:xfrm>
            <a:off x="457199" y="605600"/>
            <a:ext cx="6392917" cy="42155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Test Statistics – T &amp; Z stats</a:t>
            </a:r>
            <a:endParaRPr b="1" sz="2800"/>
          </a:p>
        </p:txBody>
      </p:sp>
      <p:sp>
        <p:nvSpPr>
          <p:cNvPr id="546" name="Google Shape;546;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47" name="Google Shape;547;p14"/>
          <p:cNvSpPr txBox="1"/>
          <p:nvPr/>
        </p:nvSpPr>
        <p:spPr>
          <a:xfrm>
            <a:off x="609600" y="1295400"/>
            <a:ext cx="8132379"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374151"/>
                </a:solidFill>
                <a:latin typeface="Arial"/>
                <a:ea typeface="Arial"/>
                <a:cs typeface="Arial"/>
                <a:sym typeface="Arial"/>
              </a:rPr>
              <a:t>T-Statistics: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Used when the sample size is small (typically less than 30) or when the population standard deviation is unknown.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Requires an estimate of the population standard deviation based on the sample data.</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Follows the t-distribution, which has heavier tails compared to the standard normal (z) distribution.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The t-distribution becomes more similar to the z-distribution as the sample size increases.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sng" cap="none" strike="noStrike">
                <a:solidFill>
                  <a:srgbClr val="374151"/>
                </a:solidFill>
                <a:latin typeface="Arial"/>
                <a:ea typeface="Arial"/>
                <a:cs typeface="Arial"/>
                <a:sym typeface="Arial"/>
              </a:rPr>
              <a:t>Z-Statistics: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Used when the sample size is large (typically greater than 30) or when the population standard deviation is known.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Does not require an estimate of the population standard deviation as it is known.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Follows the standard normal (z) distribution, which has a mean of 0 and a standard deviation of 1.</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The z-distribution is symmetric and has thinner tails compared to the t-distribution.</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0" st="0"/>
                                            </p:txEl>
                                          </p:spTgt>
                                        </p:tgtEl>
                                        <p:attrNameLst>
                                          <p:attrName>style.visibility</p:attrName>
                                        </p:attrNameLst>
                                      </p:cBhvr>
                                      <p:to>
                                        <p:strVal val="visible"/>
                                      </p:to>
                                    </p:set>
                                    <p:animEffect filter="fade" transition="in">
                                      <p:cBhvr>
                                        <p:cTn dur="500"/>
                                        <p:tgtEl>
                                          <p:spTgt spid="5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1" st="1"/>
                                            </p:txEl>
                                          </p:spTgt>
                                        </p:tgtEl>
                                        <p:attrNameLst>
                                          <p:attrName>style.visibility</p:attrName>
                                        </p:attrNameLst>
                                      </p:cBhvr>
                                      <p:to>
                                        <p:strVal val="visible"/>
                                      </p:to>
                                    </p:set>
                                    <p:animEffect filter="fade" transition="in">
                                      <p:cBhvr>
                                        <p:cTn dur="500"/>
                                        <p:tgtEl>
                                          <p:spTgt spid="5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2" st="2"/>
                                            </p:txEl>
                                          </p:spTgt>
                                        </p:tgtEl>
                                        <p:attrNameLst>
                                          <p:attrName>style.visibility</p:attrName>
                                        </p:attrNameLst>
                                      </p:cBhvr>
                                      <p:to>
                                        <p:strVal val="visible"/>
                                      </p:to>
                                    </p:set>
                                    <p:animEffect filter="fade" transition="in">
                                      <p:cBhvr>
                                        <p:cTn dur="500"/>
                                        <p:tgtEl>
                                          <p:spTgt spid="5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3" st="3"/>
                                            </p:txEl>
                                          </p:spTgt>
                                        </p:tgtEl>
                                        <p:attrNameLst>
                                          <p:attrName>style.visibility</p:attrName>
                                        </p:attrNameLst>
                                      </p:cBhvr>
                                      <p:to>
                                        <p:strVal val="visible"/>
                                      </p:to>
                                    </p:set>
                                    <p:animEffect filter="fade" transition="in">
                                      <p:cBhvr>
                                        <p:cTn dur="500"/>
                                        <p:tgtEl>
                                          <p:spTgt spid="5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4" st="4"/>
                                            </p:txEl>
                                          </p:spTgt>
                                        </p:tgtEl>
                                        <p:attrNameLst>
                                          <p:attrName>style.visibility</p:attrName>
                                        </p:attrNameLst>
                                      </p:cBhvr>
                                      <p:to>
                                        <p:strVal val="visible"/>
                                      </p:to>
                                    </p:set>
                                    <p:animEffect filter="fade" transition="in">
                                      <p:cBhvr>
                                        <p:cTn dur="500"/>
                                        <p:tgtEl>
                                          <p:spTgt spid="5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5" st="5"/>
                                            </p:txEl>
                                          </p:spTgt>
                                        </p:tgtEl>
                                        <p:attrNameLst>
                                          <p:attrName>style.visibility</p:attrName>
                                        </p:attrNameLst>
                                      </p:cBhvr>
                                      <p:to>
                                        <p:strVal val="visible"/>
                                      </p:to>
                                    </p:set>
                                    <p:animEffect filter="fade" transition="in">
                                      <p:cBhvr>
                                        <p:cTn dur="500"/>
                                        <p:tgtEl>
                                          <p:spTgt spid="5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6" st="6"/>
                                            </p:txEl>
                                          </p:spTgt>
                                        </p:tgtEl>
                                        <p:attrNameLst>
                                          <p:attrName>style.visibility</p:attrName>
                                        </p:attrNameLst>
                                      </p:cBhvr>
                                      <p:to>
                                        <p:strVal val="visible"/>
                                      </p:to>
                                    </p:set>
                                    <p:animEffect filter="fade" transition="in">
                                      <p:cBhvr>
                                        <p:cTn dur="500"/>
                                        <p:tgtEl>
                                          <p:spTgt spid="5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7" st="7"/>
                                            </p:txEl>
                                          </p:spTgt>
                                        </p:tgtEl>
                                        <p:attrNameLst>
                                          <p:attrName>style.visibility</p:attrName>
                                        </p:attrNameLst>
                                      </p:cBhvr>
                                      <p:to>
                                        <p:strVal val="visible"/>
                                      </p:to>
                                    </p:set>
                                    <p:animEffect filter="fade" transition="in">
                                      <p:cBhvr>
                                        <p:cTn dur="500"/>
                                        <p:tgtEl>
                                          <p:spTgt spid="5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8" st="8"/>
                                            </p:txEl>
                                          </p:spTgt>
                                        </p:tgtEl>
                                        <p:attrNameLst>
                                          <p:attrName>style.visibility</p:attrName>
                                        </p:attrNameLst>
                                      </p:cBhvr>
                                      <p:to>
                                        <p:strVal val="visible"/>
                                      </p:to>
                                    </p:set>
                                    <p:animEffect filter="fade" transition="in">
                                      <p:cBhvr>
                                        <p:cTn dur="500"/>
                                        <p:tgtEl>
                                          <p:spTgt spid="5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9" st="9"/>
                                            </p:txEl>
                                          </p:spTgt>
                                        </p:tgtEl>
                                        <p:attrNameLst>
                                          <p:attrName>style.visibility</p:attrName>
                                        </p:attrNameLst>
                                      </p:cBhvr>
                                      <p:to>
                                        <p:strVal val="visible"/>
                                      </p:to>
                                    </p:set>
                                    <p:animEffect filter="fade" transition="in">
                                      <p:cBhvr>
                                        <p:cTn dur="500"/>
                                        <p:tgtEl>
                                          <p:spTgt spid="5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10" st="10"/>
                                            </p:txEl>
                                          </p:spTgt>
                                        </p:tgtEl>
                                        <p:attrNameLst>
                                          <p:attrName>style.visibility</p:attrName>
                                        </p:attrNameLst>
                                      </p:cBhvr>
                                      <p:to>
                                        <p:strVal val="visible"/>
                                      </p:to>
                                    </p:set>
                                    <p:animEffect filter="fade" transition="in">
                                      <p:cBhvr>
                                        <p:cTn dur="500"/>
                                        <p:tgtEl>
                                          <p:spTgt spid="5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11" st="11"/>
                                            </p:txEl>
                                          </p:spTgt>
                                        </p:tgtEl>
                                        <p:attrNameLst>
                                          <p:attrName>style.visibility</p:attrName>
                                        </p:attrNameLst>
                                      </p:cBhvr>
                                      <p:to>
                                        <p:strVal val="visible"/>
                                      </p:to>
                                    </p:set>
                                    <p:animEffect filter="fade" transition="in">
                                      <p:cBhvr>
                                        <p:cTn dur="500"/>
                                        <p:tgtEl>
                                          <p:spTgt spid="54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5"/>
          <p:cNvSpPr txBox="1"/>
          <p:nvPr>
            <p:ph type="title"/>
          </p:nvPr>
        </p:nvSpPr>
        <p:spPr>
          <a:xfrm>
            <a:off x="457199" y="605600"/>
            <a:ext cx="6392917" cy="42155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Z Score</a:t>
            </a:r>
            <a:endParaRPr b="1" sz="2800"/>
          </a:p>
        </p:txBody>
      </p:sp>
      <p:sp>
        <p:nvSpPr>
          <p:cNvPr id="553" name="Google Shape;553;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54" name="Google Shape;554;p15"/>
          <p:cNvSpPr txBox="1"/>
          <p:nvPr/>
        </p:nvSpPr>
        <p:spPr>
          <a:xfrm>
            <a:off x="838200" y="1397675"/>
            <a:ext cx="6011916" cy="224676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374151"/>
                </a:solidFill>
                <a:latin typeface="Arial"/>
                <a:ea typeface="Arial"/>
                <a:cs typeface="Arial"/>
                <a:sym typeface="Arial"/>
              </a:rPr>
              <a:t>Z-Score</a:t>
            </a:r>
            <a:r>
              <a:rPr b="0" i="0" lang="en-US" sz="1400" u="none" cap="none" strike="noStrike">
                <a:solidFill>
                  <a:srgbClr val="374151"/>
                </a:solidFill>
                <a:latin typeface="Arial"/>
                <a:ea typeface="Arial"/>
                <a:cs typeface="Arial"/>
                <a:sym typeface="Arial"/>
              </a:rPr>
              <a:t> for a Population Mean (Known Population Standard Deviation): </a:t>
            </a:r>
            <a:endParaRPr b="0" i="0" sz="1400" u="none" cap="none" strike="noStrike">
              <a:solidFill>
                <a:srgbClr val="374151"/>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	Z = (X - μ) / (σ / √n) </a:t>
            </a:r>
            <a:endParaRPr/>
          </a:p>
          <a:p>
            <a:pPr indent="0" lvl="0" marL="0" marR="0" rtl="0" algn="l">
              <a:lnSpc>
                <a:spcPct val="100000"/>
              </a:lnSpc>
              <a:spcBef>
                <a:spcPts val="0"/>
              </a:spcBef>
              <a:spcAft>
                <a:spcPts val="0"/>
              </a:spcAft>
              <a:buNone/>
            </a:pPr>
            <a:r>
              <a:t/>
            </a:r>
            <a:endParaRPr b="0" i="0" sz="14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Where: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Z is the z-score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X is the sample mean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μ is the population mean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σ is the population standard deviation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n is the sample size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6"/>
          <p:cNvSpPr txBox="1"/>
          <p:nvPr>
            <p:ph type="title"/>
          </p:nvPr>
        </p:nvSpPr>
        <p:spPr>
          <a:xfrm>
            <a:off x="457199" y="605600"/>
            <a:ext cx="6392917" cy="42155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Z Score - Example</a:t>
            </a:r>
            <a:endParaRPr b="1" sz="2800"/>
          </a:p>
        </p:txBody>
      </p:sp>
      <p:sp>
        <p:nvSpPr>
          <p:cNvPr id="560" name="Google Shape;560;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61" name="Google Shape;561;p16"/>
          <p:cNvSpPr txBox="1"/>
          <p:nvPr/>
        </p:nvSpPr>
        <p:spPr>
          <a:xfrm>
            <a:off x="457199" y="1217738"/>
            <a:ext cx="8191826" cy="658514"/>
          </a:xfrm>
          <a:prstGeom prst="rect">
            <a:avLst/>
          </a:prstGeom>
          <a:noFill/>
          <a:ln>
            <a:noFill/>
          </a:ln>
        </p:spPr>
        <p:txBody>
          <a:bodyPr anchorCtr="0" anchor="t" bIns="0" lIns="0" spcFirstLastPara="1" rIns="0" wrap="square" tIns="12050">
            <a:spAutoFit/>
          </a:bodyPr>
          <a:lstStyle/>
          <a:p>
            <a:pPr indent="0" lvl="0" marL="12065" marR="508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Let's consider a scenario where a retail chain wants to determine whether the average waiting time in one of their stores is significantly different from the company's standard average wait time. The company's standard average wait time is known to be 5 minutes, with a population standard deviation of 1 minute.</a:t>
            </a:r>
            <a:endParaRPr b="0" i="0" sz="1400" u="none" cap="none" strike="noStrike">
              <a:solidFill>
                <a:srgbClr val="000000"/>
              </a:solidFill>
              <a:latin typeface="Calibri"/>
              <a:ea typeface="Calibri"/>
              <a:cs typeface="Calibri"/>
              <a:sym typeface="Calibri"/>
            </a:endParaRPr>
          </a:p>
        </p:txBody>
      </p:sp>
      <p:sp>
        <p:nvSpPr>
          <p:cNvPr id="562" name="Google Shape;562;p16"/>
          <p:cNvSpPr txBox="1"/>
          <p:nvPr/>
        </p:nvSpPr>
        <p:spPr>
          <a:xfrm>
            <a:off x="1013460" y="2268160"/>
            <a:ext cx="5686885" cy="1089401"/>
          </a:xfrm>
          <a:prstGeom prst="rect">
            <a:avLst/>
          </a:prstGeom>
          <a:noFill/>
          <a:ln>
            <a:noFill/>
          </a:ln>
        </p:spPr>
        <p:txBody>
          <a:bodyPr anchorCtr="0" anchor="t" bIns="0" lIns="0" spcFirstLastPara="1" rIns="0" wrap="square" tIns="1205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Population Mean (μ): 5 minutes (known)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Population Standard Deviation (σ): 1 minute (known)</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Sample Mean (x̄): 4.8 minutes (calculated from the sample data)</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Sample Size (n): 40 (given)</a:t>
            </a:r>
            <a:endParaRPr/>
          </a:p>
          <a:p>
            <a:pPr indent="0" lvl="0" marL="0" marR="0" rtl="0" algn="l">
              <a:lnSpc>
                <a:spcPct val="100000"/>
              </a:lnSpc>
              <a:spcBef>
                <a:spcPts val="0"/>
              </a:spcBef>
              <a:spcAft>
                <a:spcPts val="0"/>
              </a:spcAft>
              <a:buNone/>
            </a:pPr>
            <a:r>
              <a:t/>
            </a:r>
            <a:endParaRPr b="0" i="0" sz="1400" u="none" cap="none" strike="noStrike">
              <a:solidFill>
                <a:srgbClr val="374151"/>
              </a:solidFill>
              <a:latin typeface="Arial"/>
              <a:ea typeface="Arial"/>
              <a:cs typeface="Arial"/>
              <a:sym typeface="Arial"/>
            </a:endParaRPr>
          </a:p>
        </p:txBody>
      </p:sp>
      <p:sp>
        <p:nvSpPr>
          <p:cNvPr id="563" name="Google Shape;563;p16"/>
          <p:cNvSpPr txBox="1"/>
          <p:nvPr/>
        </p:nvSpPr>
        <p:spPr>
          <a:xfrm>
            <a:off x="1013460" y="3670721"/>
            <a:ext cx="86868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Z-Score for Population Mean (Known Population Standard Deviation):</a:t>
            </a:r>
            <a:endParaRPr/>
          </a:p>
          <a:p>
            <a:pPr indent="0" lvl="0"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 </a:t>
            </a:r>
            <a:endParaRPr/>
          </a:p>
          <a:p>
            <a:pPr indent="0" lvl="2"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Z = (x̄ - μ) / (σ / √n) </a:t>
            </a:r>
            <a:endParaRPr/>
          </a:p>
          <a:p>
            <a:pPr indent="0" lvl="2"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Z = (4.8 - 5) / (1 / √40)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Effect filter="fade" transition="in">
                                      <p:cBhvr>
                                        <p:cTn dur="500"/>
                                        <p:tgtEl>
                                          <p:spTgt spid="5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Effect filter="fade" transition="in">
                                      <p:cBhvr>
                                        <p:cTn dur="500"/>
                                        <p:tgtEl>
                                          <p:spTgt spid="5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2" st="2"/>
                                            </p:txEl>
                                          </p:spTgt>
                                        </p:tgtEl>
                                        <p:attrNameLst>
                                          <p:attrName>style.visibility</p:attrName>
                                        </p:attrNameLst>
                                      </p:cBhvr>
                                      <p:to>
                                        <p:strVal val="visible"/>
                                      </p:to>
                                    </p:set>
                                    <p:animEffect filter="fade" transition="in">
                                      <p:cBhvr>
                                        <p:cTn dur="500"/>
                                        <p:tgtEl>
                                          <p:spTgt spid="5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3" st="3"/>
                                            </p:txEl>
                                          </p:spTgt>
                                        </p:tgtEl>
                                        <p:attrNameLst>
                                          <p:attrName>style.visibility</p:attrName>
                                        </p:attrNameLst>
                                      </p:cBhvr>
                                      <p:to>
                                        <p:strVal val="visible"/>
                                      </p:to>
                                    </p:set>
                                    <p:animEffect filter="fade" transition="in">
                                      <p:cBhvr>
                                        <p:cTn dur="500"/>
                                        <p:tgtEl>
                                          <p:spTgt spid="5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4" st="4"/>
                                            </p:txEl>
                                          </p:spTgt>
                                        </p:tgtEl>
                                        <p:attrNameLst>
                                          <p:attrName>style.visibility</p:attrName>
                                        </p:attrNameLst>
                                      </p:cBhvr>
                                      <p:to>
                                        <p:strVal val="visible"/>
                                      </p:to>
                                    </p:set>
                                    <p:animEffect filter="fade" transition="in">
                                      <p:cBhvr>
                                        <p:cTn dur="500"/>
                                        <p:tgtEl>
                                          <p:spTgt spid="5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5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500"/>
                                        <p:tgtEl>
                                          <p:spTgt spid="5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Effect filter="fade" transition="in">
                                      <p:cBhvr>
                                        <p:cTn dur="500"/>
                                        <p:tgtEl>
                                          <p:spTgt spid="5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3" st="3"/>
                                            </p:txEl>
                                          </p:spTgt>
                                        </p:tgtEl>
                                        <p:attrNameLst>
                                          <p:attrName>style.visibility</p:attrName>
                                        </p:attrNameLst>
                                      </p:cBhvr>
                                      <p:to>
                                        <p:strVal val="visible"/>
                                      </p:to>
                                    </p:set>
                                    <p:animEffect filter="fade" transition="in">
                                      <p:cBhvr>
                                        <p:cTn dur="500"/>
                                        <p:tgtEl>
                                          <p:spTgt spid="5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7"/>
          <p:cNvSpPr txBox="1"/>
          <p:nvPr>
            <p:ph type="title"/>
          </p:nvPr>
        </p:nvSpPr>
        <p:spPr>
          <a:xfrm>
            <a:off x="457199" y="605600"/>
            <a:ext cx="6392917" cy="42155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Z Score - Example</a:t>
            </a:r>
            <a:endParaRPr b="1" sz="2800"/>
          </a:p>
        </p:txBody>
      </p:sp>
      <p:sp>
        <p:nvSpPr>
          <p:cNvPr id="569" name="Google Shape;569;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0" name="Google Shape;570;p17"/>
          <p:cNvSpPr txBox="1"/>
          <p:nvPr/>
        </p:nvSpPr>
        <p:spPr>
          <a:xfrm>
            <a:off x="609600" y="1295400"/>
            <a:ext cx="784860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rgbClr val="374151"/>
                </a:solidFill>
                <a:latin typeface="Arial"/>
                <a:ea typeface="Arial"/>
                <a:cs typeface="Arial"/>
                <a:sym typeface="Arial"/>
              </a:rPr>
              <a:t>Interpretation: </a:t>
            </a:r>
            <a:endParaRPr/>
          </a:p>
          <a:p>
            <a:pPr indent="0" lvl="0" marL="0" marR="0" rtl="0" algn="l">
              <a:lnSpc>
                <a:spcPct val="100000"/>
              </a:lnSpc>
              <a:spcBef>
                <a:spcPts val="0"/>
              </a:spcBef>
              <a:spcAft>
                <a:spcPts val="0"/>
              </a:spcAft>
              <a:buNone/>
            </a:pPr>
            <a:r>
              <a:rPr b="0" i="0" lang="en-US" sz="1400" u="none" cap="none" strike="noStrike">
                <a:solidFill>
                  <a:srgbClr val="374151"/>
                </a:solidFill>
                <a:latin typeface="Arial"/>
                <a:ea typeface="Arial"/>
                <a:cs typeface="Arial"/>
                <a:sym typeface="Arial"/>
              </a:rPr>
              <a:t>The calculated Z-Score is approximately -1.264. This negative Z-Score indicates that the sample mean wait time is 1.264 standard deviations below the population mean (company's standard average wait time).</a:t>
            </a:r>
            <a:endParaRPr/>
          </a:p>
          <a:p>
            <a:pPr indent="0" lvl="0" marL="0" marR="0" rtl="0" algn="l">
              <a:lnSpc>
                <a:spcPct val="100000"/>
              </a:lnSpc>
              <a:spcBef>
                <a:spcPts val="0"/>
              </a:spcBef>
              <a:spcAft>
                <a:spcPts val="0"/>
              </a:spcAft>
              <a:buNone/>
            </a:pPr>
            <a:r>
              <a:t/>
            </a:r>
            <a:endParaRPr b="0" i="0" sz="14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sng" cap="none" strike="noStrike">
                <a:solidFill>
                  <a:srgbClr val="374151"/>
                </a:solidFill>
                <a:latin typeface="Arial"/>
                <a:ea typeface="Arial"/>
                <a:cs typeface="Arial"/>
                <a:sym typeface="Arial"/>
              </a:rPr>
              <a:t>Hypothesis Testing: </a:t>
            </a:r>
            <a:r>
              <a:rPr b="0" i="0" lang="en-US" sz="1400" u="none" cap="none" strike="noStrike">
                <a:solidFill>
                  <a:srgbClr val="374151"/>
                </a:solidFill>
                <a:latin typeface="Arial"/>
                <a:ea typeface="Arial"/>
                <a:cs typeface="Arial"/>
                <a:sym typeface="Arial"/>
              </a:rPr>
              <a:t>The retail chain can now use the Z-Score to perform a hypothesis test. They can compare the Z-Score to the critical value corresponding to their desired level of significance (e.g., 5% level of significance) from the standard normal distribution table. If the Z-Score falls outside the critical region, they may reject the null hypothesis, indicating that the average wait time in the store is significantly different from the company's standard average wait time. Otherwise, they may fail to reject the null hypothesis, suggesting no significant difference.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8"/>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576" name="Google Shape;576;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7" name="Google Shape;577;p18"/>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18"/>
          <p:cNvSpPr txBox="1"/>
          <p:nvPr/>
        </p:nvSpPr>
        <p:spPr>
          <a:xfrm>
            <a:off x="395627" y="1231352"/>
            <a:ext cx="8481848" cy="1093889"/>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0000"/>
              </a:lnSpc>
              <a:spcBef>
                <a:spcPts val="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A hypothesis is a potential explanation for something that happens or that you observe and think to be true.</a:t>
            </a:r>
            <a:endParaRPr/>
          </a:p>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It can also be used to determine the relationship between two or more variables that you think might be related to each other.</a:t>
            </a:r>
            <a:endParaRPr/>
          </a:p>
        </p:txBody>
      </p:sp>
      <p:sp>
        <p:nvSpPr>
          <p:cNvPr id="579" name="Google Shape;579;p18"/>
          <p:cNvSpPr txBox="1"/>
          <p:nvPr/>
        </p:nvSpPr>
        <p:spPr>
          <a:xfrm>
            <a:off x="3282916" y="2818260"/>
            <a:ext cx="5532130" cy="1798698"/>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0000"/>
              </a:lnSpc>
              <a:spcBef>
                <a:spcPts val="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If I replace the battery in my car, then my car will get better gas mileage.</a:t>
            </a:r>
            <a:endParaRPr/>
          </a:p>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If I eat more vegetables, then I will lose weight faster.</a:t>
            </a:r>
            <a:endParaRPr/>
          </a:p>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If I add fertilizer to my garden, then my plants will grow faster.</a:t>
            </a:r>
            <a:endParaRPr/>
          </a:p>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If I brush my teeth every day, then I will not develop cavities.</a:t>
            </a:r>
            <a:endParaRPr b="0" i="0" sz="1600" u="none" cap="none" strike="noStrike">
              <a:solidFill>
                <a:srgbClr val="000000"/>
              </a:solidFill>
              <a:latin typeface="Calibri"/>
              <a:ea typeface="Calibri"/>
              <a:cs typeface="Calibri"/>
              <a:sym typeface="Calibri"/>
            </a:endParaRPr>
          </a:p>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If I take my vitamins every day, then I will not feel tired.</a:t>
            </a:r>
            <a:endParaRPr/>
          </a:p>
        </p:txBody>
      </p:sp>
      <p:sp>
        <p:nvSpPr>
          <p:cNvPr id="580" name="Google Shape;580;p18"/>
          <p:cNvSpPr txBox="1"/>
          <p:nvPr/>
        </p:nvSpPr>
        <p:spPr>
          <a:xfrm>
            <a:off x="1056289" y="3453361"/>
            <a:ext cx="19586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Barlow Light"/>
                <a:ea typeface="Barlow Light"/>
                <a:cs typeface="Barlow Light"/>
                <a:sym typeface="Barlow Light"/>
              </a:rPr>
              <a:t>Potential Examples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500"/>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9"/>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586" name="Google Shape;586;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7" name="Google Shape;587;p19"/>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8" name="Google Shape;588;p19"/>
          <p:cNvSpPr txBox="1"/>
          <p:nvPr/>
        </p:nvSpPr>
        <p:spPr>
          <a:xfrm>
            <a:off x="1377265" y="1415340"/>
            <a:ext cx="6096000" cy="286245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1" i="0" lang="en-US" sz="1600" u="sng" cap="none" strike="noStrike">
                <a:solidFill>
                  <a:srgbClr val="000000"/>
                </a:solidFill>
                <a:latin typeface="Calibri"/>
                <a:ea typeface="Calibri"/>
                <a:cs typeface="Calibri"/>
                <a:sym typeface="Calibri"/>
              </a:rPr>
              <a:t>Hypothesis testing typically involves a five step process</a:t>
            </a:r>
            <a:r>
              <a:rPr b="0" i="0" lang="en-US" sz="1600" u="none" cap="none" strike="noStrike">
                <a:solidFill>
                  <a:srgbClr val="000000"/>
                </a:solidFill>
                <a:latin typeface="Calibri"/>
                <a:ea typeface="Calibri"/>
                <a:cs typeface="Calibri"/>
                <a:sym typeface="Calibri"/>
              </a:rPr>
              <a:t>:</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Formulating Hypothesis</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Identifying Null Hypothesis</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Identifying Alternate Hypothesis</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Conducting experiment for hypothesis testing</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Evaluating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Thin"/>
              <a:buNone/>
            </a:pPr>
            <a:r>
              <a:rPr b="0" i="0" lang="en-US" sz="7200" u="none" cap="none" strike="noStrike">
                <a:solidFill>
                  <a:schemeClr val="accent2"/>
                </a:solidFill>
                <a:latin typeface="Raleway Thin"/>
                <a:ea typeface="Raleway Thin"/>
                <a:cs typeface="Raleway Thin"/>
                <a:sym typeface="Raleway Thin"/>
              </a:rPr>
              <a:t>HELLO!</a:t>
            </a:r>
            <a:endParaRPr b="0" i="0" sz="7200" u="none" cap="none" strike="noStrike">
              <a:solidFill>
                <a:schemeClr val="accent2"/>
              </a:solidFill>
              <a:latin typeface="Raleway Thin"/>
              <a:ea typeface="Raleway Thin"/>
              <a:cs typeface="Raleway Thin"/>
              <a:sym typeface="Raleway Thin"/>
            </a:endParaRPr>
          </a:p>
        </p:txBody>
      </p:sp>
      <p:sp>
        <p:nvSpPr>
          <p:cNvPr id="320" name="Google Shape;320;p2"/>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en-US" sz="3600" u="none" cap="none" strike="noStrike">
                <a:solidFill>
                  <a:schemeClr val="accent1"/>
                </a:solidFill>
                <a:latin typeface="Barlow"/>
                <a:ea typeface="Barlow"/>
                <a:cs typeface="Barlow"/>
                <a:sym typeface="Barlow"/>
              </a:rPr>
              <a:t>I am Arpit Jain</a:t>
            </a:r>
            <a:endParaRPr b="1" i="0" sz="3600" u="none" cap="none" strike="noStrike">
              <a:solidFill>
                <a:schemeClr val="accent1"/>
              </a:solidFill>
              <a:latin typeface="Barlow"/>
              <a:ea typeface="Barlow"/>
              <a:cs typeface="Barlow"/>
              <a:sym typeface="Barlow"/>
            </a:endParaRPr>
          </a:p>
          <a:p>
            <a:pPr indent="0" lvl="0" marL="0" marR="0" rtl="0" algn="l">
              <a:lnSpc>
                <a:spcPct val="110000"/>
              </a:lnSpc>
              <a:spcBef>
                <a:spcPts val="600"/>
              </a:spcBef>
              <a:spcAft>
                <a:spcPts val="0"/>
              </a:spcAft>
              <a:buClr>
                <a:schemeClr val="dk1"/>
              </a:buClr>
              <a:buSzPts val="1100"/>
              <a:buFont typeface="Arial"/>
              <a:buNone/>
            </a:pPr>
            <a:r>
              <a:rPr b="0" i="0" lang="en-US" sz="2000" u="none" cap="none" strike="noStrike">
                <a:solidFill>
                  <a:schemeClr val="dk1"/>
                </a:solidFill>
                <a:latin typeface="Barlow Light"/>
                <a:ea typeface="Barlow Light"/>
                <a:cs typeface="Barlow Light"/>
                <a:sym typeface="Barlow Light"/>
              </a:rPr>
              <a:t>I am here because Data Science is my passion and I love sharing my expertise with people.  </a:t>
            </a:r>
            <a:endParaRPr b="0" i="0" sz="2000" u="none" cap="none" strike="noStrike">
              <a:solidFill>
                <a:schemeClr val="dk1"/>
              </a:solidFill>
              <a:latin typeface="Barlow Light"/>
              <a:ea typeface="Barlow Light"/>
              <a:cs typeface="Barlow Light"/>
              <a:sym typeface="Barlow Light"/>
            </a:endParaRPr>
          </a:p>
          <a:p>
            <a:pPr indent="0" lvl="0" marL="0" marR="0" rtl="0" algn="l">
              <a:lnSpc>
                <a:spcPct val="110000"/>
              </a:lnSpc>
              <a:spcBef>
                <a:spcPts val="600"/>
              </a:spcBef>
              <a:spcAft>
                <a:spcPts val="0"/>
              </a:spcAft>
              <a:buClr>
                <a:schemeClr val="dk1"/>
              </a:buClr>
              <a:buSzPts val="1100"/>
              <a:buFont typeface="Arial"/>
              <a:buNone/>
            </a:pPr>
            <a:r>
              <a:t/>
            </a:r>
            <a:endParaRPr b="1" i="0" sz="3600" u="none" cap="none" strike="noStrike">
              <a:solidFill>
                <a:schemeClr val="dk1"/>
              </a:solidFill>
              <a:latin typeface="Barlow Light"/>
              <a:ea typeface="Barlow Light"/>
              <a:cs typeface="Barlow Light"/>
              <a:sym typeface="Barlow Light"/>
            </a:endParaRPr>
          </a:p>
        </p:txBody>
      </p:sp>
      <p:sp>
        <p:nvSpPr>
          <p:cNvPr id="321" name="Google Shape;321;p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2" name="Google Shape;322;p2"/>
          <p:cNvPicPr preferRelativeResize="0"/>
          <p:nvPr/>
        </p:nvPicPr>
        <p:blipFill rotWithShape="1">
          <a:blip r:embed="rId3">
            <a:alphaModFix/>
          </a:blip>
          <a:srcRect b="0" l="0" r="0" t="0"/>
          <a:stretch/>
        </p:blipFill>
        <p:spPr>
          <a:xfrm>
            <a:off x="5312979" y="604962"/>
            <a:ext cx="3458748" cy="39335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0"/>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594" name="Google Shape;594;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95" name="Google Shape;595;p20"/>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6" name="Google Shape;596;p20"/>
          <p:cNvSpPr txBox="1"/>
          <p:nvPr/>
        </p:nvSpPr>
        <p:spPr>
          <a:xfrm>
            <a:off x="312682" y="1404997"/>
            <a:ext cx="4925568" cy="82105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58750" marR="0" rtl="0" algn="just">
              <a:lnSpc>
                <a:spcPct val="115000"/>
              </a:lnSpc>
              <a:spcBef>
                <a:spcPts val="0"/>
              </a:spcBef>
              <a:spcAft>
                <a:spcPts val="0"/>
              </a:spcAft>
              <a:buNone/>
            </a:pPr>
            <a:r>
              <a:rPr b="1" i="0" lang="en-US" sz="1400" u="sng" cap="none" strike="noStrike">
                <a:solidFill>
                  <a:srgbClr val="000000"/>
                </a:solidFill>
                <a:latin typeface="Calibri"/>
                <a:ea typeface="Calibri"/>
                <a:cs typeface="Calibri"/>
                <a:sym typeface="Calibri"/>
              </a:rPr>
              <a:t>Formulating Hypothesis</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000000"/>
              </a:solidFill>
              <a:latin typeface="Calibri"/>
              <a:ea typeface="Calibri"/>
              <a:cs typeface="Calibri"/>
              <a:sym typeface="Calibri"/>
            </a:endParaRPr>
          </a:p>
        </p:txBody>
      </p:sp>
      <p:sp>
        <p:nvSpPr>
          <p:cNvPr id="597" name="Google Shape;597;p20"/>
          <p:cNvSpPr txBox="1"/>
          <p:nvPr/>
        </p:nvSpPr>
        <p:spPr>
          <a:xfrm>
            <a:off x="1140372" y="2480157"/>
            <a:ext cx="7696200" cy="180062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An office Management is thinking of ways to reduce the off-site breaks of the employees. A leader suggested that employees took a break for food and proposed providing snacks to employees in the office.</a:t>
            </a:r>
            <a:endParaRPr/>
          </a:p>
          <a:p>
            <a:pPr indent="0" lvl="0" marL="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Here the hypothesis is:</a:t>
            </a:r>
            <a:endParaRPr/>
          </a:p>
          <a:p>
            <a:pPr indent="0" lvl="0" marL="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“If an office provides snacks, employees will take fewer off-site breaks.”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1"/>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603" name="Google Shape;603;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04" name="Google Shape;604;p21"/>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5" name="Google Shape;605;p21"/>
          <p:cNvSpPr txBox="1"/>
          <p:nvPr/>
        </p:nvSpPr>
        <p:spPr>
          <a:xfrm>
            <a:off x="352096" y="1012401"/>
            <a:ext cx="4925568" cy="82105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58750" marR="0" rtl="0" algn="just">
              <a:lnSpc>
                <a:spcPct val="115000"/>
              </a:lnSpc>
              <a:spcBef>
                <a:spcPts val="0"/>
              </a:spcBef>
              <a:spcAft>
                <a:spcPts val="0"/>
              </a:spcAft>
              <a:buNone/>
            </a:pPr>
            <a:r>
              <a:rPr b="1" i="0" lang="en-US" sz="1400" u="sng" cap="none" strike="noStrike">
                <a:solidFill>
                  <a:srgbClr val="000000"/>
                </a:solidFill>
                <a:latin typeface="Calibri"/>
                <a:ea typeface="Calibri"/>
                <a:cs typeface="Calibri"/>
                <a:sym typeface="Calibri"/>
              </a:rPr>
              <a:t>Null Hypothesis</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000000"/>
              </a:solidFill>
              <a:latin typeface="Calibri"/>
              <a:ea typeface="Calibri"/>
              <a:cs typeface="Calibri"/>
              <a:sym typeface="Calibri"/>
            </a:endParaRPr>
          </a:p>
        </p:txBody>
      </p:sp>
      <p:sp>
        <p:nvSpPr>
          <p:cNvPr id="606" name="Google Shape;606;p21"/>
          <p:cNvSpPr txBox="1"/>
          <p:nvPr/>
        </p:nvSpPr>
        <p:spPr>
          <a:xfrm>
            <a:off x="826515" y="1820150"/>
            <a:ext cx="7696200" cy="30509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Barlow Light"/>
                <a:ea typeface="Barlow Light"/>
                <a:cs typeface="Barlow Light"/>
                <a:sym typeface="Barlow Light"/>
              </a:rPr>
              <a:t>A null hypothesis is the default position that assumes that variables have no relation to each other.</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Barlow Light"/>
                <a:ea typeface="Barlow Light"/>
                <a:cs typeface="Barlow Light"/>
                <a:sym typeface="Barlow Light"/>
              </a:rPr>
              <a:t>It is denoted as </a:t>
            </a:r>
            <a:r>
              <a:rPr b="1" i="0" lang="en-US" sz="1400" u="none" cap="none" strike="noStrike">
                <a:solidFill>
                  <a:schemeClr val="dk1"/>
                </a:solidFill>
                <a:latin typeface="Barlow Light"/>
                <a:ea typeface="Barlow Light"/>
                <a:cs typeface="Barlow Light"/>
                <a:sym typeface="Barlow Light"/>
              </a:rPr>
              <a:t>H₀</a:t>
            </a:r>
            <a:r>
              <a:rPr b="0" i="0" lang="en-US" sz="1400" u="none" cap="none" strike="noStrike">
                <a:solidFill>
                  <a:schemeClr val="dk1"/>
                </a:solidFill>
                <a:latin typeface="Barlow Light"/>
                <a:ea typeface="Barlow Light"/>
                <a:cs typeface="Barlow Light"/>
                <a:sym typeface="Barlow Light"/>
              </a:rPr>
              <a:t>. </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chemeClr val="dk1"/>
                </a:solidFill>
                <a:latin typeface="Barlow Light"/>
                <a:ea typeface="Barlow Light"/>
                <a:cs typeface="Barlow Light"/>
                <a:sym typeface="Barlow Light"/>
              </a:rPr>
              <a:t>Null hypothesis (H₀): </a:t>
            </a:r>
            <a:r>
              <a:rPr b="0" i="0" lang="en-US" sz="1400" u="none" cap="none" strike="noStrike">
                <a:solidFill>
                  <a:schemeClr val="dk1"/>
                </a:solidFill>
                <a:latin typeface="Barlow Light"/>
                <a:ea typeface="Barlow Light"/>
                <a:cs typeface="Barlow Light"/>
                <a:sym typeface="Barlow Light"/>
              </a:rPr>
              <a:t>The status quo</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Barlow Light"/>
                <a:ea typeface="Barlow Light"/>
                <a:cs typeface="Barlow Light"/>
                <a:sym typeface="Barlow Light"/>
              </a:rPr>
              <a:t>Continuing with previous example:</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chemeClr val="dk1"/>
                </a:solidFill>
                <a:latin typeface="Barlow Light"/>
                <a:ea typeface="Barlow Light"/>
                <a:cs typeface="Barlow Light"/>
                <a:sym typeface="Barlow Light"/>
              </a:rPr>
              <a:t>Hypothesis</a:t>
            </a:r>
            <a:r>
              <a:rPr b="0" i="0" lang="en-US" sz="1400" u="none" cap="none" strike="noStrike">
                <a:solidFill>
                  <a:schemeClr val="dk1"/>
                </a:solidFill>
                <a:latin typeface="Barlow Light"/>
                <a:ea typeface="Barlow Light"/>
                <a:cs typeface="Barlow Light"/>
                <a:sym typeface="Barlow Light"/>
              </a:rPr>
              <a:t>: “If an office provides snacks, employees will take fewer off-site breaks”</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chemeClr val="dk1"/>
                </a:solidFill>
                <a:latin typeface="Barlow Light"/>
                <a:ea typeface="Barlow Light"/>
                <a:cs typeface="Barlow Light"/>
                <a:sym typeface="Barlow Light"/>
              </a:rPr>
              <a:t>Null Hypothesis(H₀): </a:t>
            </a:r>
            <a:r>
              <a:rPr b="0" i="0" lang="en-US" sz="1400" u="none" cap="none" strike="noStrike">
                <a:solidFill>
                  <a:schemeClr val="dk1"/>
                </a:solidFill>
                <a:latin typeface="Barlow Light"/>
                <a:ea typeface="Barlow Light"/>
                <a:cs typeface="Barlow Light"/>
                <a:sym typeface="Barlow Light"/>
              </a:rPr>
              <a:t>The number of off-site breaks employees take is not related to the availability of food.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2"/>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612" name="Google Shape;612;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13" name="Google Shape;613;p22"/>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4" name="Google Shape;614;p22"/>
          <p:cNvSpPr txBox="1"/>
          <p:nvPr/>
        </p:nvSpPr>
        <p:spPr>
          <a:xfrm>
            <a:off x="352096" y="1012401"/>
            <a:ext cx="4925568" cy="82105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58750" marR="0" rtl="0" algn="just">
              <a:lnSpc>
                <a:spcPct val="115000"/>
              </a:lnSpc>
              <a:spcBef>
                <a:spcPts val="0"/>
              </a:spcBef>
              <a:spcAft>
                <a:spcPts val="0"/>
              </a:spcAft>
              <a:buNone/>
            </a:pPr>
            <a:r>
              <a:rPr b="1" i="0" lang="en-US" sz="1400" u="sng" cap="none" strike="noStrike">
                <a:solidFill>
                  <a:srgbClr val="000000"/>
                </a:solidFill>
                <a:latin typeface="Calibri"/>
                <a:ea typeface="Calibri"/>
                <a:cs typeface="Calibri"/>
                <a:sym typeface="Calibri"/>
              </a:rPr>
              <a:t>Alternate Hypothesis</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000000"/>
              </a:solidFill>
              <a:latin typeface="Calibri"/>
              <a:ea typeface="Calibri"/>
              <a:cs typeface="Calibri"/>
              <a:sym typeface="Calibri"/>
            </a:endParaRPr>
          </a:p>
        </p:txBody>
      </p:sp>
      <p:sp>
        <p:nvSpPr>
          <p:cNvPr id="615" name="Google Shape;615;p22"/>
          <p:cNvSpPr txBox="1"/>
          <p:nvPr/>
        </p:nvSpPr>
        <p:spPr>
          <a:xfrm>
            <a:off x="826515" y="1820150"/>
            <a:ext cx="7696200" cy="230761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Find the null hypothesis' alternate result that </a:t>
            </a:r>
            <a:r>
              <a:rPr b="1" i="0" lang="en-US" sz="1400" u="none" cap="none" strike="noStrike">
                <a:solidFill>
                  <a:schemeClr val="dk1"/>
                </a:solidFill>
                <a:latin typeface="Barlow Light"/>
                <a:ea typeface="Barlow Light"/>
                <a:cs typeface="Barlow Light"/>
                <a:sym typeface="Barlow Light"/>
              </a:rPr>
              <a:t>contradicts</a:t>
            </a:r>
            <a:r>
              <a:rPr b="0" i="0" lang="en-US" sz="1400" u="none" cap="none" strike="noStrike">
                <a:solidFill>
                  <a:schemeClr val="dk1"/>
                </a:solidFill>
                <a:latin typeface="Barlow Light"/>
                <a:ea typeface="Barlow Light"/>
                <a:cs typeface="Barlow Light"/>
                <a:sym typeface="Barlow Light"/>
              </a:rPr>
              <a:t> it. </a:t>
            </a:r>
            <a:endParaRPr/>
          </a:p>
          <a:p>
            <a:pPr indent="0" lvl="0" marL="0" marR="0" rtl="0" algn="just">
              <a:lnSpc>
                <a:spcPct val="115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Both the null hypothesis and the original hypothesis are different from the alternative hypothesis.</a:t>
            </a:r>
            <a:endParaRPr/>
          </a:p>
          <a:p>
            <a:pPr indent="0" lvl="0" marL="0" marR="0" rtl="0" algn="just">
              <a:lnSpc>
                <a:spcPct val="115000"/>
              </a:lnSpc>
              <a:spcBef>
                <a:spcPts val="0"/>
              </a:spcBef>
              <a:spcAft>
                <a:spcPts val="0"/>
              </a:spcAft>
              <a:buNone/>
            </a:pPr>
            <a:r>
              <a:t/>
            </a:r>
            <a:endParaRPr b="0" i="0" sz="1400" u="none" cap="none" strike="noStrike">
              <a:solidFill>
                <a:schemeClr val="dk1"/>
              </a:solidFill>
              <a:latin typeface="Barlow Light"/>
              <a:ea typeface="Barlow Light"/>
              <a:cs typeface="Barlow Light"/>
              <a:sym typeface="Barlow Light"/>
            </a:endParaRPr>
          </a:p>
          <a:p>
            <a:pPr indent="-285750" lvl="0" marL="285750" marR="0" rtl="0" algn="just">
              <a:lnSpc>
                <a:spcPct val="115000"/>
              </a:lnSpc>
              <a:spcBef>
                <a:spcPts val="0"/>
              </a:spcBef>
              <a:spcAft>
                <a:spcPts val="0"/>
              </a:spcAft>
              <a:buClr>
                <a:schemeClr val="dk1"/>
              </a:buClr>
              <a:buSzPts val="1100"/>
              <a:buFont typeface="Arial"/>
              <a:buChar char="•"/>
            </a:pPr>
            <a:r>
              <a:rPr b="0" i="0" lang="en-US" sz="1400" u="none" cap="none" strike="noStrike">
                <a:solidFill>
                  <a:schemeClr val="dk1"/>
                </a:solidFill>
                <a:latin typeface="Barlow Light"/>
                <a:ea typeface="Barlow Light"/>
                <a:cs typeface="Barlow Light"/>
                <a:sym typeface="Barlow Light"/>
              </a:rPr>
              <a:t>If, as in the previous illustration, the original hypothesis is that if an office provides snacks, employees will take fewer off-site breaks. </a:t>
            </a:r>
            <a:endParaRPr/>
          </a:p>
          <a:p>
            <a:pPr indent="-285750" lvl="0" marL="285750" marR="0" rtl="0" algn="just">
              <a:lnSpc>
                <a:spcPct val="115000"/>
              </a:lnSpc>
              <a:spcBef>
                <a:spcPts val="0"/>
              </a:spcBef>
              <a:spcAft>
                <a:spcPts val="0"/>
              </a:spcAft>
              <a:buClr>
                <a:schemeClr val="dk1"/>
              </a:buClr>
              <a:buSzPts val="1100"/>
              <a:buFont typeface="Arial"/>
              <a:buChar char="•"/>
            </a:pPr>
            <a:r>
              <a:rPr b="0" i="0" lang="en-US" sz="1400" u="none" cap="none" strike="noStrike">
                <a:solidFill>
                  <a:schemeClr val="dk1"/>
                </a:solidFill>
                <a:latin typeface="Barlow Light"/>
                <a:ea typeface="Barlow Light"/>
                <a:cs typeface="Barlow Light"/>
                <a:sym typeface="Barlow Light"/>
              </a:rPr>
              <a:t>The </a:t>
            </a:r>
            <a:r>
              <a:rPr b="1" i="0" lang="en-US" sz="1400" u="none" cap="none" strike="noStrike">
                <a:solidFill>
                  <a:schemeClr val="dk1"/>
                </a:solidFill>
                <a:latin typeface="Barlow Light"/>
                <a:ea typeface="Barlow Light"/>
                <a:cs typeface="Barlow Light"/>
                <a:sym typeface="Barlow Light"/>
              </a:rPr>
              <a:t>null hypothesis </a:t>
            </a:r>
            <a:r>
              <a:rPr b="0" i="0" lang="en-US" sz="1400" u="none" cap="none" strike="noStrike">
                <a:solidFill>
                  <a:schemeClr val="dk1"/>
                </a:solidFill>
                <a:latin typeface="Barlow Light"/>
                <a:ea typeface="Barlow Light"/>
                <a:cs typeface="Barlow Light"/>
                <a:sym typeface="Barlow Light"/>
              </a:rPr>
              <a:t>is that the number of off-site breaks taken by employees is not correlated with the availability of snacks.</a:t>
            </a:r>
            <a:endParaRPr/>
          </a:p>
          <a:p>
            <a:pPr indent="-285750" lvl="0" marL="285750" marR="0" rtl="0" algn="just">
              <a:lnSpc>
                <a:spcPct val="115000"/>
              </a:lnSpc>
              <a:spcBef>
                <a:spcPts val="0"/>
              </a:spcBef>
              <a:spcAft>
                <a:spcPts val="0"/>
              </a:spcAft>
              <a:buClr>
                <a:schemeClr val="dk1"/>
              </a:buClr>
              <a:buSzPts val="1100"/>
              <a:buFont typeface="Arial"/>
              <a:buChar char="•"/>
            </a:pPr>
            <a:r>
              <a:rPr b="0" i="0" lang="en-US" sz="1400" u="none" cap="none" strike="noStrike">
                <a:solidFill>
                  <a:schemeClr val="dk1"/>
                </a:solidFill>
                <a:latin typeface="Barlow Light"/>
                <a:ea typeface="Barlow Light"/>
                <a:cs typeface="Barlow Light"/>
                <a:sym typeface="Barlow Light"/>
              </a:rPr>
              <a:t>Then a potential </a:t>
            </a:r>
            <a:r>
              <a:rPr b="1" i="0" lang="en-US" sz="1400" u="none" cap="none" strike="noStrike">
                <a:solidFill>
                  <a:schemeClr val="dk1"/>
                </a:solidFill>
                <a:latin typeface="Barlow Light"/>
                <a:ea typeface="Barlow Light"/>
                <a:cs typeface="Barlow Light"/>
                <a:sym typeface="Barlow Light"/>
              </a:rPr>
              <a:t>alternate hypothesis </a:t>
            </a:r>
            <a:r>
              <a:rPr b="0" i="0" lang="en-US" sz="1400" u="none" cap="none" strike="noStrike">
                <a:solidFill>
                  <a:schemeClr val="dk1"/>
                </a:solidFill>
                <a:latin typeface="Barlow Light"/>
                <a:ea typeface="Barlow Light"/>
                <a:cs typeface="Barlow Light"/>
                <a:sym typeface="Barlow Light"/>
              </a:rPr>
              <a:t>would be that if an office provides snacks, employees will take more off-site breaks to obtain various snacks they prefer.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3"/>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621" name="Google Shape;621;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22" name="Google Shape;622;p23"/>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3" name="Google Shape;623;p23"/>
          <p:cNvSpPr txBox="1"/>
          <p:nvPr/>
        </p:nvSpPr>
        <p:spPr>
          <a:xfrm>
            <a:off x="338038" y="867241"/>
            <a:ext cx="4925568" cy="82105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58750" marR="0" rtl="0" algn="just">
              <a:lnSpc>
                <a:spcPct val="115000"/>
              </a:lnSpc>
              <a:spcBef>
                <a:spcPts val="0"/>
              </a:spcBef>
              <a:spcAft>
                <a:spcPts val="0"/>
              </a:spcAft>
              <a:buNone/>
            </a:pPr>
            <a:r>
              <a:rPr b="1" i="0" lang="en-US" sz="1400" u="sng" cap="none" strike="noStrike">
                <a:solidFill>
                  <a:srgbClr val="000000"/>
                </a:solidFill>
                <a:latin typeface="Calibri"/>
                <a:ea typeface="Calibri"/>
                <a:cs typeface="Calibri"/>
                <a:sym typeface="Calibri"/>
              </a:rPr>
              <a:t>Conduct Experiment</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000000"/>
              </a:solidFill>
              <a:latin typeface="Calibri"/>
              <a:ea typeface="Calibri"/>
              <a:cs typeface="Calibri"/>
              <a:sym typeface="Calibri"/>
            </a:endParaRPr>
          </a:p>
        </p:txBody>
      </p:sp>
      <p:sp>
        <p:nvSpPr>
          <p:cNvPr id="624" name="Google Shape;624;p23"/>
          <p:cNvSpPr txBox="1"/>
          <p:nvPr/>
        </p:nvSpPr>
        <p:spPr>
          <a:xfrm>
            <a:off x="833663" y="1488358"/>
            <a:ext cx="7696200" cy="353494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Create a plan for experimenting with gathering all necessary materials to complete your testing. Include the experiment stages and procedures for gathering materials, observing, taking notes, and tracking progress. Then, closely adhere to that plan to make sure the hypothesis is put to the test.</a:t>
            </a:r>
            <a:endParaRPr/>
          </a:p>
          <a:p>
            <a:pPr indent="0" lvl="0" marL="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Consider the claim that workers will take fewer off-site breaks if an office offers snacks. This is how an experiment for this theory might look:</a:t>
            </a:r>
            <a:endParaRPr/>
          </a:p>
          <a:p>
            <a:pPr indent="0" lvl="0" marL="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Gather supplies, such as office snacks, a pen and paper, and a spreadsheet for keeping notes.</a:t>
            </a:r>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Count the number of employees who leave the office for breaks during the first week.</a:t>
            </a:r>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For the upcoming week, set up snacks in the workplace every day.</a:t>
            </a:r>
            <a:endParaRPr/>
          </a:p>
          <a:p>
            <a:pPr indent="-285750" lvl="0" marL="444500" marR="0" rtl="0" algn="just">
              <a:lnSpc>
                <a:spcPct val="115000"/>
              </a:lnSpc>
              <a:spcBef>
                <a:spcPts val="0"/>
              </a:spcBef>
              <a:spcAft>
                <a:spcPts val="0"/>
              </a:spcAft>
              <a:buClr>
                <a:srgbClr val="4F44E0"/>
              </a:buClr>
              <a:buSzPts val="1100"/>
              <a:buFont typeface="Arial"/>
              <a:buChar char="•"/>
            </a:pPr>
            <a:r>
              <a:rPr b="0" i="0" lang="en-US" sz="1400" u="none" cap="none" strike="noStrike">
                <a:solidFill>
                  <a:schemeClr val="dk1"/>
                </a:solidFill>
                <a:latin typeface="Barlow Light"/>
                <a:ea typeface="Barlow Light"/>
                <a:cs typeface="Barlow Light"/>
                <a:sym typeface="Barlow Light"/>
              </a:rPr>
              <a:t>Count the number of workers who choose to take an off-site break versus those who choose the offered office snacks.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4"/>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Testing</a:t>
            </a:r>
            <a:endParaRPr b="1" sz="2800"/>
          </a:p>
        </p:txBody>
      </p:sp>
      <p:sp>
        <p:nvSpPr>
          <p:cNvPr id="630" name="Google Shape;630;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31" name="Google Shape;631;p24"/>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2" name="Google Shape;632;p24"/>
          <p:cNvSpPr txBox="1"/>
          <p:nvPr/>
        </p:nvSpPr>
        <p:spPr>
          <a:xfrm>
            <a:off x="338038" y="867241"/>
            <a:ext cx="4925568" cy="82105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58750" marR="0" rtl="0" algn="just">
              <a:lnSpc>
                <a:spcPct val="115000"/>
              </a:lnSpc>
              <a:spcBef>
                <a:spcPts val="0"/>
              </a:spcBef>
              <a:spcAft>
                <a:spcPts val="0"/>
              </a:spcAft>
              <a:buNone/>
            </a:pPr>
            <a:r>
              <a:rPr b="1" i="0" lang="en-US" sz="1400" u="sng" cap="none" strike="noStrike">
                <a:solidFill>
                  <a:srgbClr val="000000"/>
                </a:solidFill>
                <a:latin typeface="Calibri"/>
                <a:ea typeface="Calibri"/>
                <a:cs typeface="Calibri"/>
                <a:sym typeface="Calibri"/>
              </a:rPr>
              <a:t>Evaluating Result</a:t>
            </a:r>
            <a:endParaRPr/>
          </a:p>
          <a:p>
            <a:pPr indent="-215900" lvl="0" marL="120015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000000"/>
              </a:solidFill>
              <a:latin typeface="Calibri"/>
              <a:ea typeface="Calibri"/>
              <a:cs typeface="Calibri"/>
              <a:sym typeface="Calibri"/>
            </a:endParaRPr>
          </a:p>
        </p:txBody>
      </p:sp>
      <p:sp>
        <p:nvSpPr>
          <p:cNvPr id="633" name="Google Shape;633;p24"/>
          <p:cNvSpPr txBox="1"/>
          <p:nvPr/>
        </p:nvSpPr>
        <p:spPr>
          <a:xfrm>
            <a:off x="833663" y="1488358"/>
            <a:ext cx="7696200" cy="131657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Review your findings and contrast them with the forecasts contained in your initial hypothesis. </a:t>
            </a:r>
            <a:endParaRPr/>
          </a:p>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This aids in determining whether the experiment supported the null or alternative hypotheses rather than the original hypothesis, which may have been correct. </a:t>
            </a:r>
            <a:endParaRPr/>
          </a:p>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The results of a hypothesis test can be used to form new observations and possibly a new hypothesis.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5"/>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Formulation</a:t>
            </a:r>
            <a:endParaRPr b="1" sz="2800"/>
          </a:p>
        </p:txBody>
      </p:sp>
      <p:sp>
        <p:nvSpPr>
          <p:cNvPr id="639" name="Google Shape;639;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40" name="Google Shape;640;p25"/>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1" name="Google Shape;641;p25"/>
          <p:cNvSpPr txBox="1"/>
          <p:nvPr/>
        </p:nvSpPr>
        <p:spPr>
          <a:xfrm>
            <a:off x="697130" y="1373544"/>
            <a:ext cx="7696200" cy="30509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The first step of hypothesis testing is the formulation of the null and alternate hypotheses for a given situation. Let’s learn how to do this through different examples.</a:t>
            </a:r>
            <a:endParaRPr/>
          </a:p>
          <a:p>
            <a:pPr indent="-215900" lvl="0" marL="285750" marR="0" rtl="0" algn="just">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Barlow Light"/>
              <a:ea typeface="Barlow Light"/>
              <a:cs typeface="Barlow Light"/>
              <a:sym typeface="Barlow Light"/>
            </a:endParaRPr>
          </a:p>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But in some instances, if your claim statement has words like “at least”, “at most”, “less than”, or “greater than”, you cannot formulate the null hypothesis just from the claim statement (because the claim doesn’t need to be always about the status quo).</a:t>
            </a:r>
            <a:endParaRPr/>
          </a:p>
          <a:p>
            <a:pPr indent="0" lvl="0" marL="0" marR="0" rtl="0" algn="just">
              <a:lnSpc>
                <a:spcPct val="115000"/>
              </a:lnSpc>
              <a:spcBef>
                <a:spcPts val="0"/>
              </a:spcBef>
              <a:spcAft>
                <a:spcPts val="0"/>
              </a:spcAft>
              <a:buNone/>
            </a:pPr>
            <a:r>
              <a:t/>
            </a:r>
            <a:endParaRPr b="0" i="0" sz="1400" u="none" cap="none" strike="noStrike">
              <a:solidFill>
                <a:schemeClr val="dk1"/>
              </a:solidFill>
              <a:latin typeface="Barlow Light"/>
              <a:ea typeface="Barlow Light"/>
              <a:cs typeface="Barlow Light"/>
              <a:sym typeface="Barlow Light"/>
            </a:endParaRPr>
          </a:p>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You can use the following rule to formulate the null and alternate hypotheses:</a:t>
            </a:r>
            <a:endParaRPr/>
          </a:p>
          <a:p>
            <a:pPr indent="0" lvl="0" marL="0" marR="0" rtl="0" algn="just">
              <a:lnSpc>
                <a:spcPct val="115000"/>
              </a:lnSpc>
              <a:spcBef>
                <a:spcPts val="0"/>
              </a:spcBef>
              <a:spcAft>
                <a:spcPts val="0"/>
              </a:spcAft>
              <a:buNone/>
            </a:pPr>
            <a:r>
              <a:t/>
            </a:r>
            <a:endParaRPr b="0" i="0" sz="1400" u="none" cap="none" strike="noStrike">
              <a:solidFill>
                <a:schemeClr val="dk1"/>
              </a:solidFill>
              <a:latin typeface="Barlow Light"/>
              <a:ea typeface="Barlow Light"/>
              <a:cs typeface="Barlow Light"/>
              <a:sym typeface="Barlow Light"/>
            </a:endParaRPr>
          </a:p>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The null hypothesis always has the following signs:  =  OR   ≤   OR    ≥</a:t>
            </a:r>
            <a:endParaRPr/>
          </a:p>
          <a:p>
            <a:pPr indent="0" lvl="0" marL="0" marR="0" rtl="0" algn="just">
              <a:lnSpc>
                <a:spcPct val="115000"/>
              </a:lnSpc>
              <a:spcBef>
                <a:spcPts val="0"/>
              </a:spcBef>
              <a:spcAft>
                <a:spcPts val="0"/>
              </a:spcAft>
              <a:buNone/>
            </a:pPr>
            <a:r>
              <a:t/>
            </a:r>
            <a:endParaRPr b="0" i="0" sz="1400" u="none" cap="none" strike="noStrike">
              <a:solidFill>
                <a:schemeClr val="dk1"/>
              </a:solidFill>
              <a:latin typeface="Barlow Light"/>
              <a:ea typeface="Barlow Light"/>
              <a:cs typeface="Barlow Light"/>
              <a:sym typeface="Barlow Light"/>
            </a:endParaRPr>
          </a:p>
          <a:p>
            <a:pPr indent="-285750" lvl="0" marL="285750" marR="0" rtl="0" algn="just">
              <a:lnSpc>
                <a:spcPct val="115000"/>
              </a:lnSpc>
              <a:spcBef>
                <a:spcPts val="0"/>
              </a:spcBef>
              <a:spcAft>
                <a:spcPts val="0"/>
              </a:spcAft>
              <a:buClr>
                <a:srgbClr val="000000"/>
              </a:buClr>
              <a:buSzPts val="1100"/>
              <a:buFont typeface="Arial"/>
              <a:buChar char="•"/>
            </a:pPr>
            <a:r>
              <a:rPr b="0" i="0" lang="en-US" sz="1400" u="none" cap="none" strike="noStrike">
                <a:solidFill>
                  <a:schemeClr val="dk1"/>
                </a:solidFill>
                <a:latin typeface="Barlow Light"/>
                <a:ea typeface="Barlow Light"/>
                <a:cs typeface="Barlow Light"/>
                <a:sym typeface="Barlow Light"/>
              </a:rPr>
              <a:t>The alternate hypothesis always has the following signs:  ≠   OR  &gt;   OR    &lt;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6"/>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Example</a:t>
            </a:r>
            <a:endParaRPr b="1" sz="2800"/>
          </a:p>
        </p:txBody>
      </p:sp>
      <p:sp>
        <p:nvSpPr>
          <p:cNvPr id="647" name="Google Shape;647;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48" name="Google Shape;648;p26"/>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9" name="Google Shape;649;p26"/>
          <p:cNvSpPr txBox="1"/>
          <p:nvPr/>
        </p:nvSpPr>
        <p:spPr>
          <a:xfrm>
            <a:off x="368531" y="1146950"/>
            <a:ext cx="8406937" cy="138525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rgbClr val="000000"/>
                </a:solidFill>
                <a:latin typeface="Calibri"/>
                <a:ea typeface="Calibri"/>
                <a:cs typeface="Calibri"/>
                <a:sym typeface="Calibri"/>
              </a:rPr>
              <a:t>Situation 1</a:t>
            </a:r>
            <a:r>
              <a:rPr b="0" i="0" lang="en-US" sz="1600" u="none" cap="none" strike="noStrike">
                <a:solidFill>
                  <a:srgbClr val="000000"/>
                </a:solidFill>
                <a:latin typeface="Calibri"/>
                <a:ea typeface="Calibri"/>
                <a:cs typeface="Calibri"/>
                <a:sym typeface="Calibri"/>
              </a:rPr>
              <a:t>:  </a:t>
            </a:r>
            <a:r>
              <a:rPr b="0" i="0" lang="en-US" sz="1400" u="none" cap="none" strike="noStrike">
                <a:solidFill>
                  <a:schemeClr val="dk1"/>
                </a:solidFill>
                <a:latin typeface="Barlow Light"/>
                <a:ea typeface="Barlow Light"/>
                <a:cs typeface="Barlow Light"/>
                <a:sym typeface="Barlow Light"/>
              </a:rPr>
              <a:t>Amazon Ph claimed that its total valuation in December 2016 was at least $14 billion. Here, the claim contains the ≥ sign (i.e. the at least sign), so the </a:t>
            </a:r>
            <a:r>
              <a:rPr b="1" i="0" lang="en-US" sz="1400" u="none" cap="none" strike="noStrike">
                <a:solidFill>
                  <a:schemeClr val="dk1"/>
                </a:solidFill>
                <a:latin typeface="Barlow Light"/>
                <a:ea typeface="Barlow Light"/>
                <a:cs typeface="Barlow Light"/>
                <a:sym typeface="Barlow Light"/>
              </a:rPr>
              <a:t>null hypothesis is the original claim</a:t>
            </a:r>
            <a:r>
              <a:rPr b="0" i="0" lang="en-US" sz="1400" u="none" cap="none" strike="noStrike">
                <a:solidFill>
                  <a:schemeClr val="dk1"/>
                </a:solidFill>
                <a:latin typeface="Barlow Light"/>
                <a:ea typeface="Barlow Light"/>
                <a:cs typeface="Barlow Light"/>
                <a:sym typeface="Barlow Light"/>
              </a:rPr>
              <a:t>.</a:t>
            </a:r>
            <a:endParaRPr/>
          </a:p>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Barlow Light"/>
                <a:ea typeface="Barlow Light"/>
                <a:cs typeface="Barlow Light"/>
                <a:sym typeface="Barlow Light"/>
              </a:rPr>
              <a:t> </a:t>
            </a:r>
            <a:endParaRPr/>
          </a:p>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Barlow Light"/>
                <a:ea typeface="Barlow Light"/>
                <a:cs typeface="Barlow Light"/>
                <a:sym typeface="Barlow Light"/>
              </a:rPr>
              <a:t>The hypothesis in this case can be formulated as:</a:t>
            </a:r>
            <a:endParaRPr/>
          </a:p>
          <a:p>
            <a:pPr indent="0" lvl="0" marL="0" marR="0" rtl="0" algn="just">
              <a:lnSpc>
                <a:spcPct val="115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pic>
        <p:nvPicPr>
          <p:cNvPr id="650" name="Google Shape;650;p26"/>
          <p:cNvPicPr preferRelativeResize="0"/>
          <p:nvPr/>
        </p:nvPicPr>
        <p:blipFill rotWithShape="1">
          <a:blip r:embed="rId3">
            <a:alphaModFix/>
          </a:blip>
          <a:srcRect b="0" l="0" r="0" t="0"/>
          <a:stretch/>
        </p:blipFill>
        <p:spPr>
          <a:xfrm>
            <a:off x="940676" y="2443244"/>
            <a:ext cx="7543800" cy="198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7"/>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Example</a:t>
            </a:r>
            <a:endParaRPr b="1" sz="2800"/>
          </a:p>
        </p:txBody>
      </p:sp>
      <p:sp>
        <p:nvSpPr>
          <p:cNvPr id="656" name="Google Shape;656;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7" name="Google Shape;657;p27"/>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8" name="Google Shape;658;p27"/>
          <p:cNvSpPr txBox="1"/>
          <p:nvPr/>
        </p:nvSpPr>
        <p:spPr>
          <a:xfrm>
            <a:off x="368531" y="1146950"/>
            <a:ext cx="8406937" cy="163301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100"/>
              <a:buFont typeface="Arial"/>
              <a:buNone/>
            </a:pPr>
            <a:r>
              <a:rPr b="1" i="0" lang="en-US" sz="1400" u="none" cap="none" strike="noStrike">
                <a:solidFill>
                  <a:srgbClr val="000000"/>
                </a:solidFill>
                <a:latin typeface="Calibri"/>
                <a:ea typeface="Calibri"/>
                <a:cs typeface="Calibri"/>
                <a:sym typeface="Calibri"/>
              </a:rPr>
              <a:t>Situation 2</a:t>
            </a:r>
            <a:r>
              <a:rPr b="0" i="0" lang="en-US" sz="1600" u="none" cap="none" strike="noStrike">
                <a:solidFill>
                  <a:srgbClr val="000000"/>
                </a:solidFill>
                <a:latin typeface="Calibri"/>
                <a:ea typeface="Calibri"/>
                <a:cs typeface="Calibri"/>
                <a:sym typeface="Calibri"/>
              </a:rPr>
              <a:t>:  </a:t>
            </a:r>
            <a:r>
              <a:rPr b="0" i="0" lang="en-US" sz="1400" u="none" cap="none" strike="noStrike">
                <a:solidFill>
                  <a:schemeClr val="dk1"/>
                </a:solidFill>
                <a:latin typeface="Barlow Light"/>
                <a:ea typeface="Barlow Light"/>
                <a:cs typeface="Barlow Light"/>
                <a:sym typeface="Barlow Light"/>
              </a:rPr>
              <a:t>Amazon Ph claimed that its total valuation in December 2016 was greater than $14 billion. Here, the claim contains the &gt; sign (i.e. the ‘more than’ sign), </a:t>
            </a:r>
            <a:r>
              <a:rPr b="1" i="0" lang="en-US" sz="1400" u="none" cap="none" strike="noStrike">
                <a:solidFill>
                  <a:schemeClr val="dk1"/>
                </a:solidFill>
                <a:latin typeface="Barlow Light"/>
                <a:ea typeface="Barlow Light"/>
                <a:cs typeface="Barlow Light"/>
                <a:sym typeface="Barlow Light"/>
              </a:rPr>
              <a:t>so the null hypothesis is the complement of the original claim. </a:t>
            </a:r>
            <a:endParaRPr/>
          </a:p>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 </a:t>
            </a:r>
            <a:endParaRPr/>
          </a:p>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chemeClr val="dk1"/>
                </a:solidFill>
                <a:latin typeface="Barlow Light"/>
                <a:ea typeface="Barlow Light"/>
                <a:cs typeface="Barlow Light"/>
                <a:sym typeface="Barlow Light"/>
              </a:rPr>
              <a:t>The hypothesis in this case can be formulated as:</a:t>
            </a:r>
            <a:endParaRPr/>
          </a:p>
          <a:p>
            <a:pPr indent="0" lvl="0" marL="0" marR="0" rtl="0" algn="just">
              <a:lnSpc>
                <a:spcPct val="115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pic>
        <p:nvPicPr>
          <p:cNvPr id="659" name="Google Shape;659;p27"/>
          <p:cNvPicPr preferRelativeResize="0"/>
          <p:nvPr/>
        </p:nvPicPr>
        <p:blipFill rotWithShape="1">
          <a:blip r:embed="rId3">
            <a:alphaModFix/>
          </a:blip>
          <a:srcRect b="0" l="0" r="0" t="0"/>
          <a:stretch/>
        </p:blipFill>
        <p:spPr>
          <a:xfrm>
            <a:off x="1213195" y="2541695"/>
            <a:ext cx="7562273" cy="22344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8"/>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Decision Making</a:t>
            </a:r>
            <a:endParaRPr b="1" sz="2800"/>
          </a:p>
        </p:txBody>
      </p:sp>
      <p:sp>
        <p:nvSpPr>
          <p:cNvPr id="665" name="Google Shape;665;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66" name="Google Shape;666;p28"/>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7" name="Google Shape;667;p28"/>
          <p:cNvSpPr txBox="1"/>
          <p:nvPr/>
        </p:nvSpPr>
        <p:spPr>
          <a:xfrm>
            <a:off x="603934" y="1308538"/>
            <a:ext cx="7936131" cy="4456595"/>
          </a:xfrm>
          <a:prstGeom prst="rect">
            <a:avLst/>
          </a:prstGeom>
          <a:noFill/>
          <a:ln>
            <a:noFill/>
          </a:ln>
        </p:spPr>
        <p:txBody>
          <a:bodyPr anchorCtr="0" anchor="t" bIns="68575" lIns="68575" spcFirstLastPara="1" rIns="68575" wrap="square" tIns="68575">
            <a:spAutoFit/>
          </a:bodyPr>
          <a:lstStyle/>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rgbClr val="000000"/>
                </a:solidFill>
                <a:latin typeface="Arial"/>
                <a:ea typeface="Arial"/>
                <a:cs typeface="Arial"/>
                <a:sym typeface="Arial"/>
              </a:rPr>
              <a:t>Claim/Hypothesis</a:t>
            </a:r>
            <a:r>
              <a:rPr b="0" i="0" lang="en-US" sz="1400" u="none" cap="none" strike="noStrike">
                <a:solidFill>
                  <a:srgbClr val="000000"/>
                </a:solidFill>
                <a:latin typeface="Arial"/>
                <a:ea typeface="Arial"/>
                <a:cs typeface="Arial"/>
                <a:sym typeface="Arial"/>
              </a:rPr>
              <a:t>: Average time taken by the employees to reach the office is 70 minutes.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rgbClr val="000000"/>
                </a:solidFill>
                <a:latin typeface="Arial"/>
                <a:ea typeface="Arial"/>
                <a:cs typeface="Arial"/>
                <a:sym typeface="Arial"/>
              </a:rPr>
              <a:t>Step-1: Null Hypothesis</a:t>
            </a:r>
            <a:endParaRPr b="1"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rgbClr val="000000"/>
                </a:solidFill>
                <a:latin typeface="Arial"/>
                <a:ea typeface="Arial"/>
                <a:cs typeface="Arial"/>
                <a:sym typeface="Arial"/>
              </a:rPr>
              <a:t>(H₀)</a:t>
            </a:r>
            <a:r>
              <a:rPr b="0" i="0" lang="en-US" sz="1400" u="none" cap="none" strike="noStrike">
                <a:solidFill>
                  <a:srgbClr val="000000"/>
                </a:solidFill>
                <a:latin typeface="Arial"/>
                <a:ea typeface="Arial"/>
                <a:cs typeface="Arial"/>
                <a:sym typeface="Arial"/>
              </a:rPr>
              <a:t>: μ = 70</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rgbClr val="000000"/>
                </a:solidFill>
                <a:latin typeface="Arial"/>
                <a:ea typeface="Arial"/>
                <a:cs typeface="Arial"/>
                <a:sym typeface="Arial"/>
              </a:rPr>
              <a:t>Step-2: Alternate Hypothesis</a:t>
            </a:r>
            <a:endParaRPr b="1"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1" i="0" lang="en-US" sz="1400" u="none" cap="none" strike="noStrike">
                <a:solidFill>
                  <a:srgbClr val="000000"/>
                </a:solidFill>
                <a:latin typeface="Arial"/>
                <a:ea typeface="Arial"/>
                <a:cs typeface="Arial"/>
                <a:sym typeface="Arial"/>
              </a:rPr>
              <a:t>(H₁)</a:t>
            </a:r>
            <a:r>
              <a:rPr b="0" i="0" lang="en-US" sz="1400" u="none" cap="none" strike="noStrike">
                <a:solidFill>
                  <a:srgbClr val="000000"/>
                </a:solidFill>
                <a:latin typeface="Arial"/>
                <a:ea typeface="Arial"/>
                <a:cs typeface="Arial"/>
                <a:sym typeface="Arial"/>
              </a:rPr>
              <a:t> : μ ≠ 70</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rgbClr val="000000"/>
                </a:solidFill>
                <a:latin typeface="Arial"/>
                <a:ea typeface="Arial"/>
                <a:cs typeface="Arial"/>
                <a:sym typeface="Arial"/>
              </a:rPr>
              <a:t>Let’s say an independent team selected some random people from the company and calculated the average as 50 minutes. Now the independent team wants to understand if the company’s claim is wrong or did they get 50 minutes by random chance, and employees indeed take an average of 70 minutes to reach the office.</a:t>
            </a:r>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rgbClr val="4F44E0"/>
              </a:solidFill>
              <a:latin typeface="Proxima Nova"/>
              <a:ea typeface="Proxima Nova"/>
              <a:cs typeface="Proxima Nova"/>
              <a:sym typeface="Proxima Nova"/>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rgbClr val="4F44E0"/>
              </a:solidFill>
              <a:latin typeface="Proxima Nova"/>
              <a:ea typeface="Proxima Nova"/>
              <a:cs typeface="Proxima Nova"/>
              <a:sym typeface="Proxima Nova"/>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rgbClr val="4F44E0"/>
              </a:solidFill>
              <a:latin typeface="Proxima Nova"/>
              <a:ea typeface="Proxima Nova"/>
              <a:cs typeface="Proxima Nova"/>
              <a:sym typeface="Proxima Nova"/>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rgbClr val="4F44E0"/>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9"/>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Decision Making</a:t>
            </a:r>
            <a:endParaRPr b="1" sz="2800"/>
          </a:p>
        </p:txBody>
      </p:sp>
      <p:sp>
        <p:nvSpPr>
          <p:cNvPr id="673" name="Google Shape;673;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4" name="Google Shape;674;p29"/>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75" name="Google Shape;675;p29"/>
          <p:cNvPicPr preferRelativeResize="0"/>
          <p:nvPr/>
        </p:nvPicPr>
        <p:blipFill rotWithShape="1">
          <a:blip r:embed="rId3">
            <a:alphaModFix/>
          </a:blip>
          <a:srcRect b="0" l="0" r="0" t="0"/>
          <a:stretch/>
        </p:blipFill>
        <p:spPr>
          <a:xfrm>
            <a:off x="457200" y="1146950"/>
            <a:ext cx="8374117" cy="37450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
          <p:cNvSpPr txBox="1"/>
          <p:nvPr>
            <p:ph type="ctrTitle"/>
          </p:nvPr>
        </p:nvSpPr>
        <p:spPr>
          <a:xfrm>
            <a:off x="865026" y="706438"/>
            <a:ext cx="4398160" cy="662331"/>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u="sng"/>
              <a:t>Agenda</a:t>
            </a:r>
            <a:endParaRPr u="sng"/>
          </a:p>
        </p:txBody>
      </p:sp>
      <p:sp>
        <p:nvSpPr>
          <p:cNvPr id="328" name="Google Shape;328;p3"/>
          <p:cNvSpPr txBox="1"/>
          <p:nvPr>
            <p:ph idx="1" type="subTitle"/>
          </p:nvPr>
        </p:nvSpPr>
        <p:spPr>
          <a:xfrm>
            <a:off x="992035" y="1861991"/>
            <a:ext cx="5380851" cy="383700"/>
          </a:xfrm>
          <a:prstGeom prst="rect">
            <a:avLst/>
          </a:prstGeom>
          <a:noFill/>
          <a:ln>
            <a:noFill/>
          </a:ln>
        </p:spPr>
        <p:txBody>
          <a:bodyPr anchorCtr="0" anchor="t" bIns="0" lIns="0" spcFirstLastPara="1" rIns="0" wrap="square" tIns="0">
            <a:noAutofit/>
          </a:bodyPr>
          <a:lstStyle/>
          <a:p>
            <a:pPr indent="-342900" lvl="0" marL="342900" rtl="0" algn="l">
              <a:lnSpc>
                <a:spcPct val="110000"/>
              </a:lnSpc>
              <a:spcBef>
                <a:spcPts val="0"/>
              </a:spcBef>
              <a:spcAft>
                <a:spcPts val="0"/>
              </a:spcAft>
              <a:buSzPts val="1800"/>
              <a:buFont typeface="Arial"/>
              <a:buChar char="•"/>
            </a:pPr>
            <a:r>
              <a:rPr lang="en-US"/>
              <a:t>Role Of Statistics </a:t>
            </a:r>
            <a:endParaRPr/>
          </a:p>
          <a:p>
            <a:pPr indent="-342900" lvl="0" marL="342900" rtl="0" algn="l">
              <a:lnSpc>
                <a:spcPct val="110000"/>
              </a:lnSpc>
              <a:spcBef>
                <a:spcPts val="0"/>
              </a:spcBef>
              <a:spcAft>
                <a:spcPts val="0"/>
              </a:spcAft>
              <a:buSzPts val="1800"/>
              <a:buFont typeface="Arial"/>
              <a:buChar char="•"/>
            </a:pPr>
            <a:r>
              <a:rPr lang="en-US"/>
              <a:t>Descriptive Vs Inferential Statistics	</a:t>
            </a:r>
            <a:endParaRPr/>
          </a:p>
          <a:p>
            <a:pPr indent="-342900" lvl="0" marL="342900" rtl="0" algn="l">
              <a:lnSpc>
                <a:spcPct val="110000"/>
              </a:lnSpc>
              <a:spcBef>
                <a:spcPts val="0"/>
              </a:spcBef>
              <a:spcAft>
                <a:spcPts val="0"/>
              </a:spcAft>
              <a:buSzPts val="1800"/>
              <a:buFont typeface="Arial"/>
              <a:buChar char="•"/>
            </a:pPr>
            <a:r>
              <a:rPr lang="en-US"/>
              <a:t>Measurement of CT, Dispersion, Distribution</a:t>
            </a:r>
            <a:endParaRPr/>
          </a:p>
          <a:p>
            <a:pPr indent="-342900" lvl="0" marL="342900" rtl="0" algn="l">
              <a:lnSpc>
                <a:spcPct val="110000"/>
              </a:lnSpc>
              <a:spcBef>
                <a:spcPts val="0"/>
              </a:spcBef>
              <a:spcAft>
                <a:spcPts val="0"/>
              </a:spcAft>
              <a:buSzPts val="1800"/>
              <a:buFont typeface="Arial"/>
              <a:buChar char="•"/>
            </a:pPr>
            <a:r>
              <a:rPr lang="en-US"/>
              <a:t>Correlation &amp; Causation</a:t>
            </a:r>
            <a:endParaRPr/>
          </a:p>
          <a:p>
            <a:pPr indent="-342900" lvl="0" marL="342900" rtl="0" algn="l">
              <a:lnSpc>
                <a:spcPct val="110000"/>
              </a:lnSpc>
              <a:spcBef>
                <a:spcPts val="0"/>
              </a:spcBef>
              <a:spcAft>
                <a:spcPts val="0"/>
              </a:spcAft>
              <a:buSzPts val="1800"/>
              <a:buFont typeface="Arial"/>
              <a:buChar char="•"/>
            </a:pPr>
            <a:r>
              <a:rPr lang="en-US"/>
              <a:t>Hypothesis Testing</a:t>
            </a:r>
            <a:endParaRPr/>
          </a:p>
          <a:p>
            <a:pPr indent="-342900" lvl="0" marL="342900" rtl="0" algn="l">
              <a:lnSpc>
                <a:spcPct val="110000"/>
              </a:lnSpc>
              <a:spcBef>
                <a:spcPts val="0"/>
              </a:spcBef>
              <a:spcAft>
                <a:spcPts val="0"/>
              </a:spcAft>
              <a:buSzPts val="1800"/>
              <a:buFont typeface="Arial"/>
              <a:buChar char="•"/>
            </a:pPr>
            <a:r>
              <a:rPr lang="en-US"/>
              <a:t>ANOVA</a:t>
            </a:r>
            <a:endParaRPr/>
          </a:p>
        </p:txBody>
      </p:sp>
      <p:sp>
        <p:nvSpPr>
          <p:cNvPr id="329" name="Google Shape;329;p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Barlow"/>
                <a:ea typeface="Barlow"/>
                <a:cs typeface="Barlow"/>
                <a:sym typeface="Barlow"/>
              </a:rPr>
              <a:t>1</a:t>
            </a:r>
            <a:endParaRPr b="1" i="0" sz="3600" u="none" cap="none" strike="noStrike">
              <a:solidFill>
                <a:schemeClr val="lt1"/>
              </a:solidFill>
              <a:latin typeface="Barlow"/>
              <a:ea typeface="Barlow"/>
              <a:cs typeface="Barlow"/>
              <a:sym typeface="Barlow"/>
            </a:endParaRPr>
          </a:p>
        </p:txBody>
      </p:sp>
      <p:grpSp>
        <p:nvGrpSpPr>
          <p:cNvPr id="330" name="Google Shape;330;p3"/>
          <p:cNvGrpSpPr/>
          <p:nvPr/>
        </p:nvGrpSpPr>
        <p:grpSpPr>
          <a:xfrm>
            <a:off x="6077607" y="1144970"/>
            <a:ext cx="2845676" cy="2853559"/>
            <a:chOff x="2270525" y="117216"/>
            <a:chExt cx="4650765" cy="4762722"/>
          </a:xfrm>
        </p:grpSpPr>
        <p:sp>
          <p:nvSpPr>
            <p:cNvPr id="331" name="Google Shape;331;p3"/>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3"/>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3"/>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3"/>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3"/>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3"/>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3"/>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3"/>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3"/>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3"/>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3"/>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3"/>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3"/>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3"/>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3"/>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3"/>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3"/>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3"/>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3"/>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3"/>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3"/>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52" name="Google Shape;352;p3"/>
            <p:cNvGrpSpPr/>
            <p:nvPr/>
          </p:nvGrpSpPr>
          <p:grpSpPr>
            <a:xfrm>
              <a:off x="4031993" y="117216"/>
              <a:ext cx="2889297" cy="3901793"/>
              <a:chOff x="5533368" y="1047716"/>
              <a:chExt cx="2889297" cy="3901793"/>
            </a:xfrm>
          </p:grpSpPr>
          <p:sp>
            <p:nvSpPr>
              <p:cNvPr id="353" name="Google Shape;353;p3"/>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3"/>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3"/>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3"/>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3"/>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3"/>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3"/>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3"/>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3"/>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3"/>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3"/>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3"/>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3"/>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3"/>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3"/>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3"/>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3"/>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3"/>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3"/>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3"/>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3"/>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3"/>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3"/>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3" name="Google Shape;393;p3"/>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3"/>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3"/>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3"/>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3"/>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3"/>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3"/>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3"/>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3"/>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3"/>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3"/>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3"/>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3"/>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3"/>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3"/>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3"/>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3"/>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3"/>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3"/>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3"/>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3"/>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3"/>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3"/>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3"/>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3"/>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3"/>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3"/>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3"/>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3"/>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22" name="Google Shape;422;p3"/>
            <p:cNvGrpSpPr/>
            <p:nvPr/>
          </p:nvGrpSpPr>
          <p:grpSpPr>
            <a:xfrm flipH="1">
              <a:off x="2865273" y="3434801"/>
              <a:ext cx="598186" cy="1340314"/>
              <a:chOff x="4210728" y="4525714"/>
              <a:chExt cx="546438" cy="1224366"/>
            </a:xfrm>
          </p:grpSpPr>
          <p:sp>
            <p:nvSpPr>
              <p:cNvPr id="423" name="Google Shape;423;p3"/>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3"/>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3"/>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3"/>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3"/>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3"/>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3"/>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3"/>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3"/>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3"/>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3"/>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3"/>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3"/>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0"/>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Rejection Regions</a:t>
            </a:r>
            <a:endParaRPr b="1" sz="2800"/>
          </a:p>
        </p:txBody>
      </p:sp>
      <p:sp>
        <p:nvSpPr>
          <p:cNvPr id="681" name="Google Shape;681;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2" name="Google Shape;682;p30"/>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3" name="Google Shape;683;p30"/>
          <p:cNvSpPr txBox="1"/>
          <p:nvPr/>
        </p:nvSpPr>
        <p:spPr>
          <a:xfrm>
            <a:off x="315310" y="1387366"/>
            <a:ext cx="2329719" cy="22890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400" u="none" cap="none" strike="noStrike">
                <a:solidFill>
                  <a:srgbClr val="6C3476"/>
                </a:solidFill>
                <a:latin typeface="Calibri"/>
                <a:ea typeface="Calibri"/>
                <a:cs typeface="Calibri"/>
                <a:sym typeface="Calibri"/>
              </a:rPr>
              <a:t>The Rejection Region</a:t>
            </a:r>
            <a:endParaRPr b="0" i="0" sz="1400" u="none" cap="none" strike="noStrike">
              <a:solidFill>
                <a:srgbClr val="000000"/>
              </a:solidFill>
              <a:latin typeface="Calibri"/>
              <a:ea typeface="Calibri"/>
              <a:cs typeface="Calibri"/>
              <a:sym typeface="Calibri"/>
            </a:endParaRPr>
          </a:p>
        </p:txBody>
      </p:sp>
      <p:sp>
        <p:nvSpPr>
          <p:cNvPr id="684" name="Google Shape;684;p30"/>
          <p:cNvSpPr txBox="1"/>
          <p:nvPr/>
        </p:nvSpPr>
        <p:spPr>
          <a:xfrm>
            <a:off x="303997" y="1902687"/>
            <a:ext cx="4101887" cy="381515"/>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Refers to the range of values for which the null  hypothesis is not possible</a:t>
            </a:r>
            <a:endParaRPr b="0" i="0" sz="1200" u="none" cap="none" strike="noStrike">
              <a:solidFill>
                <a:srgbClr val="000000"/>
              </a:solidFill>
              <a:latin typeface="Calibri"/>
              <a:ea typeface="Calibri"/>
              <a:cs typeface="Calibri"/>
              <a:sym typeface="Calibri"/>
            </a:endParaRPr>
          </a:p>
        </p:txBody>
      </p:sp>
      <p:pic>
        <p:nvPicPr>
          <p:cNvPr id="685" name="Google Shape;685;p30"/>
          <p:cNvPicPr preferRelativeResize="0"/>
          <p:nvPr/>
        </p:nvPicPr>
        <p:blipFill rotWithShape="1">
          <a:blip r:embed="rId3">
            <a:alphaModFix/>
          </a:blip>
          <a:srcRect b="0" l="0" r="0" t="0"/>
          <a:stretch/>
        </p:blipFill>
        <p:spPr>
          <a:xfrm>
            <a:off x="315310" y="2638791"/>
            <a:ext cx="3597908" cy="1899109"/>
          </a:xfrm>
          <a:prstGeom prst="rect">
            <a:avLst/>
          </a:prstGeom>
          <a:noFill/>
          <a:ln>
            <a:noFill/>
          </a:ln>
        </p:spPr>
      </p:pic>
      <p:sp>
        <p:nvSpPr>
          <p:cNvPr id="686" name="Google Shape;686;p30"/>
          <p:cNvSpPr txBox="1"/>
          <p:nvPr/>
        </p:nvSpPr>
        <p:spPr>
          <a:xfrm>
            <a:off x="6290495" y="1387365"/>
            <a:ext cx="2244725" cy="22890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400" u="none" cap="none" strike="noStrike">
                <a:solidFill>
                  <a:srgbClr val="6C3476"/>
                </a:solidFill>
                <a:latin typeface="Calibri"/>
                <a:ea typeface="Calibri"/>
                <a:cs typeface="Calibri"/>
                <a:sym typeface="Calibri"/>
              </a:rPr>
              <a:t>The Rejection Region</a:t>
            </a:r>
            <a:endParaRPr b="0" i="0" sz="1400" u="none" cap="none" strike="noStrike">
              <a:solidFill>
                <a:srgbClr val="000000"/>
              </a:solidFill>
              <a:latin typeface="Calibri"/>
              <a:ea typeface="Calibri"/>
              <a:cs typeface="Calibri"/>
              <a:sym typeface="Calibri"/>
            </a:endParaRPr>
          </a:p>
        </p:txBody>
      </p:sp>
      <p:grpSp>
        <p:nvGrpSpPr>
          <p:cNvPr id="687" name="Google Shape;687;p30"/>
          <p:cNvGrpSpPr/>
          <p:nvPr/>
        </p:nvGrpSpPr>
        <p:grpSpPr>
          <a:xfrm>
            <a:off x="5751738" y="2890424"/>
            <a:ext cx="3353749" cy="2082683"/>
            <a:chOff x="6469085" y="3376069"/>
            <a:chExt cx="4563149" cy="2979010"/>
          </a:xfrm>
        </p:grpSpPr>
        <p:pic>
          <p:nvPicPr>
            <p:cNvPr id="688" name="Google Shape;688;p30"/>
            <p:cNvPicPr preferRelativeResize="0"/>
            <p:nvPr/>
          </p:nvPicPr>
          <p:blipFill rotWithShape="1">
            <a:blip r:embed="rId4">
              <a:alphaModFix/>
            </a:blip>
            <a:srcRect b="0" l="0" r="0" t="0"/>
            <a:stretch/>
          </p:blipFill>
          <p:spPr>
            <a:xfrm>
              <a:off x="6469085" y="3376069"/>
              <a:ext cx="4425990" cy="2281018"/>
            </a:xfrm>
            <a:prstGeom prst="rect">
              <a:avLst/>
            </a:prstGeom>
            <a:noFill/>
            <a:ln>
              <a:noFill/>
            </a:ln>
          </p:spPr>
        </p:pic>
        <p:pic>
          <p:nvPicPr>
            <p:cNvPr id="689" name="Google Shape;689;p30"/>
            <p:cNvPicPr preferRelativeResize="0"/>
            <p:nvPr/>
          </p:nvPicPr>
          <p:blipFill rotWithShape="1">
            <a:blip r:embed="rId5">
              <a:alphaModFix/>
            </a:blip>
            <a:srcRect b="0" l="0" r="0" t="0"/>
            <a:stretch/>
          </p:blipFill>
          <p:spPr>
            <a:xfrm>
              <a:off x="9637775" y="5362955"/>
              <a:ext cx="1394459" cy="992124"/>
            </a:xfrm>
            <a:prstGeom prst="rect">
              <a:avLst/>
            </a:prstGeom>
            <a:noFill/>
            <a:ln>
              <a:noFill/>
            </a:ln>
          </p:spPr>
        </p:pic>
        <p:pic>
          <p:nvPicPr>
            <p:cNvPr id="690" name="Google Shape;690;p30"/>
            <p:cNvPicPr preferRelativeResize="0"/>
            <p:nvPr/>
          </p:nvPicPr>
          <p:blipFill rotWithShape="1">
            <a:blip r:embed="rId5">
              <a:alphaModFix/>
            </a:blip>
            <a:srcRect b="0" l="0" r="0" t="0"/>
            <a:stretch/>
          </p:blipFill>
          <p:spPr>
            <a:xfrm>
              <a:off x="6562343" y="5548883"/>
              <a:ext cx="608076" cy="431292"/>
            </a:xfrm>
            <a:prstGeom prst="rect">
              <a:avLst/>
            </a:prstGeom>
            <a:noFill/>
            <a:ln>
              <a:noFill/>
            </a:ln>
          </p:spPr>
        </p:pic>
      </p:grpSp>
      <p:grpSp>
        <p:nvGrpSpPr>
          <p:cNvPr id="691" name="Google Shape;691;p30"/>
          <p:cNvGrpSpPr/>
          <p:nvPr/>
        </p:nvGrpSpPr>
        <p:grpSpPr>
          <a:xfrm>
            <a:off x="5087364" y="1816668"/>
            <a:ext cx="1184544" cy="885471"/>
            <a:chOff x="5815584" y="2040635"/>
            <a:chExt cx="1850389" cy="920750"/>
          </a:xfrm>
        </p:grpSpPr>
        <p:sp>
          <p:nvSpPr>
            <p:cNvPr id="692" name="Google Shape;692;p30"/>
            <p:cNvSpPr/>
            <p:nvPr/>
          </p:nvSpPr>
          <p:spPr>
            <a:xfrm>
              <a:off x="5815584" y="2040635"/>
              <a:ext cx="1850389" cy="920750"/>
            </a:xfrm>
            <a:custGeom>
              <a:rect b="b" l="l" r="r" t="t"/>
              <a:pathLst>
                <a:path extrusionOk="0" h="920750" w="1850390">
                  <a:moveTo>
                    <a:pt x="1696719" y="0"/>
                  </a:moveTo>
                  <a:lnTo>
                    <a:pt x="153415" y="0"/>
                  </a:lnTo>
                  <a:lnTo>
                    <a:pt x="104932" y="7823"/>
                  </a:lnTo>
                  <a:lnTo>
                    <a:pt x="62819" y="29606"/>
                  </a:lnTo>
                  <a:lnTo>
                    <a:pt x="29606" y="62819"/>
                  </a:lnTo>
                  <a:lnTo>
                    <a:pt x="7823" y="104932"/>
                  </a:lnTo>
                  <a:lnTo>
                    <a:pt x="0" y="153415"/>
                  </a:lnTo>
                  <a:lnTo>
                    <a:pt x="0" y="767079"/>
                  </a:lnTo>
                  <a:lnTo>
                    <a:pt x="7823" y="815563"/>
                  </a:lnTo>
                  <a:lnTo>
                    <a:pt x="29606" y="857676"/>
                  </a:lnTo>
                  <a:lnTo>
                    <a:pt x="62819" y="890889"/>
                  </a:lnTo>
                  <a:lnTo>
                    <a:pt x="104932" y="912672"/>
                  </a:lnTo>
                  <a:lnTo>
                    <a:pt x="153415" y="920496"/>
                  </a:lnTo>
                  <a:lnTo>
                    <a:pt x="1696719" y="920496"/>
                  </a:lnTo>
                  <a:lnTo>
                    <a:pt x="1745203" y="912672"/>
                  </a:lnTo>
                  <a:lnTo>
                    <a:pt x="1787316" y="890889"/>
                  </a:lnTo>
                  <a:lnTo>
                    <a:pt x="1820529" y="857676"/>
                  </a:lnTo>
                  <a:lnTo>
                    <a:pt x="1842312" y="815563"/>
                  </a:lnTo>
                  <a:lnTo>
                    <a:pt x="1850136" y="767079"/>
                  </a:lnTo>
                  <a:lnTo>
                    <a:pt x="1850136" y="153415"/>
                  </a:lnTo>
                  <a:lnTo>
                    <a:pt x="1842312" y="104932"/>
                  </a:lnTo>
                  <a:lnTo>
                    <a:pt x="1820529" y="62819"/>
                  </a:lnTo>
                  <a:lnTo>
                    <a:pt x="1787316" y="29606"/>
                  </a:lnTo>
                  <a:lnTo>
                    <a:pt x="1745203" y="7823"/>
                  </a:lnTo>
                  <a:lnTo>
                    <a:pt x="1696719" y="0"/>
                  </a:lnTo>
                  <a:close/>
                </a:path>
              </a:pathLst>
            </a:custGeom>
            <a:solidFill>
              <a:srgbClr val="6C347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693" name="Google Shape;693;p30"/>
            <p:cNvSpPr/>
            <p:nvPr/>
          </p:nvSpPr>
          <p:spPr>
            <a:xfrm>
              <a:off x="5815584" y="2040635"/>
              <a:ext cx="1850389" cy="920750"/>
            </a:xfrm>
            <a:custGeom>
              <a:rect b="b" l="l" r="r" t="t"/>
              <a:pathLst>
                <a:path extrusionOk="0" h="920750" w="1850390">
                  <a:moveTo>
                    <a:pt x="0" y="153415"/>
                  </a:moveTo>
                  <a:lnTo>
                    <a:pt x="7823" y="104932"/>
                  </a:lnTo>
                  <a:lnTo>
                    <a:pt x="29606" y="62819"/>
                  </a:lnTo>
                  <a:lnTo>
                    <a:pt x="62819" y="29606"/>
                  </a:lnTo>
                  <a:lnTo>
                    <a:pt x="104932" y="7823"/>
                  </a:lnTo>
                  <a:lnTo>
                    <a:pt x="153415" y="0"/>
                  </a:lnTo>
                  <a:lnTo>
                    <a:pt x="1696719" y="0"/>
                  </a:lnTo>
                  <a:lnTo>
                    <a:pt x="1745203" y="7823"/>
                  </a:lnTo>
                  <a:lnTo>
                    <a:pt x="1787316" y="29606"/>
                  </a:lnTo>
                  <a:lnTo>
                    <a:pt x="1820529" y="62819"/>
                  </a:lnTo>
                  <a:lnTo>
                    <a:pt x="1842312" y="104932"/>
                  </a:lnTo>
                  <a:lnTo>
                    <a:pt x="1850136" y="153415"/>
                  </a:lnTo>
                  <a:lnTo>
                    <a:pt x="1850136" y="767079"/>
                  </a:lnTo>
                  <a:lnTo>
                    <a:pt x="1842312" y="815563"/>
                  </a:lnTo>
                  <a:lnTo>
                    <a:pt x="1820529" y="857676"/>
                  </a:lnTo>
                  <a:lnTo>
                    <a:pt x="1787316" y="890889"/>
                  </a:lnTo>
                  <a:lnTo>
                    <a:pt x="1745203" y="912672"/>
                  </a:lnTo>
                  <a:lnTo>
                    <a:pt x="1696719" y="920496"/>
                  </a:lnTo>
                  <a:lnTo>
                    <a:pt x="153415" y="920496"/>
                  </a:lnTo>
                  <a:lnTo>
                    <a:pt x="104932" y="912672"/>
                  </a:lnTo>
                  <a:lnTo>
                    <a:pt x="62819" y="890889"/>
                  </a:lnTo>
                  <a:lnTo>
                    <a:pt x="29606" y="857676"/>
                  </a:lnTo>
                  <a:lnTo>
                    <a:pt x="7823" y="815563"/>
                  </a:lnTo>
                  <a:lnTo>
                    <a:pt x="0" y="767079"/>
                  </a:lnTo>
                  <a:lnTo>
                    <a:pt x="0" y="153415"/>
                  </a:lnTo>
                  <a:close/>
                </a:path>
              </a:pathLst>
            </a:custGeom>
            <a:noFill/>
            <a:ln cap="flat" cmpd="sng" w="9525">
              <a:solidFill>
                <a:srgbClr val="6C347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sp>
        <p:nvSpPr>
          <p:cNvPr id="694" name="Google Shape;694;p30"/>
          <p:cNvSpPr/>
          <p:nvPr/>
        </p:nvSpPr>
        <p:spPr>
          <a:xfrm>
            <a:off x="6530596" y="1827720"/>
            <a:ext cx="1190643" cy="881721"/>
          </a:xfrm>
          <a:custGeom>
            <a:rect b="b" l="l" r="r" t="t"/>
            <a:pathLst>
              <a:path extrusionOk="0" h="919480" w="1850390">
                <a:moveTo>
                  <a:pt x="1696974" y="0"/>
                </a:moveTo>
                <a:lnTo>
                  <a:pt x="153162" y="0"/>
                </a:lnTo>
                <a:lnTo>
                  <a:pt x="104753" y="7808"/>
                </a:lnTo>
                <a:lnTo>
                  <a:pt x="62709" y="29553"/>
                </a:lnTo>
                <a:lnTo>
                  <a:pt x="29553" y="62709"/>
                </a:lnTo>
                <a:lnTo>
                  <a:pt x="7808" y="104753"/>
                </a:lnTo>
                <a:lnTo>
                  <a:pt x="0" y="153162"/>
                </a:lnTo>
                <a:lnTo>
                  <a:pt x="0" y="765810"/>
                </a:lnTo>
                <a:lnTo>
                  <a:pt x="7808" y="814218"/>
                </a:lnTo>
                <a:lnTo>
                  <a:pt x="29553" y="856262"/>
                </a:lnTo>
                <a:lnTo>
                  <a:pt x="62709" y="889418"/>
                </a:lnTo>
                <a:lnTo>
                  <a:pt x="104753" y="911163"/>
                </a:lnTo>
                <a:lnTo>
                  <a:pt x="153162" y="918972"/>
                </a:lnTo>
                <a:lnTo>
                  <a:pt x="1696974" y="918972"/>
                </a:lnTo>
                <a:lnTo>
                  <a:pt x="1745382" y="911163"/>
                </a:lnTo>
                <a:lnTo>
                  <a:pt x="1787426" y="889418"/>
                </a:lnTo>
                <a:lnTo>
                  <a:pt x="1820582" y="856262"/>
                </a:lnTo>
                <a:lnTo>
                  <a:pt x="1842327" y="814218"/>
                </a:lnTo>
                <a:lnTo>
                  <a:pt x="1850136" y="765810"/>
                </a:lnTo>
                <a:lnTo>
                  <a:pt x="1850136" y="153162"/>
                </a:lnTo>
                <a:lnTo>
                  <a:pt x="1842327" y="104753"/>
                </a:lnTo>
                <a:lnTo>
                  <a:pt x="1820582" y="62709"/>
                </a:lnTo>
                <a:lnTo>
                  <a:pt x="1787426" y="29553"/>
                </a:lnTo>
                <a:lnTo>
                  <a:pt x="1745382" y="7808"/>
                </a:lnTo>
                <a:lnTo>
                  <a:pt x="1696974" y="0"/>
                </a:lnTo>
                <a:close/>
              </a:path>
            </a:pathLst>
          </a:custGeom>
          <a:solidFill>
            <a:srgbClr val="009A5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695" name="Google Shape;695;p30"/>
          <p:cNvSpPr txBox="1"/>
          <p:nvPr/>
        </p:nvSpPr>
        <p:spPr>
          <a:xfrm>
            <a:off x="6681202" y="1889934"/>
            <a:ext cx="1091297" cy="17376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050" u="none" cap="none" strike="noStrike">
                <a:solidFill>
                  <a:srgbClr val="FFFFFF"/>
                </a:solidFill>
                <a:latin typeface="Calibri"/>
                <a:ea typeface="Calibri"/>
                <a:cs typeface="Calibri"/>
                <a:sym typeface="Calibri"/>
              </a:rPr>
              <a:t>Right-tailed test:</a:t>
            </a:r>
            <a:endParaRPr b="0" i="0" sz="1050" u="none" cap="none" strike="noStrike">
              <a:solidFill>
                <a:srgbClr val="000000"/>
              </a:solidFill>
              <a:latin typeface="Calibri"/>
              <a:ea typeface="Calibri"/>
              <a:cs typeface="Calibri"/>
              <a:sym typeface="Calibri"/>
            </a:endParaRPr>
          </a:p>
        </p:txBody>
      </p:sp>
      <p:sp>
        <p:nvSpPr>
          <p:cNvPr id="696" name="Google Shape;696;p30"/>
          <p:cNvSpPr/>
          <p:nvPr/>
        </p:nvSpPr>
        <p:spPr>
          <a:xfrm>
            <a:off x="7859208" y="1824999"/>
            <a:ext cx="1190643" cy="881721"/>
          </a:xfrm>
          <a:custGeom>
            <a:rect b="b" l="l" r="r" t="t"/>
            <a:pathLst>
              <a:path extrusionOk="0" h="920750" w="1771015">
                <a:moveTo>
                  <a:pt x="1617472" y="0"/>
                </a:moveTo>
                <a:lnTo>
                  <a:pt x="153415" y="0"/>
                </a:lnTo>
                <a:lnTo>
                  <a:pt x="104932" y="7823"/>
                </a:lnTo>
                <a:lnTo>
                  <a:pt x="62819" y="29606"/>
                </a:lnTo>
                <a:lnTo>
                  <a:pt x="29606" y="62819"/>
                </a:lnTo>
                <a:lnTo>
                  <a:pt x="7823" y="104932"/>
                </a:lnTo>
                <a:lnTo>
                  <a:pt x="0" y="153416"/>
                </a:lnTo>
                <a:lnTo>
                  <a:pt x="0" y="767080"/>
                </a:lnTo>
                <a:lnTo>
                  <a:pt x="7823" y="815563"/>
                </a:lnTo>
                <a:lnTo>
                  <a:pt x="29606" y="857676"/>
                </a:lnTo>
                <a:lnTo>
                  <a:pt x="62819" y="890889"/>
                </a:lnTo>
                <a:lnTo>
                  <a:pt x="104932" y="912672"/>
                </a:lnTo>
                <a:lnTo>
                  <a:pt x="153415" y="920496"/>
                </a:lnTo>
                <a:lnTo>
                  <a:pt x="1617472" y="920496"/>
                </a:lnTo>
                <a:lnTo>
                  <a:pt x="1665955" y="912672"/>
                </a:lnTo>
                <a:lnTo>
                  <a:pt x="1708068" y="890889"/>
                </a:lnTo>
                <a:lnTo>
                  <a:pt x="1741281" y="857676"/>
                </a:lnTo>
                <a:lnTo>
                  <a:pt x="1763064" y="815563"/>
                </a:lnTo>
                <a:lnTo>
                  <a:pt x="1770887" y="767080"/>
                </a:lnTo>
                <a:lnTo>
                  <a:pt x="1770887" y="153416"/>
                </a:lnTo>
                <a:lnTo>
                  <a:pt x="1763064" y="104932"/>
                </a:lnTo>
                <a:lnTo>
                  <a:pt x="1741281" y="62819"/>
                </a:lnTo>
                <a:lnTo>
                  <a:pt x="1708068" y="29606"/>
                </a:lnTo>
                <a:lnTo>
                  <a:pt x="1665955" y="7823"/>
                </a:lnTo>
                <a:lnTo>
                  <a:pt x="1617472" y="0"/>
                </a:lnTo>
                <a:close/>
              </a:path>
            </a:pathLst>
          </a:custGeom>
          <a:solidFill>
            <a:srgbClr val="FFD2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697" name="Google Shape;697;p30"/>
          <p:cNvSpPr txBox="1"/>
          <p:nvPr/>
        </p:nvSpPr>
        <p:spPr>
          <a:xfrm>
            <a:off x="8032626" y="1886647"/>
            <a:ext cx="1027017" cy="17376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050" u="none" cap="none" strike="noStrike">
                <a:solidFill>
                  <a:srgbClr val="FFFFFF"/>
                </a:solidFill>
                <a:latin typeface="Calibri"/>
                <a:ea typeface="Calibri"/>
                <a:cs typeface="Calibri"/>
                <a:sym typeface="Calibri"/>
              </a:rPr>
              <a:t>Two-tailed test:</a:t>
            </a:r>
            <a:endParaRPr b="0" i="0" sz="1050" u="none" cap="none" strike="noStrike">
              <a:solidFill>
                <a:srgbClr val="000000"/>
              </a:solidFill>
              <a:latin typeface="Calibri"/>
              <a:ea typeface="Calibri"/>
              <a:cs typeface="Calibri"/>
              <a:sym typeface="Calibri"/>
            </a:endParaRPr>
          </a:p>
        </p:txBody>
      </p:sp>
      <p:sp>
        <p:nvSpPr>
          <p:cNvPr id="698" name="Google Shape;698;p30"/>
          <p:cNvSpPr txBox="1"/>
          <p:nvPr/>
        </p:nvSpPr>
        <p:spPr>
          <a:xfrm>
            <a:off x="5185507" y="1876585"/>
            <a:ext cx="1091297" cy="17376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050" u="none" cap="none" strike="noStrike">
                <a:solidFill>
                  <a:srgbClr val="FFFFFF"/>
                </a:solidFill>
                <a:latin typeface="Calibri"/>
                <a:ea typeface="Calibri"/>
                <a:cs typeface="Calibri"/>
                <a:sym typeface="Calibri"/>
              </a:rPr>
              <a:t>Left - tailed test:</a:t>
            </a:r>
            <a:endParaRPr b="0" i="0" sz="1050" u="none" cap="none" strike="noStrike">
              <a:solidFill>
                <a:srgbClr val="000000"/>
              </a:solidFill>
              <a:latin typeface="Calibri"/>
              <a:ea typeface="Calibri"/>
              <a:cs typeface="Calibri"/>
              <a:sym typeface="Calibri"/>
            </a:endParaRPr>
          </a:p>
        </p:txBody>
      </p:sp>
      <p:sp>
        <p:nvSpPr>
          <p:cNvPr id="699" name="Google Shape;699;p30"/>
          <p:cNvSpPr txBox="1"/>
          <p:nvPr/>
        </p:nvSpPr>
        <p:spPr>
          <a:xfrm>
            <a:off x="5087364" y="2080520"/>
            <a:ext cx="1071245" cy="443070"/>
          </a:xfrm>
          <a:prstGeom prst="rect">
            <a:avLst/>
          </a:prstGeom>
          <a:noFill/>
          <a:ln>
            <a:noFill/>
          </a:ln>
        </p:spPr>
        <p:txBody>
          <a:bodyPr anchorCtr="0" anchor="t" bIns="0" lIns="0" spcFirstLastPara="1" rIns="0" wrap="square" tIns="12050">
            <a:spAutoFit/>
          </a:bodyPr>
          <a:lstStyle/>
          <a:p>
            <a:pPr indent="-287019" lvl="0" marL="324485"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FFFFFF"/>
                </a:solidFill>
                <a:latin typeface="Calibri"/>
                <a:ea typeface="Calibri"/>
                <a:cs typeface="Calibri"/>
                <a:sym typeface="Calibri"/>
              </a:rPr>
              <a:t>H</a:t>
            </a:r>
            <a:r>
              <a:rPr b="1" baseline="-25000" i="0" lang="en-US" sz="1400" u="none" cap="none" strike="noStrike">
                <a:solidFill>
                  <a:srgbClr val="FFFFFF"/>
                </a:solidFill>
                <a:latin typeface="Calibri"/>
                <a:ea typeface="Calibri"/>
                <a:cs typeface="Calibri"/>
                <a:sym typeface="Calibri"/>
              </a:rPr>
              <a:t>0</a:t>
            </a:r>
            <a:r>
              <a:rPr b="1" i="0" lang="en-US" sz="1400" u="none" cap="none" strike="noStrike">
                <a:solidFill>
                  <a:srgbClr val="FFFFFF"/>
                </a:solidFill>
                <a:latin typeface="Calibri"/>
                <a:ea typeface="Calibri"/>
                <a:cs typeface="Calibri"/>
                <a:sym typeface="Calibri"/>
              </a:rPr>
              <a:t>: </a:t>
            </a:r>
            <a:r>
              <a:rPr b="0" i="0" lang="en-US" sz="1400" u="none" cap="none" strike="noStrike">
                <a:solidFill>
                  <a:srgbClr val="FFFFFF"/>
                </a:solidFill>
                <a:latin typeface="Calibri"/>
                <a:ea typeface="Calibri"/>
                <a:cs typeface="Calibri"/>
                <a:sym typeface="Calibri"/>
              </a:rPr>
              <a:t>µ ≥ k</a:t>
            </a:r>
            <a:endParaRPr b="0" i="0" sz="1400" u="none" cap="none" strike="noStrike">
              <a:solidFill>
                <a:srgbClr val="000000"/>
              </a:solidFill>
              <a:latin typeface="Calibri"/>
              <a:ea typeface="Calibri"/>
              <a:cs typeface="Calibri"/>
              <a:sym typeface="Calibri"/>
            </a:endParaRPr>
          </a:p>
          <a:p>
            <a:pPr indent="-287019" lvl="0" marL="324485"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FFFFFF"/>
                </a:solidFill>
                <a:latin typeface="Calibri"/>
                <a:ea typeface="Calibri"/>
                <a:cs typeface="Calibri"/>
                <a:sym typeface="Calibri"/>
              </a:rPr>
              <a:t>H</a:t>
            </a:r>
            <a:r>
              <a:rPr b="1" baseline="-25000" i="0" lang="en-US" sz="1400" u="none" cap="none" strike="noStrike">
                <a:solidFill>
                  <a:srgbClr val="FFFFFF"/>
                </a:solidFill>
                <a:latin typeface="Calibri"/>
                <a:ea typeface="Calibri"/>
                <a:cs typeface="Calibri"/>
                <a:sym typeface="Calibri"/>
              </a:rPr>
              <a:t>a</a:t>
            </a:r>
            <a:r>
              <a:rPr b="1" i="0" lang="en-US" sz="1400" u="none" cap="none" strike="noStrike">
                <a:solidFill>
                  <a:srgbClr val="FFFFFF"/>
                </a:solidFill>
                <a:latin typeface="Calibri"/>
                <a:ea typeface="Calibri"/>
                <a:cs typeface="Calibri"/>
                <a:sym typeface="Calibri"/>
              </a:rPr>
              <a:t>: </a:t>
            </a:r>
            <a:r>
              <a:rPr b="0" i="0" lang="en-US" sz="1400" u="none" cap="none" strike="noStrike">
                <a:solidFill>
                  <a:srgbClr val="FFFFFF"/>
                </a:solidFill>
                <a:latin typeface="Calibri"/>
                <a:ea typeface="Calibri"/>
                <a:cs typeface="Calibri"/>
                <a:sym typeface="Calibri"/>
              </a:rPr>
              <a:t>µ &lt; k</a:t>
            </a:r>
            <a:endParaRPr b="0" i="0" sz="1400" u="none" cap="none" strike="noStrike">
              <a:solidFill>
                <a:srgbClr val="000000"/>
              </a:solidFill>
              <a:latin typeface="Calibri"/>
              <a:ea typeface="Calibri"/>
              <a:cs typeface="Calibri"/>
              <a:sym typeface="Calibri"/>
            </a:endParaRPr>
          </a:p>
        </p:txBody>
      </p:sp>
      <p:sp>
        <p:nvSpPr>
          <p:cNvPr id="700" name="Google Shape;700;p30"/>
          <p:cNvSpPr txBox="1"/>
          <p:nvPr/>
        </p:nvSpPr>
        <p:spPr>
          <a:xfrm>
            <a:off x="6559658" y="2093444"/>
            <a:ext cx="1071245" cy="443070"/>
          </a:xfrm>
          <a:prstGeom prst="rect">
            <a:avLst/>
          </a:prstGeom>
          <a:noFill/>
          <a:ln>
            <a:noFill/>
          </a:ln>
        </p:spPr>
        <p:txBody>
          <a:bodyPr anchorCtr="0" anchor="t" bIns="0" lIns="0" spcFirstLastPara="1" rIns="0" wrap="square" tIns="12050">
            <a:spAutoFit/>
          </a:bodyPr>
          <a:lstStyle/>
          <a:p>
            <a:pPr indent="-287019" lvl="0" marL="324485"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FFFFFF"/>
                </a:solidFill>
                <a:latin typeface="Calibri"/>
                <a:ea typeface="Calibri"/>
                <a:cs typeface="Calibri"/>
                <a:sym typeface="Calibri"/>
              </a:rPr>
              <a:t>H</a:t>
            </a:r>
            <a:r>
              <a:rPr b="1" baseline="-25000" i="0" lang="en-US" sz="1400" u="none" cap="none" strike="noStrike">
                <a:solidFill>
                  <a:srgbClr val="FFFFFF"/>
                </a:solidFill>
                <a:latin typeface="Calibri"/>
                <a:ea typeface="Calibri"/>
                <a:cs typeface="Calibri"/>
                <a:sym typeface="Calibri"/>
              </a:rPr>
              <a:t>0</a:t>
            </a:r>
            <a:r>
              <a:rPr b="1" i="0" lang="en-US" sz="1400" u="none" cap="none" strike="noStrike">
                <a:solidFill>
                  <a:srgbClr val="FFFFFF"/>
                </a:solidFill>
                <a:latin typeface="Calibri"/>
                <a:ea typeface="Calibri"/>
                <a:cs typeface="Calibri"/>
                <a:sym typeface="Calibri"/>
              </a:rPr>
              <a:t>: </a:t>
            </a:r>
            <a:r>
              <a:rPr b="0" i="0" lang="en-US" sz="1400" u="none" cap="none" strike="noStrike">
                <a:solidFill>
                  <a:srgbClr val="FFFFFF"/>
                </a:solidFill>
                <a:latin typeface="Calibri"/>
                <a:ea typeface="Calibri"/>
                <a:cs typeface="Calibri"/>
                <a:sym typeface="Calibri"/>
              </a:rPr>
              <a:t>µ ≤ k</a:t>
            </a:r>
            <a:endParaRPr b="0" i="0" sz="1400" u="none" cap="none" strike="noStrike">
              <a:solidFill>
                <a:srgbClr val="000000"/>
              </a:solidFill>
              <a:latin typeface="Calibri"/>
              <a:ea typeface="Calibri"/>
              <a:cs typeface="Calibri"/>
              <a:sym typeface="Calibri"/>
            </a:endParaRPr>
          </a:p>
          <a:p>
            <a:pPr indent="-287019" lvl="0" marL="324485"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FFFFFF"/>
                </a:solidFill>
                <a:latin typeface="Calibri"/>
                <a:ea typeface="Calibri"/>
                <a:cs typeface="Calibri"/>
                <a:sym typeface="Calibri"/>
              </a:rPr>
              <a:t>H</a:t>
            </a:r>
            <a:r>
              <a:rPr b="1" baseline="-25000" i="0" lang="en-US" sz="1400" u="none" cap="none" strike="noStrike">
                <a:solidFill>
                  <a:srgbClr val="FFFFFF"/>
                </a:solidFill>
                <a:latin typeface="Calibri"/>
                <a:ea typeface="Calibri"/>
                <a:cs typeface="Calibri"/>
                <a:sym typeface="Calibri"/>
              </a:rPr>
              <a:t>a</a:t>
            </a:r>
            <a:r>
              <a:rPr b="1" i="0" lang="en-US" sz="1400" u="none" cap="none" strike="noStrike">
                <a:solidFill>
                  <a:srgbClr val="FFFFFF"/>
                </a:solidFill>
                <a:latin typeface="Calibri"/>
                <a:ea typeface="Calibri"/>
                <a:cs typeface="Calibri"/>
                <a:sym typeface="Calibri"/>
              </a:rPr>
              <a:t>: </a:t>
            </a:r>
            <a:r>
              <a:rPr b="0" i="0" lang="en-US" sz="1400" u="none" cap="none" strike="noStrike">
                <a:solidFill>
                  <a:srgbClr val="FFFFFF"/>
                </a:solidFill>
                <a:latin typeface="Calibri"/>
                <a:ea typeface="Calibri"/>
                <a:cs typeface="Calibri"/>
                <a:sym typeface="Calibri"/>
              </a:rPr>
              <a:t>µ &gt; k</a:t>
            </a:r>
            <a:endParaRPr b="0" i="0" sz="1400" u="none" cap="none" strike="noStrike">
              <a:solidFill>
                <a:srgbClr val="000000"/>
              </a:solidFill>
              <a:latin typeface="Calibri"/>
              <a:ea typeface="Calibri"/>
              <a:cs typeface="Calibri"/>
              <a:sym typeface="Calibri"/>
            </a:endParaRPr>
          </a:p>
        </p:txBody>
      </p:sp>
      <p:sp>
        <p:nvSpPr>
          <p:cNvPr id="701" name="Google Shape;701;p30"/>
          <p:cNvSpPr txBox="1"/>
          <p:nvPr/>
        </p:nvSpPr>
        <p:spPr>
          <a:xfrm>
            <a:off x="7917764" y="2085033"/>
            <a:ext cx="1071245" cy="443070"/>
          </a:xfrm>
          <a:prstGeom prst="rect">
            <a:avLst/>
          </a:prstGeom>
          <a:noFill/>
          <a:ln>
            <a:noFill/>
          </a:ln>
        </p:spPr>
        <p:txBody>
          <a:bodyPr anchorCtr="0" anchor="t" bIns="0" lIns="0" spcFirstLastPara="1" rIns="0" wrap="square" tIns="12050">
            <a:spAutoFit/>
          </a:bodyPr>
          <a:lstStyle/>
          <a:p>
            <a:pPr indent="-287019" lvl="0" marL="324485"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FFFFFF"/>
                </a:solidFill>
                <a:latin typeface="Calibri"/>
                <a:ea typeface="Calibri"/>
                <a:cs typeface="Calibri"/>
                <a:sym typeface="Calibri"/>
              </a:rPr>
              <a:t>H</a:t>
            </a:r>
            <a:r>
              <a:rPr b="1" baseline="-25000" i="0" lang="en-US" sz="1400" u="none" cap="none" strike="noStrike">
                <a:solidFill>
                  <a:srgbClr val="FFFFFF"/>
                </a:solidFill>
                <a:latin typeface="Calibri"/>
                <a:ea typeface="Calibri"/>
                <a:cs typeface="Calibri"/>
                <a:sym typeface="Calibri"/>
              </a:rPr>
              <a:t>0</a:t>
            </a:r>
            <a:r>
              <a:rPr b="1" i="0" lang="en-US" sz="1400" u="none" cap="none" strike="noStrike">
                <a:solidFill>
                  <a:srgbClr val="FFFFFF"/>
                </a:solidFill>
                <a:latin typeface="Calibri"/>
                <a:ea typeface="Calibri"/>
                <a:cs typeface="Calibri"/>
                <a:sym typeface="Calibri"/>
              </a:rPr>
              <a:t>: </a:t>
            </a:r>
            <a:r>
              <a:rPr b="0" i="0" lang="en-US" sz="1400" u="none" cap="none" strike="noStrike">
                <a:solidFill>
                  <a:srgbClr val="FFFFFF"/>
                </a:solidFill>
                <a:latin typeface="Calibri"/>
                <a:ea typeface="Calibri"/>
                <a:cs typeface="Calibri"/>
                <a:sym typeface="Calibri"/>
              </a:rPr>
              <a:t>µ = k</a:t>
            </a:r>
            <a:endParaRPr b="0" i="0" sz="1400" u="none" cap="none" strike="noStrike">
              <a:solidFill>
                <a:srgbClr val="000000"/>
              </a:solidFill>
              <a:latin typeface="Calibri"/>
              <a:ea typeface="Calibri"/>
              <a:cs typeface="Calibri"/>
              <a:sym typeface="Calibri"/>
            </a:endParaRPr>
          </a:p>
          <a:p>
            <a:pPr indent="-287019" lvl="0" marL="324485" marR="0" rtl="0" algn="l">
              <a:lnSpc>
                <a:spcPct val="100000"/>
              </a:lnSpc>
              <a:spcBef>
                <a:spcPts val="5"/>
              </a:spcBef>
              <a:spcAft>
                <a:spcPts val="0"/>
              </a:spcAft>
              <a:buClr>
                <a:srgbClr val="000000"/>
              </a:buClr>
              <a:buSzPts val="1400"/>
              <a:buFont typeface="Arial"/>
              <a:buChar char="•"/>
            </a:pPr>
            <a:r>
              <a:rPr b="1" i="0" lang="en-US" sz="1400" u="none" cap="none" strike="noStrike">
                <a:solidFill>
                  <a:srgbClr val="FFFFFF"/>
                </a:solidFill>
                <a:latin typeface="Calibri"/>
                <a:ea typeface="Calibri"/>
                <a:cs typeface="Calibri"/>
                <a:sym typeface="Calibri"/>
              </a:rPr>
              <a:t>H</a:t>
            </a:r>
            <a:r>
              <a:rPr b="1" baseline="-25000" i="0" lang="en-US" sz="1400" u="none" cap="none" strike="noStrike">
                <a:solidFill>
                  <a:srgbClr val="FFFFFF"/>
                </a:solidFill>
                <a:latin typeface="Calibri"/>
                <a:ea typeface="Calibri"/>
                <a:cs typeface="Calibri"/>
                <a:sym typeface="Calibri"/>
              </a:rPr>
              <a:t>a</a:t>
            </a:r>
            <a:r>
              <a:rPr b="1" i="0" lang="en-US" sz="1400" u="none" cap="none" strike="noStrike">
                <a:solidFill>
                  <a:srgbClr val="FFFFFF"/>
                </a:solidFill>
                <a:latin typeface="Calibri"/>
                <a:ea typeface="Calibri"/>
                <a:cs typeface="Calibri"/>
                <a:sym typeface="Calibri"/>
              </a:rPr>
              <a:t>: </a:t>
            </a:r>
            <a:r>
              <a:rPr b="0" i="0" lang="en-US" sz="1400" u="none" cap="none" strike="noStrike">
                <a:solidFill>
                  <a:srgbClr val="FFFFFF"/>
                </a:solidFill>
                <a:latin typeface="Calibri"/>
                <a:ea typeface="Calibri"/>
                <a:cs typeface="Calibri"/>
                <a:sym typeface="Calibri"/>
              </a:rPr>
              <a:t>µ ≠ k</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1"/>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Significance Levels</a:t>
            </a:r>
            <a:endParaRPr b="1" sz="2800"/>
          </a:p>
        </p:txBody>
      </p:sp>
      <p:sp>
        <p:nvSpPr>
          <p:cNvPr id="707" name="Google Shape;707;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08" name="Google Shape;708;p31"/>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9" name="Google Shape;709;p31"/>
          <p:cNvSpPr txBox="1"/>
          <p:nvPr/>
        </p:nvSpPr>
        <p:spPr>
          <a:xfrm>
            <a:off x="811924" y="1085940"/>
            <a:ext cx="6960979" cy="25968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600" u="none" cap="none" strike="noStrike">
                <a:solidFill>
                  <a:srgbClr val="6C3476"/>
                </a:solidFill>
                <a:latin typeface="Calibri"/>
                <a:ea typeface="Calibri"/>
                <a:cs typeface="Calibri"/>
                <a:sym typeface="Calibri"/>
              </a:rPr>
              <a:t>The Significance Level and Z-Score</a:t>
            </a:r>
            <a:endParaRPr b="0" i="0" sz="1600" u="none" cap="none" strike="noStrike">
              <a:solidFill>
                <a:srgbClr val="000000"/>
              </a:solidFill>
              <a:latin typeface="Calibri"/>
              <a:ea typeface="Calibri"/>
              <a:cs typeface="Calibri"/>
              <a:sym typeface="Calibri"/>
            </a:endParaRPr>
          </a:p>
        </p:txBody>
      </p:sp>
      <p:pic>
        <p:nvPicPr>
          <p:cNvPr id="710" name="Google Shape;710;p31"/>
          <p:cNvPicPr preferRelativeResize="0"/>
          <p:nvPr/>
        </p:nvPicPr>
        <p:blipFill rotWithShape="1">
          <a:blip r:embed="rId3">
            <a:alphaModFix/>
          </a:blip>
          <a:srcRect b="0" l="0" r="0" t="0"/>
          <a:stretch/>
        </p:blipFill>
        <p:spPr>
          <a:xfrm>
            <a:off x="896416" y="1652267"/>
            <a:ext cx="7057697" cy="28141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2"/>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 Case Study</a:t>
            </a:r>
            <a:endParaRPr b="1" sz="2800"/>
          </a:p>
        </p:txBody>
      </p:sp>
      <p:sp>
        <p:nvSpPr>
          <p:cNvPr id="716" name="Google Shape;716;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7" name="Google Shape;717;p32"/>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8" name="Google Shape;718;p32"/>
          <p:cNvSpPr txBox="1"/>
          <p:nvPr/>
        </p:nvSpPr>
        <p:spPr>
          <a:xfrm>
            <a:off x="677917" y="1215318"/>
            <a:ext cx="8079828" cy="353545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Let's say a country experiences 350mm of rain each year, with a standard deviation of 90. Now, we sampled 36 cities across the nation and came up with the average sample mean(x) of 370.16. At a significance level of 5%, we must reject or fail to reject the claim.</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Now that we have this knowledge, we must determine the critical values.</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b="1" i="0" lang="en-US" sz="1400" u="none" cap="none" strike="noStrike">
                <a:solidFill>
                  <a:srgbClr val="000000"/>
                </a:solidFill>
                <a:latin typeface="Calibri"/>
                <a:ea typeface="Calibri"/>
                <a:cs typeface="Calibri"/>
                <a:sym typeface="Calibri"/>
              </a:rPr>
              <a:t>Step-1: Formulating the Hypothesis</a:t>
            </a:r>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298450" lvl="0" marL="457200" marR="0" rtl="0" algn="just">
              <a:lnSpc>
                <a:spcPct val="115000"/>
              </a:lnSpc>
              <a:spcBef>
                <a:spcPts val="0"/>
              </a:spcBef>
              <a:spcAft>
                <a:spcPts val="0"/>
              </a:spcAft>
              <a:buClr>
                <a:srgbClr val="4F44E0"/>
              </a:buClr>
              <a:buSzPts val="1100"/>
              <a:buFont typeface="Proxima Nova"/>
              <a:buChar char="●"/>
            </a:pPr>
            <a:r>
              <a:rPr b="0" i="0" lang="en-US" sz="1400" u="none" cap="none" strike="noStrike">
                <a:solidFill>
                  <a:srgbClr val="000000"/>
                </a:solidFill>
                <a:latin typeface="Calibri"/>
                <a:ea typeface="Calibri"/>
                <a:cs typeface="Calibri"/>
                <a:sym typeface="Calibri"/>
              </a:rPr>
              <a:t>Null Hypothesis (H₀): μ = 350</a:t>
            </a:r>
            <a:endParaRPr/>
          </a:p>
          <a:p>
            <a:pPr indent="-298450" lvl="0" marL="457200" marR="0" rtl="0" algn="just">
              <a:lnSpc>
                <a:spcPct val="115000"/>
              </a:lnSpc>
              <a:spcBef>
                <a:spcPts val="0"/>
              </a:spcBef>
              <a:spcAft>
                <a:spcPts val="0"/>
              </a:spcAft>
              <a:buClr>
                <a:srgbClr val="4F44E0"/>
              </a:buClr>
              <a:buSzPts val="1100"/>
              <a:buFont typeface="Proxima Nova"/>
              <a:buChar char="●"/>
            </a:pPr>
            <a:r>
              <a:rPr b="0" i="0" lang="en-US" sz="1400" u="none" cap="none" strike="noStrike">
                <a:solidFill>
                  <a:srgbClr val="000000"/>
                </a:solidFill>
                <a:latin typeface="Calibri"/>
                <a:ea typeface="Calibri"/>
                <a:cs typeface="Calibri"/>
                <a:sym typeface="Calibri"/>
              </a:rPr>
              <a:t>Alternate Hypothesis (H₁) ≠350</a:t>
            </a:r>
            <a:endParaRPr/>
          </a:p>
          <a:p>
            <a:pPr indent="0" lvl="0" marL="45720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b="0" i="0" lang="en-US" sz="1400" u="none" cap="none" strike="noStrike">
                <a:solidFill>
                  <a:srgbClr val="000000"/>
                </a:solidFill>
                <a:latin typeface="Calibri"/>
                <a:ea typeface="Calibri"/>
                <a:cs typeface="Calibri"/>
                <a:sym typeface="Calibri"/>
              </a:rPr>
              <a:t>Since </a:t>
            </a:r>
            <a:r>
              <a:rPr b="1" i="0" lang="en-US" sz="1400" u="none" cap="none" strike="noStrike">
                <a:solidFill>
                  <a:srgbClr val="000000"/>
                </a:solidFill>
                <a:latin typeface="Calibri"/>
                <a:ea typeface="Calibri"/>
                <a:cs typeface="Calibri"/>
                <a:sym typeface="Calibri"/>
              </a:rPr>
              <a:t>H₁ contains ≠ sign</a:t>
            </a:r>
            <a:r>
              <a:rPr b="0" i="0" lang="en-US" sz="1400" u="none" cap="none" strike="noStrike">
                <a:solidFill>
                  <a:srgbClr val="000000"/>
                </a:solidFill>
                <a:latin typeface="Calibri"/>
                <a:ea typeface="Calibri"/>
                <a:cs typeface="Calibri"/>
                <a:sym typeface="Calibri"/>
              </a:rPr>
              <a:t>, the test will be of a </a:t>
            </a:r>
            <a:r>
              <a:rPr b="1" i="0" lang="en-US" sz="1400" u="none" cap="none" strike="noStrike">
                <a:solidFill>
                  <a:srgbClr val="000000"/>
                </a:solidFill>
                <a:latin typeface="Calibri"/>
                <a:ea typeface="Calibri"/>
                <a:cs typeface="Calibri"/>
                <a:sym typeface="Calibri"/>
              </a:rPr>
              <a:t>Two-tailed test </a:t>
            </a:r>
            <a:r>
              <a:rPr b="0" i="0" lang="en-US" sz="1400" u="none" cap="none" strike="noStrike">
                <a:solidFill>
                  <a:srgbClr val="000000"/>
                </a:solidFill>
                <a:latin typeface="Calibri"/>
                <a:ea typeface="Calibri"/>
                <a:cs typeface="Calibri"/>
                <a:sym typeface="Calibri"/>
              </a:rPr>
              <a:t>with a critical region on both sides of the normal distribution.</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3"/>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 Case Study</a:t>
            </a:r>
            <a:endParaRPr b="1" sz="2800"/>
          </a:p>
        </p:txBody>
      </p:sp>
      <p:sp>
        <p:nvSpPr>
          <p:cNvPr id="724" name="Google Shape;724;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25" name="Google Shape;725;p33"/>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6" name="Google Shape;726;p33"/>
          <p:cNvSpPr txBox="1"/>
          <p:nvPr/>
        </p:nvSpPr>
        <p:spPr>
          <a:xfrm>
            <a:off x="685800" y="1024759"/>
            <a:ext cx="8001000" cy="204222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400" u="none" cap="none" strike="noStrike">
                <a:solidFill>
                  <a:srgbClr val="000000"/>
                </a:solidFill>
                <a:latin typeface="Calibri"/>
                <a:ea typeface="Calibri"/>
                <a:cs typeface="Calibri"/>
                <a:sym typeface="Calibri"/>
              </a:rPr>
              <a:t>Step-2: Find the Zc value</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Given α = 0.05, </a:t>
            </a:r>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since it is a two-tailed test, the critical region lies on both sides of the distribution, so the significance level will be 0.025 on both sides. </a:t>
            </a:r>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That means the area of the critical region on the right side would be 0.025. </a:t>
            </a:r>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This means the area till UCV (Cumulative Probability till that point) would be 1–0.025 = 0.975.</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p:txBody>
      </p:sp>
      <p:pic>
        <p:nvPicPr>
          <p:cNvPr id="727" name="Google Shape;727;p33"/>
          <p:cNvPicPr preferRelativeResize="0"/>
          <p:nvPr/>
        </p:nvPicPr>
        <p:blipFill rotWithShape="1">
          <a:blip r:embed="rId3">
            <a:alphaModFix/>
          </a:blip>
          <a:srcRect b="0" l="0" r="0" t="0"/>
          <a:stretch/>
        </p:blipFill>
        <p:spPr>
          <a:xfrm>
            <a:off x="545248" y="3015653"/>
            <a:ext cx="3066393" cy="1839934"/>
          </a:xfrm>
          <a:prstGeom prst="rect">
            <a:avLst/>
          </a:prstGeom>
          <a:noFill/>
          <a:ln>
            <a:noFill/>
          </a:ln>
        </p:spPr>
      </p:pic>
      <p:pic>
        <p:nvPicPr>
          <p:cNvPr id="728" name="Google Shape;728;p33"/>
          <p:cNvPicPr preferRelativeResize="0"/>
          <p:nvPr/>
        </p:nvPicPr>
        <p:blipFill rotWithShape="1">
          <a:blip r:embed="rId4">
            <a:alphaModFix/>
          </a:blip>
          <a:srcRect b="0" l="0" r="0" t="0"/>
          <a:stretch/>
        </p:blipFill>
        <p:spPr>
          <a:xfrm>
            <a:off x="4798716" y="2754016"/>
            <a:ext cx="3353395" cy="21957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500"/>
                                        <p:tgtEl>
                                          <p:spTgt spid="727"/>
                                        </p:tgtEl>
                                      </p:cBhvr>
                                    </p:animEffect>
                                  </p:childTnLst>
                                </p:cTn>
                              </p:par>
                              <p:par>
                                <p:cTn fill="hold" nodeType="with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4"/>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 Case Study</a:t>
            </a:r>
            <a:endParaRPr b="1" sz="2800"/>
          </a:p>
        </p:txBody>
      </p:sp>
      <p:sp>
        <p:nvSpPr>
          <p:cNvPr id="734" name="Google Shape;734;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35" name="Google Shape;735;p34"/>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6" name="Google Shape;736;p34"/>
          <p:cNvSpPr txBox="1"/>
          <p:nvPr/>
        </p:nvSpPr>
        <p:spPr>
          <a:xfrm>
            <a:off x="685800" y="1024759"/>
            <a:ext cx="8001000" cy="204222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400" u="none" cap="none" strike="noStrike">
                <a:solidFill>
                  <a:srgbClr val="000000"/>
                </a:solidFill>
                <a:latin typeface="Calibri"/>
                <a:ea typeface="Calibri"/>
                <a:cs typeface="Calibri"/>
                <a:sym typeface="Calibri"/>
              </a:rPr>
              <a:t>Step-2: Find the Zc value</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Given α = 0.05, </a:t>
            </a:r>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since it is a two-tailed test, the critical region lies on both sides of the distribution, so the significance level will be 0.025 on both sides. </a:t>
            </a:r>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That means the area of the critical region on the right side would be 0.025. </a:t>
            </a:r>
            <a:endParaRPr/>
          </a:p>
          <a:p>
            <a:pPr indent="0" lvl="0" marL="12700" marR="0" rtl="0" algn="l">
              <a:lnSpc>
                <a:spcPct val="100000"/>
              </a:lnSpc>
              <a:spcBef>
                <a:spcPts val="105"/>
              </a:spcBef>
              <a:spcAft>
                <a:spcPts val="0"/>
              </a:spcAft>
              <a:buNone/>
            </a:pPr>
            <a:r>
              <a:rPr b="0" i="0" lang="en-US" sz="1400" u="none" cap="none" strike="noStrike">
                <a:solidFill>
                  <a:srgbClr val="000000"/>
                </a:solidFill>
                <a:latin typeface="Calibri"/>
                <a:ea typeface="Calibri"/>
                <a:cs typeface="Calibri"/>
                <a:sym typeface="Calibri"/>
              </a:rPr>
              <a:t>This means the area till UCV (Cumulative Probability till that point) would be 1–0.025 = 0.975.</a:t>
            </a:r>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a:p>
            <a:pPr indent="0" lvl="0" marL="12700" marR="0" rtl="0" algn="l">
              <a:lnSpc>
                <a:spcPct val="100000"/>
              </a:lnSpc>
              <a:spcBef>
                <a:spcPts val="105"/>
              </a:spcBef>
              <a:spcAft>
                <a:spcPts val="0"/>
              </a:spcAft>
              <a:buNone/>
            </a:pPr>
            <a:r>
              <a:t/>
            </a:r>
            <a:endParaRPr b="0" i="0" sz="1400" u="none" cap="none" strike="noStrike">
              <a:solidFill>
                <a:srgbClr val="000000"/>
              </a:solidFill>
              <a:latin typeface="Calibri"/>
              <a:ea typeface="Calibri"/>
              <a:cs typeface="Calibri"/>
              <a:sym typeface="Calibri"/>
            </a:endParaRPr>
          </a:p>
        </p:txBody>
      </p:sp>
      <p:pic>
        <p:nvPicPr>
          <p:cNvPr id="737" name="Google Shape;737;p34"/>
          <p:cNvPicPr preferRelativeResize="0"/>
          <p:nvPr/>
        </p:nvPicPr>
        <p:blipFill rotWithShape="1">
          <a:blip r:embed="rId3">
            <a:alphaModFix/>
          </a:blip>
          <a:srcRect b="0" l="0" r="0" t="0"/>
          <a:stretch/>
        </p:blipFill>
        <p:spPr>
          <a:xfrm>
            <a:off x="545248" y="3015653"/>
            <a:ext cx="3066393" cy="1839934"/>
          </a:xfrm>
          <a:prstGeom prst="rect">
            <a:avLst/>
          </a:prstGeom>
          <a:noFill/>
          <a:ln>
            <a:noFill/>
          </a:ln>
        </p:spPr>
      </p:pic>
      <p:pic>
        <p:nvPicPr>
          <p:cNvPr id="738" name="Google Shape;738;p34"/>
          <p:cNvPicPr preferRelativeResize="0"/>
          <p:nvPr/>
        </p:nvPicPr>
        <p:blipFill rotWithShape="1">
          <a:blip r:embed="rId4">
            <a:alphaModFix/>
          </a:blip>
          <a:srcRect b="0" l="0" r="0" t="0"/>
          <a:stretch/>
        </p:blipFill>
        <p:spPr>
          <a:xfrm>
            <a:off x="4798716" y="2754016"/>
            <a:ext cx="3353395" cy="1431729"/>
          </a:xfrm>
          <a:prstGeom prst="rect">
            <a:avLst/>
          </a:prstGeom>
          <a:noFill/>
          <a:ln>
            <a:noFill/>
          </a:ln>
        </p:spPr>
      </p:pic>
      <p:sp>
        <p:nvSpPr>
          <p:cNvPr id="739" name="Google Shape;739;p34"/>
          <p:cNvSpPr txBox="1"/>
          <p:nvPr/>
        </p:nvSpPr>
        <p:spPr>
          <a:xfrm>
            <a:off x="5165835" y="4436065"/>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The Z score will be 1.96. Zc = 1.96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5"/>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Hypothesis – Case Study</a:t>
            </a:r>
            <a:endParaRPr b="1" sz="2800"/>
          </a:p>
        </p:txBody>
      </p:sp>
      <p:sp>
        <p:nvSpPr>
          <p:cNvPr id="745" name="Google Shape;745;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46" name="Google Shape;746;p35"/>
          <p:cNvPicPr preferRelativeResize="0"/>
          <p:nvPr/>
        </p:nvPicPr>
        <p:blipFill rotWithShape="1">
          <a:blip r:embed="rId3">
            <a:alphaModFix/>
          </a:blip>
          <a:srcRect b="0" l="0" r="0" t="0"/>
          <a:stretch/>
        </p:blipFill>
        <p:spPr>
          <a:xfrm>
            <a:off x="457200" y="1146950"/>
            <a:ext cx="4874387" cy="2564173"/>
          </a:xfrm>
          <a:prstGeom prst="rect">
            <a:avLst/>
          </a:prstGeom>
          <a:noFill/>
          <a:ln>
            <a:noFill/>
          </a:ln>
        </p:spPr>
      </p:pic>
      <p:sp>
        <p:nvSpPr>
          <p:cNvPr id="747" name="Google Shape;747;p35"/>
          <p:cNvSpPr txBox="1"/>
          <p:nvPr/>
        </p:nvSpPr>
        <p:spPr>
          <a:xfrm>
            <a:off x="530773" y="3854761"/>
            <a:ext cx="382839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Step-4: Make a Decision</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As the Sample Mean lies outside the Critical Region, we fail to reject the null hypothesis.</a:t>
            </a:r>
            <a:endParaRPr/>
          </a:p>
        </p:txBody>
      </p:sp>
      <p:pic>
        <p:nvPicPr>
          <p:cNvPr id="748" name="Google Shape;748;p35"/>
          <p:cNvPicPr preferRelativeResize="0"/>
          <p:nvPr/>
        </p:nvPicPr>
        <p:blipFill rotWithShape="1">
          <a:blip r:embed="rId4">
            <a:alphaModFix/>
          </a:blip>
          <a:srcRect b="0" l="0" r="0" t="0"/>
          <a:stretch/>
        </p:blipFill>
        <p:spPr>
          <a:xfrm>
            <a:off x="5603652" y="1158824"/>
            <a:ext cx="3289738" cy="3379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500"/>
                                        <p:tgtEl>
                                          <p:spTgt spid="7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500"/>
                                        <p:tgtEl>
                                          <p:spTgt spid="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6"/>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Chi Square Test</a:t>
            </a:r>
            <a:endParaRPr b="1" sz="2800"/>
          </a:p>
        </p:txBody>
      </p:sp>
      <p:sp>
        <p:nvSpPr>
          <p:cNvPr id="754" name="Google Shape;754;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55" name="Google Shape;755;p36"/>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6" name="Google Shape;756;p36"/>
          <p:cNvSpPr txBox="1"/>
          <p:nvPr>
            <p:ph idx="1" type="body"/>
          </p:nvPr>
        </p:nvSpPr>
        <p:spPr>
          <a:xfrm>
            <a:off x="219950" y="1181332"/>
            <a:ext cx="8238249" cy="3455418"/>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400"/>
              <a:t>The chi-square test for independence is a statistical test used to determine whether there is a significant association between two categorical variables.</a:t>
            </a:r>
            <a:endParaRPr/>
          </a:p>
          <a:p>
            <a:pPr indent="-342900" lvl="0" marL="457200" rtl="0" algn="l">
              <a:lnSpc>
                <a:spcPct val="110000"/>
              </a:lnSpc>
              <a:spcBef>
                <a:spcPts val="600"/>
              </a:spcBef>
              <a:spcAft>
                <a:spcPts val="0"/>
              </a:spcAft>
              <a:buSzPts val="1800"/>
              <a:buChar char="▸"/>
            </a:pPr>
            <a:r>
              <a:rPr lang="en-US" sz="1400"/>
              <a:t>It assesses whether the observed frequency distribution of the data differs from what would be expected if the two variables were independent of each other. </a:t>
            </a:r>
            <a:endParaRPr/>
          </a:p>
        </p:txBody>
      </p:sp>
      <p:pic>
        <p:nvPicPr>
          <p:cNvPr id="757" name="Google Shape;757;p36"/>
          <p:cNvPicPr preferRelativeResize="0"/>
          <p:nvPr/>
        </p:nvPicPr>
        <p:blipFill rotWithShape="1">
          <a:blip r:embed="rId3">
            <a:alphaModFix/>
          </a:blip>
          <a:srcRect b="0" l="0" r="0" t="0"/>
          <a:stretch/>
        </p:blipFill>
        <p:spPr>
          <a:xfrm>
            <a:off x="2440326" y="2280117"/>
            <a:ext cx="3797495" cy="25909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7"/>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Chi Square Example</a:t>
            </a:r>
            <a:endParaRPr b="1" sz="2800"/>
          </a:p>
        </p:txBody>
      </p:sp>
      <p:sp>
        <p:nvSpPr>
          <p:cNvPr id="763" name="Google Shape;763;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64" name="Google Shape;764;p37"/>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5" name="Google Shape;765;p37"/>
          <p:cNvSpPr txBox="1"/>
          <p:nvPr>
            <p:ph idx="1" type="body"/>
          </p:nvPr>
        </p:nvSpPr>
        <p:spPr>
          <a:xfrm>
            <a:off x="985344" y="1443957"/>
            <a:ext cx="5186855" cy="2679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Blog </a:t>
            </a:r>
            <a:r>
              <a:rPr lang="en-US" u="sng">
                <a:solidFill>
                  <a:schemeClr val="hlink"/>
                </a:solidFill>
                <a:hlinkClick r:id="rId3"/>
              </a:rPr>
              <a:t>Link</a:t>
            </a:r>
            <a:endParaRPr/>
          </a:p>
          <a:p>
            <a:pPr indent="-342900" lvl="0" marL="457200" rtl="0" algn="l">
              <a:lnSpc>
                <a:spcPct val="110000"/>
              </a:lnSpc>
              <a:spcBef>
                <a:spcPts val="600"/>
              </a:spcBef>
              <a:spcAft>
                <a:spcPts val="0"/>
              </a:spcAft>
              <a:buSzPts val="1800"/>
              <a:buChar char="▸"/>
            </a:pPr>
            <a:r>
              <a:rPr lang="en-US"/>
              <a:t>Chi Square Ref </a:t>
            </a:r>
            <a:r>
              <a:rPr lang="en-US" u="sng">
                <a:solidFill>
                  <a:schemeClr val="hlink"/>
                </a:solidFill>
                <a:hlinkClick r:id="rId4"/>
              </a:rPr>
              <a:t>Table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38"/>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ANOVA</a:t>
            </a:r>
            <a:endParaRPr b="1" sz="2800"/>
          </a:p>
        </p:txBody>
      </p:sp>
      <p:sp>
        <p:nvSpPr>
          <p:cNvPr id="771" name="Google Shape;771;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2" name="Google Shape;772;p38"/>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3" name="Google Shape;773;p38"/>
          <p:cNvSpPr txBox="1"/>
          <p:nvPr>
            <p:ph idx="1" type="body"/>
          </p:nvPr>
        </p:nvSpPr>
        <p:spPr>
          <a:xfrm>
            <a:off x="219950" y="1181332"/>
            <a:ext cx="8238300" cy="34554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400"/>
              <a:t>ANOVA, or Analysis of Variance, is a statistical technique used to compare means (averages) of two or more groups or categories to determine if there are significant differences among them</a:t>
            </a:r>
            <a:r>
              <a:rPr b="0" i="0" lang="en-US" sz="1400">
                <a:solidFill>
                  <a:srgbClr val="374151"/>
                </a:solidFill>
                <a:latin typeface="Arial"/>
                <a:ea typeface="Arial"/>
                <a:cs typeface="Arial"/>
                <a:sym typeface="Arial"/>
              </a:rPr>
              <a:t>.</a:t>
            </a:r>
            <a:endParaRPr/>
          </a:p>
          <a:p>
            <a:pPr indent="-342900" lvl="0" marL="457200" rtl="0" algn="l">
              <a:lnSpc>
                <a:spcPct val="110000"/>
              </a:lnSpc>
              <a:spcBef>
                <a:spcPts val="600"/>
              </a:spcBef>
              <a:spcAft>
                <a:spcPts val="0"/>
              </a:spcAft>
              <a:buSzPts val="1800"/>
              <a:buChar char="▸"/>
            </a:pPr>
            <a:r>
              <a:rPr lang="en-US" sz="1400"/>
              <a:t>It helps you answer the question: "Are the means of these groups significantly different, or could the observed differences be due to random chance?"</a:t>
            </a:r>
            <a:endParaRPr/>
          </a:p>
        </p:txBody>
      </p:sp>
      <p:pic>
        <p:nvPicPr>
          <p:cNvPr id="774" name="Google Shape;774;p38"/>
          <p:cNvPicPr preferRelativeResize="0"/>
          <p:nvPr/>
        </p:nvPicPr>
        <p:blipFill rotWithShape="1">
          <a:blip r:embed="rId3">
            <a:alphaModFix/>
          </a:blip>
          <a:srcRect b="0" l="0" r="0" t="0"/>
          <a:stretch/>
        </p:blipFill>
        <p:spPr>
          <a:xfrm>
            <a:off x="1964052" y="2470464"/>
            <a:ext cx="4750044" cy="23686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9"/>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ANOVA - Example</a:t>
            </a:r>
            <a:endParaRPr b="1" sz="2800"/>
          </a:p>
        </p:txBody>
      </p:sp>
      <p:sp>
        <p:nvSpPr>
          <p:cNvPr id="780" name="Google Shape;780;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1" name="Google Shape;781;p39"/>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2" name="Google Shape;782;p39"/>
          <p:cNvSpPr txBox="1"/>
          <p:nvPr>
            <p:ph idx="1" type="body"/>
          </p:nvPr>
        </p:nvSpPr>
        <p:spPr>
          <a:xfrm>
            <a:off x="1355834" y="1428191"/>
            <a:ext cx="2682600" cy="2679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Blog </a:t>
            </a:r>
            <a:r>
              <a:rPr lang="en-US" u="sng">
                <a:solidFill>
                  <a:schemeClr val="hlink"/>
                </a:solidFill>
                <a:hlinkClick r:id="rId3"/>
              </a:rPr>
              <a:t>Link</a:t>
            </a:r>
            <a:endParaRPr/>
          </a:p>
          <a:p>
            <a:pPr indent="-342900" lvl="0" marL="457200" rtl="0" algn="l">
              <a:lnSpc>
                <a:spcPct val="110000"/>
              </a:lnSpc>
              <a:spcBef>
                <a:spcPts val="600"/>
              </a:spcBef>
              <a:spcAft>
                <a:spcPts val="0"/>
              </a:spcAft>
              <a:buSzPts val="1800"/>
              <a:buChar char="▸"/>
            </a:pPr>
            <a:r>
              <a:rPr lang="en-US"/>
              <a:t>F </a:t>
            </a:r>
            <a:r>
              <a:rPr lang="en-US" u="sng">
                <a:solidFill>
                  <a:schemeClr val="hlink"/>
                </a:solidFill>
                <a:hlinkClick r:id="rId4"/>
              </a:rPr>
              <a:t>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
          <p:cNvSpPr txBox="1"/>
          <p:nvPr>
            <p:ph type="title"/>
          </p:nvPr>
        </p:nvSpPr>
        <p:spPr>
          <a:xfrm>
            <a:off x="457199" y="605600"/>
            <a:ext cx="6392917" cy="42155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Role Of Statistics</a:t>
            </a:r>
            <a:endParaRPr b="1" sz="2800"/>
          </a:p>
        </p:txBody>
      </p:sp>
      <p:sp>
        <p:nvSpPr>
          <p:cNvPr id="441" name="Google Shape;441;p4"/>
          <p:cNvSpPr txBox="1"/>
          <p:nvPr>
            <p:ph idx="1" type="body"/>
          </p:nvPr>
        </p:nvSpPr>
        <p:spPr>
          <a:xfrm>
            <a:off x="219950" y="1181332"/>
            <a:ext cx="8711215" cy="3455418"/>
          </a:xfrm>
          <a:prstGeom prst="rect">
            <a:avLst/>
          </a:prstGeom>
          <a:noFill/>
          <a:ln>
            <a:noFill/>
          </a:ln>
        </p:spPr>
        <p:txBody>
          <a:bodyPr anchorCtr="0" anchor="t" bIns="0" lIns="0" spcFirstLastPara="1" rIns="0" wrap="square" tIns="0">
            <a:noAutofit/>
          </a:bodyPr>
          <a:lstStyle/>
          <a:p>
            <a:pPr indent="-342900" lvl="0" marL="342900" rtl="0" algn="l">
              <a:lnSpc>
                <a:spcPct val="110000"/>
              </a:lnSpc>
              <a:spcBef>
                <a:spcPts val="0"/>
              </a:spcBef>
              <a:spcAft>
                <a:spcPts val="0"/>
              </a:spcAft>
              <a:buClr>
                <a:schemeClr val="dk2"/>
              </a:buClr>
              <a:buSzPts val="1800"/>
              <a:buFont typeface="Arial"/>
              <a:buChar char="•"/>
            </a:pPr>
            <a:r>
              <a:rPr b="1" lang="en-US" sz="1600">
                <a:solidFill>
                  <a:schemeClr val="dk2"/>
                </a:solidFill>
              </a:rPr>
              <a:t>Data Understanding and Visualization:</a:t>
            </a:r>
            <a:endParaRPr/>
          </a:p>
          <a:p>
            <a:pPr indent="0" lvl="1" marL="457200" rtl="0" algn="l">
              <a:lnSpc>
                <a:spcPct val="110000"/>
              </a:lnSpc>
              <a:spcBef>
                <a:spcPts val="0"/>
              </a:spcBef>
              <a:spcAft>
                <a:spcPts val="0"/>
              </a:spcAft>
              <a:buClr>
                <a:schemeClr val="dk2"/>
              </a:buClr>
              <a:buSzPts val="1800"/>
              <a:buNone/>
            </a:pPr>
            <a:r>
              <a:rPr lang="en-US" sz="1600">
                <a:solidFill>
                  <a:schemeClr val="dk2"/>
                </a:solidFill>
              </a:rPr>
              <a:t>	Statistics enables data exploration, summarization, and visualization for initial insights.</a:t>
            </a:r>
            <a:endParaRPr/>
          </a:p>
          <a:p>
            <a:pPr indent="-228600" lvl="1" marL="800100" rtl="0" algn="l">
              <a:lnSpc>
                <a:spcPct val="110000"/>
              </a:lnSpc>
              <a:spcBef>
                <a:spcPts val="0"/>
              </a:spcBef>
              <a:spcAft>
                <a:spcPts val="0"/>
              </a:spcAft>
              <a:buClr>
                <a:schemeClr val="dk2"/>
              </a:buClr>
              <a:buSzPts val="1800"/>
              <a:buFont typeface="Arial"/>
              <a:buNone/>
            </a:pPr>
            <a:r>
              <a:t/>
            </a:r>
            <a:endParaRPr b="1" sz="1600">
              <a:solidFill>
                <a:schemeClr val="dk2"/>
              </a:solidFill>
            </a:endParaRPr>
          </a:p>
          <a:p>
            <a:pPr indent="-342900" lvl="0" marL="342900" rtl="0" algn="l">
              <a:lnSpc>
                <a:spcPct val="110000"/>
              </a:lnSpc>
              <a:spcBef>
                <a:spcPts val="0"/>
              </a:spcBef>
              <a:spcAft>
                <a:spcPts val="0"/>
              </a:spcAft>
              <a:buClr>
                <a:schemeClr val="dk2"/>
              </a:buClr>
              <a:buSzPts val="1800"/>
              <a:buFont typeface="Arial"/>
              <a:buChar char="•"/>
            </a:pPr>
            <a:r>
              <a:rPr b="1" lang="en-US" sz="1600">
                <a:solidFill>
                  <a:schemeClr val="dk2"/>
                </a:solidFill>
              </a:rPr>
              <a:t>Predictive Modeling and Machine Learning:</a:t>
            </a:r>
            <a:endParaRPr/>
          </a:p>
          <a:p>
            <a:pPr indent="0" lvl="1" marL="457200" rtl="0" algn="l">
              <a:lnSpc>
                <a:spcPct val="110000"/>
              </a:lnSpc>
              <a:spcBef>
                <a:spcPts val="0"/>
              </a:spcBef>
              <a:spcAft>
                <a:spcPts val="0"/>
              </a:spcAft>
              <a:buClr>
                <a:schemeClr val="dk2"/>
              </a:buClr>
              <a:buSzPts val="1800"/>
              <a:buNone/>
            </a:pPr>
            <a:r>
              <a:rPr b="1" lang="en-US" sz="1600">
                <a:solidFill>
                  <a:schemeClr val="dk2"/>
                </a:solidFill>
              </a:rPr>
              <a:t>	</a:t>
            </a:r>
            <a:r>
              <a:rPr lang="en-US" sz="1600">
                <a:solidFill>
                  <a:schemeClr val="dk2"/>
                </a:solidFill>
              </a:rPr>
              <a:t> Form the foundation of predictive analytics and machine learning algorithms.</a:t>
            </a:r>
            <a:endParaRPr/>
          </a:p>
          <a:p>
            <a:pPr indent="0" lvl="1" marL="457200" rtl="0" algn="l">
              <a:lnSpc>
                <a:spcPct val="110000"/>
              </a:lnSpc>
              <a:spcBef>
                <a:spcPts val="0"/>
              </a:spcBef>
              <a:spcAft>
                <a:spcPts val="0"/>
              </a:spcAft>
              <a:buClr>
                <a:schemeClr val="dk2"/>
              </a:buClr>
              <a:buSzPts val="1800"/>
              <a:buNone/>
            </a:pPr>
            <a:r>
              <a:t/>
            </a:r>
            <a:endParaRPr b="1" sz="1600">
              <a:solidFill>
                <a:schemeClr val="dk2"/>
              </a:solidFill>
            </a:endParaRPr>
          </a:p>
          <a:p>
            <a:pPr indent="-342900" lvl="0" marL="342900" rtl="0" algn="l">
              <a:lnSpc>
                <a:spcPct val="110000"/>
              </a:lnSpc>
              <a:spcBef>
                <a:spcPts val="0"/>
              </a:spcBef>
              <a:spcAft>
                <a:spcPts val="0"/>
              </a:spcAft>
              <a:buClr>
                <a:schemeClr val="dk2"/>
              </a:buClr>
              <a:buSzPts val="1800"/>
              <a:buFont typeface="Arial"/>
              <a:buChar char="•"/>
            </a:pPr>
            <a:r>
              <a:rPr b="1" lang="en-US" sz="1600">
                <a:solidFill>
                  <a:schemeClr val="dk2"/>
                </a:solidFill>
              </a:rPr>
              <a:t>Hypothesis Testing and A/B Testing:</a:t>
            </a:r>
            <a:endParaRPr/>
          </a:p>
          <a:p>
            <a:pPr indent="0" lvl="1" marL="457200" rtl="0" algn="l">
              <a:lnSpc>
                <a:spcPct val="110000"/>
              </a:lnSpc>
              <a:spcBef>
                <a:spcPts val="0"/>
              </a:spcBef>
              <a:spcAft>
                <a:spcPts val="0"/>
              </a:spcAft>
              <a:buClr>
                <a:schemeClr val="dk2"/>
              </a:buClr>
              <a:buSzPts val="1800"/>
              <a:buNone/>
            </a:pPr>
            <a:r>
              <a:rPr lang="en-US" sz="1600">
                <a:solidFill>
                  <a:schemeClr val="dk2"/>
                </a:solidFill>
              </a:rPr>
              <a:t>	Empowers data-driven decision-making through hypothesis testing and A/B testing.</a:t>
            </a:r>
            <a:endParaRPr/>
          </a:p>
          <a:p>
            <a:pPr indent="-228600" lvl="1" marL="800100" rtl="0" algn="l">
              <a:lnSpc>
                <a:spcPct val="110000"/>
              </a:lnSpc>
              <a:spcBef>
                <a:spcPts val="0"/>
              </a:spcBef>
              <a:spcAft>
                <a:spcPts val="0"/>
              </a:spcAft>
              <a:buClr>
                <a:schemeClr val="dk2"/>
              </a:buClr>
              <a:buSzPts val="1800"/>
              <a:buFont typeface="Arial"/>
              <a:buNone/>
            </a:pPr>
            <a:r>
              <a:t/>
            </a:r>
            <a:endParaRPr b="1" sz="1600">
              <a:solidFill>
                <a:schemeClr val="dk2"/>
              </a:solidFill>
            </a:endParaRPr>
          </a:p>
          <a:p>
            <a:pPr indent="-342900" lvl="0" marL="342900" rtl="0" algn="l">
              <a:lnSpc>
                <a:spcPct val="110000"/>
              </a:lnSpc>
              <a:spcBef>
                <a:spcPts val="0"/>
              </a:spcBef>
              <a:spcAft>
                <a:spcPts val="0"/>
              </a:spcAft>
              <a:buClr>
                <a:schemeClr val="dk2"/>
              </a:buClr>
              <a:buSzPts val="1800"/>
              <a:buFont typeface="Arial"/>
              <a:buChar char="•"/>
            </a:pPr>
            <a:r>
              <a:rPr b="1" lang="en-US" sz="1600">
                <a:solidFill>
                  <a:schemeClr val="dk2"/>
                </a:solidFill>
              </a:rPr>
              <a:t>Ethical Data Use and Bias Mitigation:</a:t>
            </a:r>
            <a:endParaRPr/>
          </a:p>
          <a:p>
            <a:pPr indent="0" lvl="0" marL="0" rtl="0" algn="l">
              <a:lnSpc>
                <a:spcPct val="110000"/>
              </a:lnSpc>
              <a:spcBef>
                <a:spcPts val="0"/>
              </a:spcBef>
              <a:spcAft>
                <a:spcPts val="0"/>
              </a:spcAft>
              <a:buClr>
                <a:schemeClr val="dk2"/>
              </a:buClr>
              <a:buSzPts val="1800"/>
              <a:buNone/>
            </a:pPr>
            <a:r>
              <a:rPr b="1" lang="en-US" sz="1600">
                <a:solidFill>
                  <a:schemeClr val="dk2"/>
                </a:solidFill>
              </a:rPr>
              <a:t>	</a:t>
            </a:r>
            <a:r>
              <a:rPr lang="en-US" sz="1600">
                <a:solidFill>
                  <a:schemeClr val="dk2"/>
                </a:solidFill>
              </a:rPr>
              <a:t> Aids in detecting and addressing bias, ensuring fairness in algorithmic decisions.</a:t>
            </a:r>
            <a:endParaRPr/>
          </a:p>
          <a:p>
            <a:pPr indent="0" lvl="0" marL="0" rtl="0" algn="l">
              <a:lnSpc>
                <a:spcPct val="110000"/>
              </a:lnSpc>
              <a:spcBef>
                <a:spcPts val="0"/>
              </a:spcBef>
              <a:spcAft>
                <a:spcPts val="0"/>
              </a:spcAft>
              <a:buClr>
                <a:schemeClr val="dk2"/>
              </a:buClr>
              <a:buSzPts val="1800"/>
              <a:buNone/>
            </a:pPr>
            <a:r>
              <a:t/>
            </a:r>
            <a:endParaRPr b="1" sz="1600">
              <a:solidFill>
                <a:schemeClr val="dk2"/>
              </a:solidFill>
            </a:endParaRPr>
          </a:p>
          <a:p>
            <a:pPr indent="-342900" lvl="0" marL="342900" rtl="0" algn="l">
              <a:lnSpc>
                <a:spcPct val="110000"/>
              </a:lnSpc>
              <a:spcBef>
                <a:spcPts val="0"/>
              </a:spcBef>
              <a:spcAft>
                <a:spcPts val="0"/>
              </a:spcAft>
              <a:buClr>
                <a:schemeClr val="dk2"/>
              </a:buClr>
              <a:buSzPts val="1800"/>
              <a:buFont typeface="Arial"/>
              <a:buChar char="•"/>
            </a:pPr>
            <a:r>
              <a:rPr b="1" lang="en-US" sz="1600">
                <a:solidFill>
                  <a:schemeClr val="dk2"/>
                </a:solidFill>
              </a:rPr>
              <a:t>Model Evaluation and Continuous Improvement:</a:t>
            </a:r>
            <a:endParaRPr/>
          </a:p>
          <a:p>
            <a:pPr indent="0" lvl="0" marL="0" rtl="0" algn="l">
              <a:lnSpc>
                <a:spcPct val="110000"/>
              </a:lnSpc>
              <a:spcBef>
                <a:spcPts val="0"/>
              </a:spcBef>
              <a:spcAft>
                <a:spcPts val="0"/>
              </a:spcAft>
              <a:buClr>
                <a:schemeClr val="dk2"/>
              </a:buClr>
              <a:buSzPts val="1800"/>
              <a:buNone/>
            </a:pPr>
            <a:r>
              <a:rPr b="1" lang="en-US" sz="1600">
                <a:solidFill>
                  <a:schemeClr val="dk2"/>
                </a:solidFill>
              </a:rPr>
              <a:t>	</a:t>
            </a:r>
            <a:r>
              <a:rPr b="0" i="0" lang="en-US" sz="1400">
                <a:solidFill>
                  <a:srgbClr val="374151"/>
                </a:solidFill>
                <a:latin typeface="Arial"/>
                <a:ea typeface="Arial"/>
                <a:cs typeface="Arial"/>
                <a:sym typeface="Arial"/>
              </a:rPr>
              <a:t> </a:t>
            </a:r>
            <a:r>
              <a:rPr lang="en-US" sz="1600">
                <a:solidFill>
                  <a:schemeClr val="dk2"/>
                </a:solidFill>
              </a:rPr>
              <a:t>Assess model performance, allowing for ongoing refinement and optimization.</a:t>
            </a:r>
            <a:endParaRPr/>
          </a:p>
          <a:p>
            <a:pPr indent="-228600" lvl="0" marL="342900" rtl="0" algn="l">
              <a:lnSpc>
                <a:spcPct val="110000"/>
              </a:lnSpc>
              <a:spcBef>
                <a:spcPts val="0"/>
              </a:spcBef>
              <a:spcAft>
                <a:spcPts val="0"/>
              </a:spcAft>
              <a:buClr>
                <a:schemeClr val="dk2"/>
              </a:buClr>
              <a:buSzPts val="1800"/>
              <a:buFont typeface="Arial"/>
              <a:buNone/>
            </a:pPr>
            <a:r>
              <a:t/>
            </a:r>
            <a:endParaRPr sz="1600">
              <a:solidFill>
                <a:schemeClr val="dk2"/>
              </a:solidFill>
            </a:endParaRPr>
          </a:p>
          <a:p>
            <a:pPr indent="-228600" lvl="0" marL="342900" rtl="0" algn="l">
              <a:lnSpc>
                <a:spcPct val="110000"/>
              </a:lnSpc>
              <a:spcBef>
                <a:spcPts val="0"/>
              </a:spcBef>
              <a:spcAft>
                <a:spcPts val="0"/>
              </a:spcAft>
              <a:buClr>
                <a:schemeClr val="dk2"/>
              </a:buClr>
              <a:buSzPts val="1800"/>
              <a:buFont typeface="Arial"/>
              <a:buNone/>
            </a:pPr>
            <a:r>
              <a:t/>
            </a:r>
            <a:endParaRPr sz="1600">
              <a:solidFill>
                <a:schemeClr val="dk2"/>
              </a:solidFill>
            </a:endParaRPr>
          </a:p>
          <a:p>
            <a:pPr indent="-228600" lvl="0" marL="342900" rtl="0" algn="l">
              <a:lnSpc>
                <a:spcPct val="110000"/>
              </a:lnSpc>
              <a:spcBef>
                <a:spcPts val="0"/>
              </a:spcBef>
              <a:spcAft>
                <a:spcPts val="0"/>
              </a:spcAft>
              <a:buClr>
                <a:schemeClr val="dk2"/>
              </a:buClr>
              <a:buSzPts val="1800"/>
              <a:buFont typeface="Arial"/>
              <a:buNone/>
            </a:pPr>
            <a:r>
              <a:t/>
            </a:r>
            <a:endParaRPr b="1" sz="1600">
              <a:solidFill>
                <a:schemeClr val="dk2"/>
              </a:solidFill>
            </a:endParaRPr>
          </a:p>
          <a:p>
            <a:pPr indent="-228600" lvl="0" marL="342900" rtl="0" algn="l">
              <a:lnSpc>
                <a:spcPct val="110000"/>
              </a:lnSpc>
              <a:spcBef>
                <a:spcPts val="0"/>
              </a:spcBef>
              <a:spcAft>
                <a:spcPts val="0"/>
              </a:spcAft>
              <a:buClr>
                <a:schemeClr val="dk2"/>
              </a:buClr>
              <a:buSzPts val="1800"/>
              <a:buFont typeface="Arial"/>
              <a:buNone/>
            </a:pPr>
            <a:r>
              <a:t/>
            </a:r>
            <a:endParaRPr b="1" sz="1600">
              <a:solidFill>
                <a:schemeClr val="dk2"/>
              </a:solidFill>
            </a:endParaRPr>
          </a:p>
          <a:p>
            <a:pPr indent="-228600" lvl="0" marL="342900" rtl="0" algn="l">
              <a:lnSpc>
                <a:spcPct val="110000"/>
              </a:lnSpc>
              <a:spcBef>
                <a:spcPts val="0"/>
              </a:spcBef>
              <a:spcAft>
                <a:spcPts val="0"/>
              </a:spcAft>
              <a:buClr>
                <a:schemeClr val="dk2"/>
              </a:buClr>
              <a:buSzPts val="1800"/>
              <a:buFont typeface="Arial"/>
              <a:buNone/>
            </a:pPr>
            <a:r>
              <a:t/>
            </a:r>
            <a:endParaRPr b="1" sz="1600">
              <a:solidFill>
                <a:schemeClr val="dk2"/>
              </a:solidFill>
            </a:endParaRPr>
          </a:p>
          <a:p>
            <a:pPr indent="0" lvl="0" marL="0" rtl="0" algn="l">
              <a:lnSpc>
                <a:spcPct val="110000"/>
              </a:lnSpc>
              <a:spcBef>
                <a:spcPts val="0"/>
              </a:spcBef>
              <a:spcAft>
                <a:spcPts val="0"/>
              </a:spcAft>
              <a:buClr>
                <a:schemeClr val="dk2"/>
              </a:buClr>
              <a:buSzPts val="1800"/>
              <a:buNone/>
            </a:pPr>
            <a:r>
              <a:rPr lang="en-US" sz="1600">
                <a:solidFill>
                  <a:schemeClr val="dk2"/>
                </a:solidFill>
              </a:rPr>
              <a:t>	</a:t>
            </a:r>
            <a:endParaRPr/>
          </a:p>
          <a:p>
            <a:pPr indent="-342900" lvl="0" marL="342900" rtl="0" algn="l">
              <a:lnSpc>
                <a:spcPct val="110000"/>
              </a:lnSpc>
              <a:spcBef>
                <a:spcPts val="0"/>
              </a:spcBef>
              <a:spcAft>
                <a:spcPts val="0"/>
              </a:spcAft>
              <a:buClr>
                <a:schemeClr val="dk2"/>
              </a:buClr>
              <a:buSzPts val="1800"/>
              <a:buFont typeface="Arial"/>
              <a:buAutoNum type="arabicPeriod"/>
            </a:pPr>
            <a:r>
              <a:rPr lang="en-US" sz="1600">
                <a:solidFill>
                  <a:schemeClr val="dk2"/>
                </a:solidFill>
              </a:rPr>
              <a:t>Statistics Statistics</a:t>
            </a:r>
            <a:endParaRPr sz="1600">
              <a:solidFill>
                <a:schemeClr val="dk2"/>
              </a:solidFill>
            </a:endParaRPr>
          </a:p>
          <a:p>
            <a:pPr indent="-342900" lvl="0" marL="342900" rtl="0" algn="l">
              <a:lnSpc>
                <a:spcPct val="110000"/>
              </a:lnSpc>
              <a:spcBef>
                <a:spcPts val="0"/>
              </a:spcBef>
              <a:spcAft>
                <a:spcPts val="0"/>
              </a:spcAft>
              <a:buClr>
                <a:schemeClr val="dk2"/>
              </a:buClr>
              <a:buSzPts val="1800"/>
              <a:buFont typeface="Arial"/>
              <a:buAutoNum type="arabicPeriod"/>
            </a:pPr>
            <a:r>
              <a:rPr lang="en-US" sz="1600">
                <a:solidFill>
                  <a:schemeClr val="dk2"/>
                </a:solidFill>
              </a:rPr>
              <a:t>Statistical metrics assess model performance, allowing for ongoing refinement and optimization.</a:t>
            </a:r>
            <a:endParaRPr/>
          </a:p>
        </p:txBody>
      </p:sp>
      <p:sp>
        <p:nvSpPr>
          <p:cNvPr id="442" name="Google Shape;442;p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6" name="Shape 786"/>
        <p:cNvGrpSpPr/>
        <p:nvPr/>
      </p:nvGrpSpPr>
      <p:grpSpPr>
        <a:xfrm>
          <a:off x="0" y="0"/>
          <a:ext cx="0" cy="0"/>
          <a:chOff x="0" y="0"/>
          <a:chExt cx="0" cy="0"/>
        </a:xfrm>
      </p:grpSpPr>
      <p:sp>
        <p:nvSpPr>
          <p:cNvPr id="787" name="Google Shape;787;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accent2"/>
                </a:solidFill>
              </a:rPr>
              <a:t>‹#›</a:t>
            </a:fld>
            <a:endParaRPr>
              <a:solidFill>
                <a:schemeClr val="accent2"/>
              </a:solidFill>
            </a:endParaRPr>
          </a:p>
        </p:txBody>
      </p:sp>
      <p:sp>
        <p:nvSpPr>
          <p:cNvPr id="788" name="Google Shape;788;p40"/>
          <p:cNvSpPr txBox="1"/>
          <p:nvPr/>
        </p:nvSpPr>
        <p:spPr>
          <a:xfrm>
            <a:off x="3044525" y="1686910"/>
            <a:ext cx="2662908" cy="707886"/>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000" u="none" cap="none" strike="noStrike">
                <a:solidFill>
                  <a:srgbClr val="3BBCFF"/>
                </a:solidFill>
                <a:latin typeface="Raleway Thin"/>
                <a:ea typeface="Raleway Thin"/>
                <a:cs typeface="Raleway Thin"/>
                <a:sym typeface="Raleway Thin"/>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
          <p:cNvSpPr txBox="1"/>
          <p:nvPr>
            <p:ph type="title"/>
          </p:nvPr>
        </p:nvSpPr>
        <p:spPr>
          <a:xfrm>
            <a:off x="559675" y="263123"/>
            <a:ext cx="6392917" cy="42155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Descriptive Vs Inferential</a:t>
            </a:r>
            <a:endParaRPr b="1" sz="2800"/>
          </a:p>
        </p:txBody>
      </p:sp>
      <p:sp>
        <p:nvSpPr>
          <p:cNvPr id="448" name="Google Shape;448;p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449" name="Google Shape;449;p5"/>
          <p:cNvGrpSpPr/>
          <p:nvPr/>
        </p:nvGrpSpPr>
        <p:grpSpPr>
          <a:xfrm>
            <a:off x="1543559" y="870748"/>
            <a:ext cx="6058044" cy="3990218"/>
            <a:chOff x="1166" y="19410"/>
            <a:chExt cx="6058044" cy="3990218"/>
          </a:xfrm>
        </p:grpSpPr>
        <p:sp>
          <p:nvSpPr>
            <p:cNvPr id="450" name="Google Shape;450;p5"/>
            <p:cNvSpPr/>
            <p:nvPr/>
          </p:nvSpPr>
          <p:spPr>
            <a:xfrm>
              <a:off x="1166" y="19410"/>
              <a:ext cx="2549886" cy="638639"/>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txBox="1"/>
            <p:nvPr/>
          </p:nvSpPr>
          <p:spPr>
            <a:xfrm>
              <a:off x="19871" y="38115"/>
              <a:ext cx="2512476" cy="601229"/>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rgbClr val="11131D"/>
                  </a:solidFill>
                  <a:latin typeface="Arial"/>
                  <a:ea typeface="Arial"/>
                  <a:cs typeface="Arial"/>
                  <a:sym typeface="Arial"/>
                </a:rPr>
                <a:t>Descriptive</a:t>
              </a:r>
              <a:endParaRPr/>
            </a:p>
          </p:txBody>
        </p:sp>
        <p:sp>
          <p:nvSpPr>
            <p:cNvPr id="452" name="Google Shape;452;p5"/>
            <p:cNvSpPr/>
            <p:nvPr/>
          </p:nvSpPr>
          <p:spPr>
            <a:xfrm>
              <a:off x="256155" y="658049"/>
              <a:ext cx="262859" cy="805759"/>
            </a:xfrm>
            <a:custGeom>
              <a:rect b="b" l="l" r="r" t="t"/>
              <a:pathLst>
                <a:path extrusionOk="0" h="120000" w="120000">
                  <a:moveTo>
                    <a:pt x="0" y="0"/>
                  </a:moveTo>
                  <a:lnTo>
                    <a:pt x="0" y="120000"/>
                  </a:lnTo>
                  <a:lnTo>
                    <a:pt x="120000" y="120000"/>
                  </a:lnTo>
                </a:path>
              </a:pathLst>
            </a:custGeom>
            <a:noFill/>
            <a:ln cap="flat" cmpd="sng" w="25400">
              <a:solidFill>
                <a:srgbClr val="008FAF"/>
              </a:solidFill>
              <a:prstDash val="solid"/>
              <a:round/>
              <a:headEnd len="sm" w="sm" type="none"/>
              <a:tailEnd len="sm" w="sm" type="none"/>
            </a:ln>
          </p:spPr>
        </p:sp>
        <p:sp>
          <p:nvSpPr>
            <p:cNvPr id="453" name="Google Shape;453;p5"/>
            <p:cNvSpPr/>
            <p:nvPr/>
          </p:nvSpPr>
          <p:spPr>
            <a:xfrm>
              <a:off x="519015" y="1144489"/>
              <a:ext cx="2039909" cy="63863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txBox="1"/>
            <p:nvPr/>
          </p:nvSpPr>
          <p:spPr>
            <a:xfrm>
              <a:off x="537720" y="1163194"/>
              <a:ext cx="2002499" cy="601229"/>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Central Tendency</a:t>
              </a:r>
              <a:endParaRPr/>
            </a:p>
          </p:txBody>
        </p:sp>
        <p:sp>
          <p:nvSpPr>
            <p:cNvPr id="455" name="Google Shape;455;p5"/>
            <p:cNvSpPr/>
            <p:nvPr/>
          </p:nvSpPr>
          <p:spPr>
            <a:xfrm>
              <a:off x="256155" y="658049"/>
              <a:ext cx="254988" cy="1915066"/>
            </a:xfrm>
            <a:custGeom>
              <a:rect b="b" l="l" r="r" t="t"/>
              <a:pathLst>
                <a:path extrusionOk="0" h="120000" w="120000">
                  <a:moveTo>
                    <a:pt x="0" y="0"/>
                  </a:moveTo>
                  <a:lnTo>
                    <a:pt x="0" y="120000"/>
                  </a:lnTo>
                  <a:lnTo>
                    <a:pt x="120000" y="120000"/>
                  </a:lnTo>
                </a:path>
              </a:pathLst>
            </a:custGeom>
            <a:noFill/>
            <a:ln cap="flat" cmpd="sng" w="25400">
              <a:solidFill>
                <a:srgbClr val="008FAF"/>
              </a:solidFill>
              <a:prstDash val="solid"/>
              <a:round/>
              <a:headEnd len="sm" w="sm" type="none"/>
              <a:tailEnd len="sm" w="sm" type="none"/>
            </a:ln>
          </p:spPr>
        </p:sp>
        <p:sp>
          <p:nvSpPr>
            <p:cNvPr id="456" name="Google Shape;456;p5"/>
            <p:cNvSpPr/>
            <p:nvPr/>
          </p:nvSpPr>
          <p:spPr>
            <a:xfrm>
              <a:off x="511143" y="2253796"/>
              <a:ext cx="2039909" cy="63863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txBox="1"/>
            <p:nvPr/>
          </p:nvSpPr>
          <p:spPr>
            <a:xfrm>
              <a:off x="529848" y="2272501"/>
              <a:ext cx="2002499" cy="601229"/>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Variability</a:t>
              </a:r>
              <a:endParaRPr/>
            </a:p>
          </p:txBody>
        </p:sp>
        <p:sp>
          <p:nvSpPr>
            <p:cNvPr id="458" name="Google Shape;458;p5"/>
            <p:cNvSpPr/>
            <p:nvPr/>
          </p:nvSpPr>
          <p:spPr>
            <a:xfrm>
              <a:off x="256155" y="658049"/>
              <a:ext cx="254988" cy="3032259"/>
            </a:xfrm>
            <a:custGeom>
              <a:rect b="b" l="l" r="r" t="t"/>
              <a:pathLst>
                <a:path extrusionOk="0" h="120000" w="120000">
                  <a:moveTo>
                    <a:pt x="0" y="0"/>
                  </a:moveTo>
                  <a:lnTo>
                    <a:pt x="0" y="120000"/>
                  </a:lnTo>
                  <a:lnTo>
                    <a:pt x="120000" y="120000"/>
                  </a:lnTo>
                </a:path>
              </a:pathLst>
            </a:custGeom>
            <a:noFill/>
            <a:ln cap="flat" cmpd="sng" w="25400">
              <a:solidFill>
                <a:srgbClr val="008FAF"/>
              </a:solidFill>
              <a:prstDash val="solid"/>
              <a:round/>
              <a:headEnd len="sm" w="sm" type="none"/>
              <a:tailEnd len="sm" w="sm" type="none"/>
            </a:ln>
          </p:spPr>
        </p:sp>
        <p:sp>
          <p:nvSpPr>
            <p:cNvPr id="459" name="Google Shape;459;p5"/>
            <p:cNvSpPr/>
            <p:nvPr/>
          </p:nvSpPr>
          <p:spPr>
            <a:xfrm>
              <a:off x="511143" y="3370989"/>
              <a:ext cx="2039909" cy="63863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txBox="1"/>
            <p:nvPr/>
          </p:nvSpPr>
          <p:spPr>
            <a:xfrm>
              <a:off x="529848" y="3389694"/>
              <a:ext cx="2002499" cy="601229"/>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Frequency</a:t>
              </a:r>
              <a:endParaRPr/>
            </a:p>
          </p:txBody>
        </p:sp>
        <p:sp>
          <p:nvSpPr>
            <p:cNvPr id="461" name="Google Shape;461;p5"/>
            <p:cNvSpPr/>
            <p:nvPr/>
          </p:nvSpPr>
          <p:spPr>
            <a:xfrm>
              <a:off x="3508160" y="19410"/>
              <a:ext cx="2549886" cy="638639"/>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txBox="1"/>
            <p:nvPr/>
          </p:nvSpPr>
          <p:spPr>
            <a:xfrm>
              <a:off x="3526865" y="38115"/>
              <a:ext cx="2512476" cy="601229"/>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rgbClr val="11131D"/>
                  </a:solidFill>
                  <a:latin typeface="Arial"/>
                  <a:ea typeface="Arial"/>
                  <a:cs typeface="Arial"/>
                  <a:sym typeface="Arial"/>
                </a:rPr>
                <a:t>Inferential</a:t>
              </a:r>
              <a:endParaRPr/>
            </a:p>
          </p:txBody>
        </p:sp>
        <p:sp>
          <p:nvSpPr>
            <p:cNvPr id="463" name="Google Shape;463;p5"/>
            <p:cNvSpPr/>
            <p:nvPr/>
          </p:nvSpPr>
          <p:spPr>
            <a:xfrm>
              <a:off x="3763149" y="658049"/>
              <a:ext cx="139063" cy="750573"/>
            </a:xfrm>
            <a:custGeom>
              <a:rect b="b" l="l" r="r" t="t"/>
              <a:pathLst>
                <a:path extrusionOk="0" h="120000" w="120000">
                  <a:moveTo>
                    <a:pt x="0" y="0"/>
                  </a:moveTo>
                  <a:lnTo>
                    <a:pt x="0" y="120000"/>
                  </a:lnTo>
                  <a:lnTo>
                    <a:pt x="120000" y="120000"/>
                  </a:lnTo>
                </a:path>
              </a:pathLst>
            </a:custGeom>
            <a:noFill/>
            <a:ln cap="flat" cmpd="sng" w="25400">
              <a:solidFill>
                <a:srgbClr val="008FAF"/>
              </a:solidFill>
              <a:prstDash val="solid"/>
              <a:round/>
              <a:headEnd len="sm" w="sm" type="none"/>
              <a:tailEnd len="sm" w="sm" type="none"/>
            </a:ln>
          </p:spPr>
        </p:sp>
        <p:sp>
          <p:nvSpPr>
            <p:cNvPr id="464" name="Google Shape;464;p5"/>
            <p:cNvSpPr/>
            <p:nvPr/>
          </p:nvSpPr>
          <p:spPr>
            <a:xfrm>
              <a:off x="3902213" y="1089303"/>
              <a:ext cx="2039909" cy="63863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txBox="1"/>
            <p:nvPr/>
          </p:nvSpPr>
          <p:spPr>
            <a:xfrm>
              <a:off x="3920918" y="1108008"/>
              <a:ext cx="2002499" cy="601229"/>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Hypothesis Testing</a:t>
              </a:r>
              <a:endParaRPr/>
            </a:p>
          </p:txBody>
        </p:sp>
        <p:sp>
          <p:nvSpPr>
            <p:cNvPr id="466" name="Google Shape;466;p5"/>
            <p:cNvSpPr/>
            <p:nvPr/>
          </p:nvSpPr>
          <p:spPr>
            <a:xfrm>
              <a:off x="3763149" y="658049"/>
              <a:ext cx="256152" cy="1867766"/>
            </a:xfrm>
            <a:custGeom>
              <a:rect b="b" l="l" r="r" t="t"/>
              <a:pathLst>
                <a:path extrusionOk="0" h="120000" w="120000">
                  <a:moveTo>
                    <a:pt x="0" y="0"/>
                  </a:moveTo>
                  <a:lnTo>
                    <a:pt x="0" y="120000"/>
                  </a:lnTo>
                  <a:lnTo>
                    <a:pt x="120000" y="120000"/>
                  </a:lnTo>
                </a:path>
              </a:pathLst>
            </a:custGeom>
            <a:noFill/>
            <a:ln cap="flat" cmpd="sng" w="25400">
              <a:solidFill>
                <a:srgbClr val="008FAF"/>
              </a:solidFill>
              <a:prstDash val="solid"/>
              <a:round/>
              <a:headEnd len="sm" w="sm" type="none"/>
              <a:tailEnd len="sm" w="sm" type="none"/>
            </a:ln>
          </p:spPr>
        </p:sp>
        <p:sp>
          <p:nvSpPr>
            <p:cNvPr id="467" name="Google Shape;467;p5"/>
            <p:cNvSpPr/>
            <p:nvPr/>
          </p:nvSpPr>
          <p:spPr>
            <a:xfrm>
              <a:off x="4019301" y="2206496"/>
              <a:ext cx="2039909" cy="63863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txBox="1"/>
            <p:nvPr/>
          </p:nvSpPr>
          <p:spPr>
            <a:xfrm>
              <a:off x="4038006" y="2225201"/>
              <a:ext cx="2002499" cy="601229"/>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Chi Square tests</a:t>
              </a:r>
              <a:endParaRPr/>
            </a:p>
          </p:txBody>
        </p:sp>
        <p:sp>
          <p:nvSpPr>
            <p:cNvPr id="469" name="Google Shape;469;p5"/>
            <p:cNvSpPr/>
            <p:nvPr/>
          </p:nvSpPr>
          <p:spPr>
            <a:xfrm>
              <a:off x="3763149" y="658049"/>
              <a:ext cx="256152" cy="2984959"/>
            </a:xfrm>
            <a:custGeom>
              <a:rect b="b" l="l" r="r" t="t"/>
              <a:pathLst>
                <a:path extrusionOk="0" h="120000" w="120000">
                  <a:moveTo>
                    <a:pt x="0" y="0"/>
                  </a:moveTo>
                  <a:lnTo>
                    <a:pt x="0" y="120000"/>
                  </a:lnTo>
                  <a:lnTo>
                    <a:pt x="120000" y="120000"/>
                  </a:lnTo>
                </a:path>
              </a:pathLst>
            </a:custGeom>
            <a:noFill/>
            <a:ln cap="flat" cmpd="sng" w="25400">
              <a:solidFill>
                <a:srgbClr val="008FAF"/>
              </a:solidFill>
              <a:prstDash val="solid"/>
              <a:round/>
              <a:headEnd len="sm" w="sm" type="none"/>
              <a:tailEnd len="sm" w="sm" type="none"/>
            </a:ln>
          </p:spPr>
        </p:sp>
        <p:sp>
          <p:nvSpPr>
            <p:cNvPr id="470" name="Google Shape;470;p5"/>
            <p:cNvSpPr/>
            <p:nvPr/>
          </p:nvSpPr>
          <p:spPr>
            <a:xfrm>
              <a:off x="4019301" y="3323689"/>
              <a:ext cx="2039909" cy="63863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txBox="1"/>
            <p:nvPr/>
          </p:nvSpPr>
          <p:spPr>
            <a:xfrm>
              <a:off x="4038006" y="3342394"/>
              <a:ext cx="2002499" cy="601229"/>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Confidence Intervals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Measurement of Central Tendency</a:t>
            </a:r>
            <a:endParaRPr b="1" sz="2800"/>
          </a:p>
        </p:txBody>
      </p:sp>
      <p:sp>
        <p:nvSpPr>
          <p:cNvPr id="477" name="Google Shape;477;p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8" name="Google Shape;478;p6"/>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9" name="Google Shape;479;p6"/>
          <p:cNvSpPr txBox="1"/>
          <p:nvPr>
            <p:ph idx="1" type="body"/>
          </p:nvPr>
        </p:nvSpPr>
        <p:spPr>
          <a:xfrm>
            <a:off x="219951" y="1181332"/>
            <a:ext cx="7213490" cy="3455418"/>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400"/>
              <a:t>Mean</a:t>
            </a:r>
            <a:endParaRPr/>
          </a:p>
          <a:p>
            <a:pPr indent="-342900" lvl="0" marL="457200" rtl="0" algn="l">
              <a:lnSpc>
                <a:spcPct val="110000"/>
              </a:lnSpc>
              <a:spcBef>
                <a:spcPts val="600"/>
              </a:spcBef>
              <a:spcAft>
                <a:spcPts val="0"/>
              </a:spcAft>
              <a:buSzPts val="1800"/>
              <a:buChar char="▸"/>
            </a:pPr>
            <a:r>
              <a:rPr lang="en-US" sz="1400"/>
              <a:t>Median</a:t>
            </a:r>
            <a:endParaRPr/>
          </a:p>
          <a:p>
            <a:pPr indent="-342900" lvl="0" marL="457200" rtl="0" algn="l">
              <a:lnSpc>
                <a:spcPct val="110000"/>
              </a:lnSpc>
              <a:spcBef>
                <a:spcPts val="600"/>
              </a:spcBef>
              <a:spcAft>
                <a:spcPts val="0"/>
              </a:spcAft>
              <a:buSzPts val="1800"/>
              <a:buChar char="▸"/>
            </a:pPr>
            <a:r>
              <a:rPr lang="en-US" sz="1400"/>
              <a:t>Mode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Measurement of Dispersion</a:t>
            </a:r>
            <a:endParaRPr b="1" sz="2800"/>
          </a:p>
        </p:txBody>
      </p:sp>
      <p:sp>
        <p:nvSpPr>
          <p:cNvPr id="485" name="Google Shape;485;p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6" name="Google Shape;486;p7"/>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7" name="Google Shape;487;p7"/>
          <p:cNvSpPr txBox="1"/>
          <p:nvPr>
            <p:ph idx="1" type="body"/>
          </p:nvPr>
        </p:nvSpPr>
        <p:spPr>
          <a:xfrm>
            <a:off x="219951" y="1181332"/>
            <a:ext cx="7213490" cy="3455418"/>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400"/>
              <a:t>Range</a:t>
            </a:r>
            <a:endParaRPr/>
          </a:p>
          <a:p>
            <a:pPr indent="-342900" lvl="0" marL="457200" rtl="0" algn="l">
              <a:lnSpc>
                <a:spcPct val="110000"/>
              </a:lnSpc>
              <a:spcBef>
                <a:spcPts val="600"/>
              </a:spcBef>
              <a:spcAft>
                <a:spcPts val="0"/>
              </a:spcAft>
              <a:buSzPts val="1800"/>
              <a:buChar char="▸"/>
            </a:pPr>
            <a:r>
              <a:rPr lang="en-US" sz="1400"/>
              <a:t>Standard Deviation</a:t>
            </a:r>
            <a:endParaRPr/>
          </a:p>
          <a:p>
            <a:pPr indent="-342900" lvl="0" marL="457200" rtl="0" algn="l">
              <a:lnSpc>
                <a:spcPct val="110000"/>
              </a:lnSpc>
              <a:spcBef>
                <a:spcPts val="600"/>
              </a:spcBef>
              <a:spcAft>
                <a:spcPts val="0"/>
              </a:spcAft>
              <a:buSzPts val="1800"/>
              <a:buChar char="▸"/>
            </a:pPr>
            <a:r>
              <a:rPr lang="en-US" sz="1400"/>
              <a:t>Variance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Measurement of Frequency/Distribution</a:t>
            </a:r>
            <a:endParaRPr b="1" sz="2800"/>
          </a:p>
        </p:txBody>
      </p:sp>
      <p:sp>
        <p:nvSpPr>
          <p:cNvPr id="493" name="Google Shape;493;p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4" name="Google Shape;494;p8"/>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5" name="Google Shape;495;p8"/>
          <p:cNvSpPr txBox="1"/>
          <p:nvPr>
            <p:ph idx="1" type="body"/>
          </p:nvPr>
        </p:nvSpPr>
        <p:spPr>
          <a:xfrm>
            <a:off x="219951" y="1181332"/>
            <a:ext cx="7213490" cy="3455418"/>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400"/>
              <a:t>Histogram</a:t>
            </a:r>
            <a:endParaRPr/>
          </a:p>
          <a:p>
            <a:pPr indent="-342900" lvl="0" marL="457200" rtl="0" algn="l">
              <a:lnSpc>
                <a:spcPct val="110000"/>
              </a:lnSpc>
              <a:spcBef>
                <a:spcPts val="600"/>
              </a:spcBef>
              <a:spcAft>
                <a:spcPts val="0"/>
              </a:spcAft>
              <a:buSzPts val="1800"/>
              <a:buChar char="▸"/>
            </a:pPr>
            <a:r>
              <a:rPr lang="en-US" sz="1400"/>
              <a:t>Box Plot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
          <p:cNvSpPr txBox="1"/>
          <p:nvPr>
            <p:ph type="title"/>
          </p:nvPr>
        </p:nvSpPr>
        <p:spPr>
          <a:xfrm>
            <a:off x="457200" y="605600"/>
            <a:ext cx="793613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2800"/>
              <a:t>Correlation Vs Causation</a:t>
            </a:r>
            <a:endParaRPr b="1" sz="2800"/>
          </a:p>
        </p:txBody>
      </p:sp>
      <p:sp>
        <p:nvSpPr>
          <p:cNvPr id="501" name="Google Shape;501;p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2" name="Google Shape;502;p9"/>
          <p:cNvSpPr/>
          <p:nvPr/>
        </p:nvSpPr>
        <p:spPr>
          <a:xfrm>
            <a:off x="5941500" y="4277790"/>
            <a:ext cx="2368837" cy="293309"/>
          </a:xfrm>
          <a:custGeom>
            <a:rect b="b" l="l" r="r" t="t"/>
            <a:pathLst>
              <a:path extrusionOk="0" h="368935" w="2743200">
                <a:moveTo>
                  <a:pt x="2743200" y="0"/>
                </a:moveTo>
                <a:lnTo>
                  <a:pt x="0" y="0"/>
                </a:lnTo>
                <a:lnTo>
                  <a:pt x="0" y="368807"/>
                </a:lnTo>
                <a:lnTo>
                  <a:pt x="2743200" y="368807"/>
                </a:lnTo>
                <a:lnTo>
                  <a:pt x="2743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3" name="Google Shape;503;p9"/>
          <p:cNvSpPr txBox="1"/>
          <p:nvPr/>
        </p:nvSpPr>
        <p:spPr>
          <a:xfrm>
            <a:off x="346075" y="969026"/>
            <a:ext cx="7213490" cy="599643"/>
          </a:xfrm>
          <a:prstGeom prst="rect">
            <a:avLst/>
          </a:prstGeom>
          <a:noFill/>
          <a:ln>
            <a:noFill/>
          </a:ln>
        </p:spPr>
        <p:txBody>
          <a:bodyPr anchorCtr="0" anchor="t" bIns="0" lIns="0" spcFirstLastPara="1" rIns="0" wrap="square" tIns="0">
            <a:noAutofit/>
          </a:bodyPr>
          <a:lstStyle/>
          <a:p>
            <a:pPr indent="-342900" lvl="0" marL="457200" marR="0" rtl="0" algn="l">
              <a:lnSpc>
                <a:spcPct val="110000"/>
              </a:lnSpc>
              <a:spcBef>
                <a:spcPts val="600"/>
              </a:spcBef>
              <a:spcAft>
                <a:spcPts val="0"/>
              </a:spcAft>
              <a:buClr>
                <a:schemeClr val="accent1"/>
              </a:buClr>
              <a:buSzPts val="1800"/>
              <a:buFont typeface="Barlow Light"/>
              <a:buChar char="▸"/>
            </a:pPr>
            <a:r>
              <a:rPr b="0" i="0" lang="en-US" sz="1400" u="none" cap="none" strike="noStrike">
                <a:solidFill>
                  <a:schemeClr val="dk1"/>
                </a:solidFill>
                <a:latin typeface="Barlow Light"/>
                <a:ea typeface="Barlow Light"/>
                <a:cs typeface="Barlow Light"/>
                <a:sym typeface="Barlow Light"/>
              </a:rPr>
              <a:t>Correlation and causation are two concepts in statistics and research that are often confused but have distinct meanings and implications</a:t>
            </a:r>
            <a:endParaRPr/>
          </a:p>
        </p:txBody>
      </p:sp>
      <p:sp>
        <p:nvSpPr>
          <p:cNvPr id="504" name="Google Shape;504;p9"/>
          <p:cNvSpPr txBox="1"/>
          <p:nvPr>
            <p:ph idx="1" type="body"/>
          </p:nvPr>
        </p:nvSpPr>
        <p:spPr>
          <a:xfrm>
            <a:off x="259365" y="1688300"/>
            <a:ext cx="7213490" cy="450399"/>
          </a:xfrm>
          <a:prstGeom prst="rect">
            <a:avLst/>
          </a:prstGeom>
          <a:noFill/>
          <a:ln>
            <a:noFill/>
          </a:ln>
        </p:spPr>
        <p:txBody>
          <a:bodyPr anchorCtr="0" anchor="t" bIns="0" lIns="0" spcFirstLastPara="1" rIns="0" wrap="square" tIns="0">
            <a:noAutofit/>
          </a:bodyPr>
          <a:lstStyle/>
          <a:p>
            <a:pPr indent="0" lvl="0" marL="114300" rtl="0" algn="l">
              <a:lnSpc>
                <a:spcPct val="110000"/>
              </a:lnSpc>
              <a:spcBef>
                <a:spcPts val="600"/>
              </a:spcBef>
              <a:spcAft>
                <a:spcPts val="0"/>
              </a:spcAft>
              <a:buSzPts val="1800"/>
              <a:buNone/>
            </a:pPr>
            <a:r>
              <a:rPr b="1" lang="en-US" sz="1400"/>
              <a:t>       Correlation</a:t>
            </a:r>
            <a:endParaRPr b="1" sz="1400"/>
          </a:p>
        </p:txBody>
      </p:sp>
      <p:sp>
        <p:nvSpPr>
          <p:cNvPr id="505" name="Google Shape;505;p9"/>
          <p:cNvSpPr txBox="1"/>
          <p:nvPr/>
        </p:nvSpPr>
        <p:spPr>
          <a:xfrm>
            <a:off x="668064" y="2117984"/>
            <a:ext cx="7135867" cy="2432717"/>
          </a:xfrm>
          <a:prstGeom prst="rect">
            <a:avLst/>
          </a:prstGeom>
          <a:noFill/>
          <a:ln>
            <a:noFill/>
          </a:ln>
        </p:spPr>
        <p:txBody>
          <a:bodyPr anchorCtr="0" anchor="t" bIns="45700" lIns="91425" spcFirstLastPara="1" rIns="91425" wrap="square" tIns="45700">
            <a:spAutoFit/>
          </a:bodyPr>
          <a:lstStyle/>
          <a:p>
            <a:pPr indent="0" lvl="0" marL="114300" marR="0" rtl="0" algn="l">
              <a:lnSpc>
                <a:spcPct val="11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Correlation refers to a statistical relationship or association between two or more variables. It measures the degree to which changes in one variable are associated with changes in another variable.</a:t>
            </a:r>
            <a:endParaRPr/>
          </a:p>
          <a:p>
            <a:pPr indent="0" lvl="0" marL="114300" marR="0" rtl="0" algn="l">
              <a:lnSpc>
                <a:spcPct val="110000"/>
              </a:lnSpc>
              <a:spcBef>
                <a:spcPts val="600"/>
              </a:spcBef>
              <a:spcAft>
                <a:spcPts val="0"/>
              </a:spcAft>
              <a:buNone/>
            </a:pPr>
            <a:r>
              <a:t/>
            </a:r>
            <a:endParaRPr b="0" i="0" sz="1400" u="none" cap="none" strike="noStrike">
              <a:solidFill>
                <a:schemeClr val="dk1"/>
              </a:solidFill>
              <a:latin typeface="Barlow Light"/>
              <a:ea typeface="Barlow Light"/>
              <a:cs typeface="Barlow Light"/>
              <a:sym typeface="Barlow Light"/>
            </a:endParaRPr>
          </a:p>
          <a:p>
            <a:pPr indent="0" lvl="0" marL="114300" marR="0" rtl="0" algn="l">
              <a:lnSpc>
                <a:spcPct val="110000"/>
              </a:lnSpc>
              <a:spcBef>
                <a:spcPts val="600"/>
              </a:spcBef>
              <a:spcAft>
                <a:spcPts val="0"/>
              </a:spcAft>
              <a:buNone/>
            </a:pPr>
            <a:r>
              <a:rPr b="1" i="0" lang="en-US" sz="1400" u="none" cap="none" strike="noStrike">
                <a:solidFill>
                  <a:schemeClr val="dk1"/>
                </a:solidFill>
                <a:latin typeface="Barlow Light"/>
                <a:ea typeface="Barlow Light"/>
                <a:cs typeface="Barlow Light"/>
                <a:sym typeface="Barlow Light"/>
              </a:rPr>
              <a:t>Ex -&gt; </a:t>
            </a:r>
            <a:endParaRPr/>
          </a:p>
          <a:p>
            <a:pPr indent="0" lvl="0" marL="114300" marR="0" rtl="0" algn="l">
              <a:lnSpc>
                <a:spcPct val="110000"/>
              </a:lnSpc>
              <a:spcBef>
                <a:spcPts val="600"/>
              </a:spcBef>
              <a:spcAft>
                <a:spcPts val="0"/>
              </a:spcAft>
              <a:buNone/>
            </a:pPr>
            <a:r>
              <a:rPr b="0" i="0" lang="en-US" sz="1400" u="none" cap="none" strike="noStrike">
                <a:solidFill>
                  <a:schemeClr val="dk1"/>
                </a:solidFill>
                <a:latin typeface="Barlow Light"/>
                <a:ea typeface="Barlow Light"/>
                <a:cs typeface="Barlow Light"/>
                <a:sym typeface="Barlow Light"/>
              </a:rPr>
              <a:t>An example of correlation is the positive relationship between ice cream sales and the number of drowning incidents. Both variables tend to increase during the summer months, but one does not cause the other. It could be influenced by a third variable, temperature.</a:t>
            </a:r>
            <a:endParaRPr b="0" i="0" sz="1400" u="none" cap="none" strike="noStrike">
              <a:solidFill>
                <a:schemeClr val="dk1"/>
              </a:solidFill>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