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 id="266"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442"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rduino.cc/en/Tutorial/SoftwareSerialExampl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rduino.cc/en/Reference/SoftwareSe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normAutofit/>
          </a:bodyPr>
          <a:lstStyle/>
          <a:p>
            <a:pPr algn="r"/>
            <a:r>
              <a:rPr lang="en-US" dirty="0"/>
              <a:t>Software Serial Port</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p:txBody>
          <a:bodyPr/>
          <a:lstStyle/>
          <a:p>
            <a:pPr algn="r"/>
            <a:r>
              <a:rPr lang="en-US" dirty="0">
                <a:hlinkClick r:id="rId2"/>
              </a:rPr>
              <a:t>https://www.arduino.cc/en/Tutorial/SoftwareSerialExample</a:t>
            </a:r>
            <a:endParaRPr lang="en-US" dirty="0"/>
          </a:p>
        </p:txBody>
      </p:sp>
    </p:spTree>
    <p:extLst>
      <p:ext uri="{BB962C8B-B14F-4D97-AF65-F5344CB8AC3E}">
        <p14:creationId xmlns:p14="http://schemas.microsoft.com/office/powerpoint/2010/main" val="77130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EC7-C459-41F7-A94A-915437F09FF9}"/>
              </a:ext>
            </a:extLst>
          </p:cNvPr>
          <p:cNvSpPr>
            <a:spLocks noGrp="1"/>
          </p:cNvSpPr>
          <p:nvPr>
            <p:ph type="title"/>
          </p:nvPr>
        </p:nvSpPr>
        <p:spPr/>
        <p:txBody>
          <a:bodyPr>
            <a:normAutofit/>
          </a:bodyPr>
          <a:lstStyle/>
          <a:p>
            <a:r>
              <a:rPr lang="en-US" dirty="0"/>
              <a:t>Software Serial Port</a:t>
            </a:r>
          </a:p>
        </p:txBody>
      </p:sp>
      <p:sp>
        <p:nvSpPr>
          <p:cNvPr id="3" name="Content Placeholder 2">
            <a:extLst>
              <a:ext uri="{FF2B5EF4-FFF2-40B4-BE49-F238E27FC236}">
                <a16:creationId xmlns:a16="http://schemas.microsoft.com/office/drawing/2014/main" id="{317548A5-5E6F-4644-BF1D-9B423C401B1B}"/>
              </a:ext>
            </a:extLst>
          </p:cNvPr>
          <p:cNvSpPr>
            <a:spLocks noGrp="1"/>
          </p:cNvSpPr>
          <p:nvPr>
            <p:ph idx="1"/>
          </p:nvPr>
        </p:nvSpPr>
        <p:spPr/>
        <p:txBody>
          <a:bodyPr>
            <a:normAutofit lnSpcReduction="10000"/>
          </a:bodyPr>
          <a:lstStyle/>
          <a:p>
            <a:r>
              <a:rPr lang="en-US" sz="1600" dirty="0"/>
              <a:t>Arduino and </a:t>
            </a:r>
            <a:r>
              <a:rPr lang="en-US" sz="1600" dirty="0" err="1"/>
              <a:t>Genuino</a:t>
            </a:r>
            <a:r>
              <a:rPr lang="en-US" sz="1600" dirty="0"/>
              <a:t> boards have built in support for serial communication on pins 0 and 1, but what if you need more serial ports? </a:t>
            </a:r>
          </a:p>
          <a:p>
            <a:endParaRPr lang="en-US" sz="1600" dirty="0"/>
          </a:p>
          <a:p>
            <a:r>
              <a:rPr lang="en-US" sz="1600" dirty="0"/>
              <a:t>The </a:t>
            </a:r>
            <a:r>
              <a:rPr lang="en-US" sz="1600" dirty="0" err="1">
                <a:hlinkClick r:id="rId2"/>
              </a:rPr>
              <a:t>SoftwareSerial</a:t>
            </a:r>
            <a:r>
              <a:rPr lang="en-US" sz="1600" dirty="0">
                <a:hlinkClick r:id="rId2"/>
              </a:rPr>
              <a:t> Library</a:t>
            </a:r>
            <a:r>
              <a:rPr lang="en-US" sz="1600" dirty="0"/>
              <a:t> has been developed to allow serial communication to take place on the other digital pins of your boards, using software to replicate the functionality of the hardwired RX and TX lines.</a:t>
            </a:r>
          </a:p>
          <a:p>
            <a:r>
              <a:rPr lang="en-US" sz="1600" dirty="0"/>
              <a:t> </a:t>
            </a:r>
          </a:p>
          <a:p>
            <a:r>
              <a:rPr lang="en-US" sz="1600" dirty="0"/>
              <a:t>This can be extremely helpful when the need arises to communicate with two serial enabled devices, or to talk with just one device while leaving the main serial port open for debugging purpose.</a:t>
            </a:r>
          </a:p>
          <a:p>
            <a:endParaRPr lang="en-US" sz="1600" dirty="0"/>
          </a:p>
          <a:p>
            <a:r>
              <a:rPr lang="en-US" sz="1600" dirty="0"/>
              <a:t>In the example below, digital pins 10 and 11 on your Arduino or </a:t>
            </a:r>
            <a:r>
              <a:rPr lang="en-US" sz="1600" dirty="0" err="1"/>
              <a:t>Genuino</a:t>
            </a:r>
            <a:r>
              <a:rPr lang="en-US" sz="1600" dirty="0"/>
              <a:t> boards are used as virtual RX and TX serial lines. The virtual RX pin is set up to listen for anything coming in on via the main serial line, and to then echo that data out the virtual TX line. </a:t>
            </a:r>
          </a:p>
          <a:p>
            <a:endParaRPr lang="en-US" sz="1600" dirty="0"/>
          </a:p>
          <a:p>
            <a:r>
              <a:rPr lang="en-US" sz="1600" dirty="0"/>
              <a:t>Conversely, anything received on the virtual RX is sent out over the hardware TX.</a:t>
            </a:r>
          </a:p>
          <a:p>
            <a:endParaRPr lang="en-US" sz="1600" dirty="0"/>
          </a:p>
        </p:txBody>
      </p:sp>
    </p:spTree>
    <p:extLst>
      <p:ext uri="{BB962C8B-B14F-4D97-AF65-F5344CB8AC3E}">
        <p14:creationId xmlns:p14="http://schemas.microsoft.com/office/powerpoint/2010/main" val="234041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a:bodyPr>
          <a:lstStyle/>
          <a:p>
            <a:r>
              <a:rPr lang="en-US" dirty="0"/>
              <a:t>Arduino Board</a:t>
            </a:r>
          </a:p>
          <a:p>
            <a:r>
              <a:rPr lang="en-US" dirty="0" err="1"/>
              <a:t>Usb</a:t>
            </a:r>
            <a:r>
              <a:rPr lang="en-US" dirty="0"/>
              <a:t> to Serial (Silicon Lab’s CP210x module used in this example)</a:t>
            </a:r>
          </a:p>
          <a:p>
            <a:r>
              <a:rPr lang="en-US" dirty="0"/>
              <a:t>Female to male jumper wire</a:t>
            </a:r>
          </a:p>
          <a:p>
            <a:r>
              <a:rPr lang="en-US" dirty="0"/>
              <a:t>Hook-up wire</a:t>
            </a:r>
          </a:p>
          <a:p>
            <a:endParaRPr lang="en-US" dirty="0"/>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SOFTWARE Required</a:t>
            </a:r>
          </a:p>
        </p:txBody>
      </p:sp>
    </p:spTree>
    <p:extLst>
      <p:ext uri="{BB962C8B-B14F-4D97-AF65-F5344CB8AC3E}">
        <p14:creationId xmlns:p14="http://schemas.microsoft.com/office/powerpoint/2010/main" val="228946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www.arduino.cc/en/uploads/Tutorial/ArduinoUNO_bb.png">
            <a:extLst>
              <a:ext uri="{FF2B5EF4-FFF2-40B4-BE49-F238E27FC236}">
                <a16:creationId xmlns:a16="http://schemas.microsoft.com/office/drawing/2014/main" id="{B6F5F6F7-C31F-46CA-94EF-2415BAE0B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79491" y="3862461"/>
            <a:ext cx="3049570" cy="2182648"/>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Connector: Curved 31">
            <a:extLst>
              <a:ext uri="{FF2B5EF4-FFF2-40B4-BE49-F238E27FC236}">
                <a16:creationId xmlns:a16="http://schemas.microsoft.com/office/drawing/2014/main" id="{B52C77A6-40EA-480C-8ED2-AEACEAD52918}"/>
              </a:ext>
            </a:extLst>
          </p:cNvPr>
          <p:cNvCxnSpPr>
            <a:cxnSpLocks/>
            <a:endCxn id="29" idx="0"/>
          </p:cNvCxnSpPr>
          <p:nvPr/>
        </p:nvCxnSpPr>
        <p:spPr>
          <a:xfrm>
            <a:off x="2394857" y="3460150"/>
            <a:ext cx="8276065" cy="1463492"/>
          </a:xfrm>
          <a:prstGeom prst="curved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cp2102 usb to uart bridge controller">
            <a:extLst>
              <a:ext uri="{FF2B5EF4-FFF2-40B4-BE49-F238E27FC236}">
                <a16:creationId xmlns:a16="http://schemas.microsoft.com/office/drawing/2014/main" id="{537761FC-C8E8-4B2D-A55C-FB1B125B10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56" t="30096" r="3831" b="30722"/>
          <a:stretch/>
        </p:blipFill>
        <p:spPr bwMode="auto">
          <a:xfrm>
            <a:off x="3316533" y="4590905"/>
            <a:ext cx="3108960" cy="1371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Circuit</a:t>
            </a:r>
          </a:p>
        </p:txBody>
      </p:sp>
      <p:sp>
        <p:nvSpPr>
          <p:cNvPr id="4" name="Rectangle 3">
            <a:extLst>
              <a:ext uri="{FF2B5EF4-FFF2-40B4-BE49-F238E27FC236}">
                <a16:creationId xmlns:a16="http://schemas.microsoft.com/office/drawing/2014/main" id="{0A68AC33-568D-4580-8773-9C970024AB18}"/>
              </a:ext>
            </a:extLst>
          </p:cNvPr>
          <p:cNvSpPr/>
          <p:nvPr/>
        </p:nvSpPr>
        <p:spPr>
          <a:xfrm>
            <a:off x="260970" y="1864674"/>
            <a:ext cx="11759396" cy="1200329"/>
          </a:xfrm>
          <a:prstGeom prst="rect">
            <a:avLst/>
          </a:prstGeom>
        </p:spPr>
        <p:txBody>
          <a:bodyPr wrap="square">
            <a:spAutoFit/>
          </a:bodyPr>
          <a:lstStyle/>
          <a:p>
            <a:pPr marL="285750" indent="-285750" algn="just">
              <a:buFont typeface="Arial" panose="020B0604020202020204" pitchFamily="34" charset="0"/>
              <a:buChar char="•"/>
            </a:pPr>
            <a:r>
              <a:rPr lang="en-US" dirty="0"/>
              <a:t>Connect </a:t>
            </a:r>
            <a:r>
              <a:rPr lang="en-US" dirty="0">
                <a:highlight>
                  <a:srgbClr val="FFFF00"/>
                </a:highlight>
              </a:rPr>
              <a:t>Software_RX_Pin_2 </a:t>
            </a:r>
            <a:r>
              <a:rPr lang="en-US" dirty="0"/>
              <a:t>(Arduino) with </a:t>
            </a:r>
            <a:r>
              <a:rPr lang="en-US" dirty="0">
                <a:highlight>
                  <a:srgbClr val="FFFF00"/>
                </a:highlight>
              </a:rPr>
              <a:t>TX</a:t>
            </a:r>
            <a:r>
              <a:rPr lang="en-US" dirty="0"/>
              <a:t> of USB-to-Serial Converter.</a:t>
            </a:r>
          </a:p>
          <a:p>
            <a:pPr marL="285750" indent="-285750" algn="just">
              <a:buFont typeface="Arial" panose="020B0604020202020204" pitchFamily="34" charset="0"/>
              <a:buChar char="•"/>
            </a:pPr>
            <a:r>
              <a:rPr lang="en-US" dirty="0"/>
              <a:t>Similarly, Connect </a:t>
            </a:r>
            <a:r>
              <a:rPr lang="en-US" dirty="0">
                <a:highlight>
                  <a:srgbClr val="FFFF00"/>
                </a:highlight>
              </a:rPr>
              <a:t>Software_TX_Pin_3 </a:t>
            </a:r>
            <a:r>
              <a:rPr lang="en-US" dirty="0"/>
              <a:t>(Arduino) with </a:t>
            </a:r>
            <a:r>
              <a:rPr lang="en-US" dirty="0">
                <a:highlight>
                  <a:srgbClr val="FFFF00"/>
                </a:highlight>
              </a:rPr>
              <a:t>RX</a:t>
            </a:r>
            <a:r>
              <a:rPr lang="en-US" dirty="0"/>
              <a:t> of USB-to-Serial Converter.</a:t>
            </a:r>
          </a:p>
          <a:p>
            <a:pPr marL="285750" indent="-285750" algn="just">
              <a:buFont typeface="Arial" panose="020B0604020202020204" pitchFamily="34" charset="0"/>
              <a:buChar char="•"/>
            </a:pPr>
            <a:r>
              <a:rPr lang="en-US" dirty="0"/>
              <a:t>Connect both </a:t>
            </a:r>
            <a:r>
              <a:rPr lang="en-US" dirty="0" err="1"/>
              <a:t>usb</a:t>
            </a:r>
            <a:r>
              <a:rPr lang="en-US" dirty="0"/>
              <a:t> (one on Arduino and one on USB-Serial Converter to two different ports on Laptop.</a:t>
            </a:r>
          </a:p>
          <a:p>
            <a:pPr marL="285750" indent="-285750" algn="just">
              <a:buFont typeface="Arial" panose="020B0604020202020204" pitchFamily="34" charset="0"/>
              <a:buChar char="•"/>
            </a:pPr>
            <a:endParaRPr lang="en-US" dirty="0"/>
          </a:p>
        </p:txBody>
      </p:sp>
      <p:cxnSp>
        <p:nvCxnSpPr>
          <p:cNvPr id="18" name="Straight Connector 17">
            <a:extLst>
              <a:ext uri="{FF2B5EF4-FFF2-40B4-BE49-F238E27FC236}">
                <a16:creationId xmlns:a16="http://schemas.microsoft.com/office/drawing/2014/main" id="{C7ABAA3C-1C79-4169-BE39-EDFF59BA6D06}"/>
              </a:ext>
            </a:extLst>
          </p:cNvPr>
          <p:cNvCxnSpPr>
            <a:cxnSpLocks/>
          </p:cNvCxnSpPr>
          <p:nvPr/>
        </p:nvCxnSpPr>
        <p:spPr>
          <a:xfrm flipV="1">
            <a:off x="2803388" y="5208608"/>
            <a:ext cx="777047" cy="83720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B29AD61-FB06-4F19-B400-EB6C42603427}"/>
              </a:ext>
            </a:extLst>
          </p:cNvPr>
          <p:cNvCxnSpPr>
            <a:cxnSpLocks/>
          </p:cNvCxnSpPr>
          <p:nvPr/>
        </p:nvCxnSpPr>
        <p:spPr>
          <a:xfrm flipV="1">
            <a:off x="2785834" y="5324354"/>
            <a:ext cx="794601" cy="63423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30" name="Picture 6" descr="Image result for laptop">
            <a:extLst>
              <a:ext uri="{FF2B5EF4-FFF2-40B4-BE49-F238E27FC236}">
                <a16:creationId xmlns:a16="http://schemas.microsoft.com/office/drawing/2014/main" id="{1787168E-D8BF-4B8B-AF45-3841B6916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686" y="3509010"/>
            <a:ext cx="4103914" cy="268041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BA81AE64-975E-46A2-9143-0ECEE32D6F10}"/>
              </a:ext>
            </a:extLst>
          </p:cNvPr>
          <p:cNvSpPr/>
          <p:nvPr/>
        </p:nvSpPr>
        <p:spPr>
          <a:xfrm>
            <a:off x="8394011" y="5853344"/>
            <a:ext cx="1414018" cy="384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Port 2</a:t>
            </a:r>
          </a:p>
        </p:txBody>
      </p:sp>
      <p:sp>
        <p:nvSpPr>
          <p:cNvPr id="29" name="Rectangle 28">
            <a:extLst>
              <a:ext uri="{FF2B5EF4-FFF2-40B4-BE49-F238E27FC236}">
                <a16:creationId xmlns:a16="http://schemas.microsoft.com/office/drawing/2014/main" id="{79B2F577-E341-4C76-81D7-09357CF5DEFA}"/>
              </a:ext>
            </a:extLst>
          </p:cNvPr>
          <p:cNvSpPr/>
          <p:nvPr/>
        </p:nvSpPr>
        <p:spPr>
          <a:xfrm>
            <a:off x="9963913" y="4923642"/>
            <a:ext cx="1414018" cy="384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Port 1</a:t>
            </a:r>
          </a:p>
        </p:txBody>
      </p:sp>
      <p:cxnSp>
        <p:nvCxnSpPr>
          <p:cNvPr id="27" name="Connector: Curved 26">
            <a:extLst>
              <a:ext uri="{FF2B5EF4-FFF2-40B4-BE49-F238E27FC236}">
                <a16:creationId xmlns:a16="http://schemas.microsoft.com/office/drawing/2014/main" id="{A7AD63B1-99D3-4E6A-BCC5-C18BDD161991}"/>
              </a:ext>
            </a:extLst>
          </p:cNvPr>
          <p:cNvCxnSpPr>
            <a:stCxn id="1026" idx="3"/>
          </p:cNvCxnSpPr>
          <p:nvPr/>
        </p:nvCxnSpPr>
        <p:spPr>
          <a:xfrm>
            <a:off x="6425493" y="5276705"/>
            <a:ext cx="1968518" cy="769110"/>
          </a:xfrm>
          <a:prstGeom prst="curvedConnector3">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C9C1930-1AEA-4CFE-8D21-522688202F23}"/>
              </a:ext>
            </a:extLst>
          </p:cNvPr>
          <p:cNvSpPr txBox="1"/>
          <p:nvPr/>
        </p:nvSpPr>
        <p:spPr>
          <a:xfrm>
            <a:off x="3677299" y="5709991"/>
            <a:ext cx="2202847" cy="307777"/>
          </a:xfrm>
          <a:prstGeom prst="rect">
            <a:avLst/>
          </a:prstGeom>
          <a:noFill/>
        </p:spPr>
        <p:txBody>
          <a:bodyPr wrap="none" rtlCol="0">
            <a:spAutoFit/>
          </a:bodyPr>
          <a:lstStyle/>
          <a:p>
            <a:r>
              <a:rPr lang="en-US" sz="1400" b="1" dirty="0"/>
              <a:t>USB-to-Serial Converter</a:t>
            </a:r>
          </a:p>
        </p:txBody>
      </p:sp>
    </p:spTree>
    <p:extLst>
      <p:ext uri="{BB962C8B-B14F-4D97-AF65-F5344CB8AC3E}">
        <p14:creationId xmlns:p14="http://schemas.microsoft.com/office/powerpoint/2010/main" val="325689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MMC R/W</a:t>
            </a:r>
          </a:p>
        </p:txBody>
      </p:sp>
      <p:sp>
        <p:nvSpPr>
          <p:cNvPr id="3" name="Content Placeholder 2">
            <a:extLst>
              <a:ext uri="{FF2B5EF4-FFF2-40B4-BE49-F238E27FC236}">
                <a16:creationId xmlns:a16="http://schemas.microsoft.com/office/drawing/2014/main" id="{751F36EA-0928-48E1-A62E-70C58BE2C363}"/>
              </a:ext>
            </a:extLst>
          </p:cNvPr>
          <p:cNvSpPr>
            <a:spLocks noGrp="1"/>
          </p:cNvSpPr>
          <p:nvPr>
            <p:ph idx="1"/>
          </p:nvPr>
        </p:nvSpPr>
        <p:spPr>
          <a:xfrm>
            <a:off x="357326" y="1484347"/>
            <a:ext cx="4782845" cy="5271560"/>
          </a:xfrm>
        </p:spPr>
        <p:txBody>
          <a:bodyPr>
            <a:noAutofit/>
          </a:bodyPr>
          <a:lstStyle/>
          <a:p>
            <a:pPr marL="0" indent="0">
              <a:buNone/>
            </a:pPr>
            <a:r>
              <a:rPr lang="en-US" sz="1200" dirty="0"/>
              <a:t>/*</a:t>
            </a:r>
          </a:p>
          <a:p>
            <a:pPr marL="0" indent="0">
              <a:buNone/>
            </a:pPr>
            <a:r>
              <a:rPr lang="en-US" sz="1200" dirty="0"/>
              <a:t>  Software serial </a:t>
            </a:r>
            <a:r>
              <a:rPr lang="en-US" sz="1200" dirty="0" err="1"/>
              <a:t>multple</a:t>
            </a:r>
            <a:r>
              <a:rPr lang="en-US" sz="1200" dirty="0"/>
              <a:t> serial test</a:t>
            </a:r>
          </a:p>
          <a:p>
            <a:pPr marL="0" indent="0">
              <a:buNone/>
            </a:pPr>
            <a:r>
              <a:rPr lang="en-US" sz="1200" dirty="0"/>
              <a:t> Receives from the hardware serial, sends to software serial.</a:t>
            </a:r>
          </a:p>
          <a:p>
            <a:pPr marL="0" indent="0">
              <a:buNone/>
            </a:pPr>
            <a:r>
              <a:rPr lang="en-US" sz="1200" dirty="0"/>
              <a:t> Receives from software serial, sends to hardware serial.</a:t>
            </a:r>
          </a:p>
          <a:p>
            <a:pPr marL="0" indent="0">
              <a:buNone/>
            </a:pPr>
            <a:r>
              <a:rPr lang="en-US" sz="1200" dirty="0"/>
              <a:t> </a:t>
            </a:r>
          </a:p>
          <a:p>
            <a:pPr marL="0" indent="0">
              <a:buNone/>
            </a:pPr>
            <a:r>
              <a:rPr lang="en-US" sz="1200" dirty="0"/>
              <a:t>The circuit:</a:t>
            </a:r>
          </a:p>
          <a:p>
            <a:pPr marL="0" indent="0">
              <a:buNone/>
            </a:pPr>
            <a:r>
              <a:rPr lang="en-US" sz="1200" dirty="0"/>
              <a:t> * RX is digital pin 2 (connect to TX of other device)</a:t>
            </a:r>
          </a:p>
          <a:p>
            <a:pPr marL="0" indent="0">
              <a:buNone/>
            </a:pPr>
            <a:r>
              <a:rPr lang="en-US" sz="1200" dirty="0"/>
              <a:t> * TX is digital pin 3 (connect to RX of other device)</a:t>
            </a:r>
          </a:p>
          <a:p>
            <a:pPr marL="0" indent="0">
              <a:buNone/>
            </a:pPr>
            <a:r>
              <a:rPr lang="en-US" sz="1200" dirty="0"/>
              <a:t> */</a:t>
            </a:r>
          </a:p>
          <a:p>
            <a:pPr marL="0" indent="0">
              <a:buNone/>
            </a:pPr>
            <a:r>
              <a:rPr lang="en-US" sz="1200" dirty="0"/>
              <a:t>#include &lt;</a:t>
            </a:r>
            <a:r>
              <a:rPr lang="en-US" sz="1200" dirty="0" err="1"/>
              <a:t>SoftwareSerial.h</a:t>
            </a:r>
            <a:r>
              <a:rPr lang="en-US" sz="1200" dirty="0"/>
              <a:t>&gt;</a:t>
            </a:r>
          </a:p>
          <a:p>
            <a:pPr marL="0" indent="0">
              <a:buNone/>
            </a:pPr>
            <a:r>
              <a:rPr lang="en-US" sz="1200" dirty="0" err="1"/>
              <a:t>SoftwareSerial</a:t>
            </a:r>
            <a:r>
              <a:rPr lang="en-US" sz="1200" dirty="0"/>
              <a:t> </a:t>
            </a:r>
            <a:r>
              <a:rPr lang="en-US" sz="1200" dirty="0" err="1"/>
              <a:t>mySerial</a:t>
            </a:r>
            <a:r>
              <a:rPr lang="en-US" sz="1200" dirty="0"/>
              <a:t>(2, 3); // RX, TX</a:t>
            </a:r>
          </a:p>
          <a:p>
            <a:pPr marL="0" indent="0">
              <a:buNone/>
            </a:pPr>
            <a:endParaRPr lang="en-US" sz="1200" dirty="0"/>
          </a:p>
        </p:txBody>
      </p:sp>
      <p:sp>
        <p:nvSpPr>
          <p:cNvPr id="5" name="Rectangle 4">
            <a:extLst>
              <a:ext uri="{FF2B5EF4-FFF2-40B4-BE49-F238E27FC236}">
                <a16:creationId xmlns:a16="http://schemas.microsoft.com/office/drawing/2014/main" id="{F5EE4E2F-C6A7-4C53-9982-D12A93A89366}"/>
              </a:ext>
            </a:extLst>
          </p:cNvPr>
          <p:cNvSpPr/>
          <p:nvPr/>
        </p:nvSpPr>
        <p:spPr>
          <a:xfrm>
            <a:off x="5533748" y="1766902"/>
            <a:ext cx="6096000" cy="5047536"/>
          </a:xfrm>
          <a:prstGeom prst="rect">
            <a:avLst/>
          </a:prstGeom>
        </p:spPr>
        <p:txBody>
          <a:bodyPr>
            <a:spAutoFit/>
          </a:bodyPr>
          <a:lstStyle/>
          <a:p>
            <a:endParaRPr lang="en-US" sz="1400" dirty="0"/>
          </a:p>
          <a:p>
            <a:r>
              <a:rPr lang="en-US" sz="1400" dirty="0"/>
              <a:t>void </a:t>
            </a:r>
            <a:r>
              <a:rPr lang="en-US" sz="1400" b="1" dirty="0"/>
              <a:t>setup</a:t>
            </a:r>
            <a:r>
              <a:rPr lang="en-US" sz="1400" dirty="0"/>
              <a:t>()</a:t>
            </a:r>
          </a:p>
          <a:p>
            <a:r>
              <a:rPr lang="en-US" sz="1400" dirty="0"/>
              <a:t>{</a:t>
            </a:r>
          </a:p>
          <a:p>
            <a:r>
              <a:rPr lang="en-US" sz="1400" dirty="0"/>
              <a:t>  // Open serial communications and wait for port to open:</a:t>
            </a:r>
          </a:p>
          <a:p>
            <a:r>
              <a:rPr lang="en-US" sz="1400" dirty="0"/>
              <a:t>  Serial.begin(115200);</a:t>
            </a:r>
          </a:p>
          <a:p>
            <a:r>
              <a:rPr lang="en-US" sz="1400" dirty="0"/>
              <a:t>  while (!Serial) {</a:t>
            </a:r>
          </a:p>
          <a:p>
            <a:r>
              <a:rPr lang="en-US" sz="1400" dirty="0"/>
              <a:t>    ; // wait for serial port to connect. Needed for Native USB only</a:t>
            </a:r>
          </a:p>
          <a:p>
            <a:r>
              <a:rPr lang="en-US" sz="1400" dirty="0"/>
              <a:t>  }</a:t>
            </a:r>
          </a:p>
          <a:p>
            <a:endParaRPr lang="en-US" sz="1400" dirty="0"/>
          </a:p>
          <a:p>
            <a:r>
              <a:rPr lang="en-US" sz="1400" dirty="0"/>
              <a:t>  Serial.println("Goodnight moon!");</a:t>
            </a:r>
          </a:p>
          <a:p>
            <a:endParaRPr lang="en-US" sz="1400" dirty="0"/>
          </a:p>
          <a:p>
            <a:r>
              <a:rPr lang="en-US" sz="1400" dirty="0"/>
              <a:t>  // set the data rate for the </a:t>
            </a:r>
            <a:r>
              <a:rPr lang="en-US" sz="1400" dirty="0" err="1"/>
              <a:t>SoftwareSerial</a:t>
            </a:r>
            <a:r>
              <a:rPr lang="en-US" sz="1400" dirty="0"/>
              <a:t> port</a:t>
            </a:r>
          </a:p>
          <a:p>
            <a:r>
              <a:rPr lang="en-US" sz="1400" dirty="0"/>
              <a:t>  </a:t>
            </a:r>
            <a:r>
              <a:rPr lang="en-US" sz="1400" dirty="0" err="1"/>
              <a:t>mySerial.begin</a:t>
            </a:r>
            <a:r>
              <a:rPr lang="en-US" sz="1400" dirty="0"/>
              <a:t>(115200);</a:t>
            </a:r>
          </a:p>
          <a:p>
            <a:r>
              <a:rPr lang="en-US" sz="1400" dirty="0"/>
              <a:t>  </a:t>
            </a:r>
            <a:r>
              <a:rPr lang="en-US" sz="1400" dirty="0" err="1"/>
              <a:t>mySerial.println</a:t>
            </a:r>
            <a:r>
              <a:rPr lang="en-US" sz="1400" dirty="0"/>
              <a:t>("Hello, world?");</a:t>
            </a:r>
          </a:p>
          <a:p>
            <a:r>
              <a:rPr lang="en-US" sz="1400" dirty="0"/>
              <a:t>}</a:t>
            </a:r>
          </a:p>
          <a:p>
            <a:endParaRPr lang="en-US" sz="1400" dirty="0"/>
          </a:p>
          <a:p>
            <a:r>
              <a:rPr lang="en-US" sz="1400" dirty="0"/>
              <a:t>void </a:t>
            </a:r>
            <a:r>
              <a:rPr lang="en-US" sz="1400" b="1" dirty="0"/>
              <a:t>loop</a:t>
            </a:r>
            <a:r>
              <a:rPr lang="en-US" sz="1400" dirty="0"/>
              <a:t>() // run over and over</a:t>
            </a:r>
          </a:p>
          <a:p>
            <a:r>
              <a:rPr lang="en-US" sz="1400" dirty="0"/>
              <a:t>{</a:t>
            </a:r>
          </a:p>
          <a:p>
            <a:r>
              <a:rPr lang="en-US" sz="1400" dirty="0"/>
              <a:t>  if (</a:t>
            </a:r>
            <a:r>
              <a:rPr lang="en-US" sz="1400" b="1" dirty="0" err="1"/>
              <a:t>mySerial</a:t>
            </a:r>
            <a:r>
              <a:rPr lang="en-US" sz="1400" dirty="0" err="1"/>
              <a:t>.available</a:t>
            </a:r>
            <a:r>
              <a:rPr lang="en-US" sz="1400" dirty="0"/>
              <a:t>())</a:t>
            </a:r>
          </a:p>
          <a:p>
            <a:r>
              <a:rPr lang="en-US" sz="1400" dirty="0"/>
              <a:t>    </a:t>
            </a:r>
            <a:r>
              <a:rPr lang="en-US" sz="1400" dirty="0" err="1"/>
              <a:t>Serial.write</a:t>
            </a:r>
            <a:r>
              <a:rPr lang="en-US" sz="1400" dirty="0"/>
              <a:t>(</a:t>
            </a:r>
            <a:r>
              <a:rPr lang="en-US" sz="1400" b="1" dirty="0" err="1"/>
              <a:t>mySerial</a:t>
            </a:r>
            <a:r>
              <a:rPr lang="en-US" sz="1400" dirty="0" err="1"/>
              <a:t>.read</a:t>
            </a:r>
            <a:r>
              <a:rPr lang="en-US" sz="1400" dirty="0"/>
              <a:t>());</a:t>
            </a:r>
          </a:p>
          <a:p>
            <a:r>
              <a:rPr lang="en-US" sz="1400" dirty="0"/>
              <a:t>  if (</a:t>
            </a:r>
            <a:r>
              <a:rPr lang="en-US" sz="1400" dirty="0" err="1"/>
              <a:t>Serial.available</a:t>
            </a:r>
            <a:r>
              <a:rPr lang="en-US" sz="1400" dirty="0"/>
              <a:t>())</a:t>
            </a:r>
          </a:p>
          <a:p>
            <a:r>
              <a:rPr lang="en-US" sz="1400" dirty="0"/>
              <a:t>    </a:t>
            </a:r>
            <a:r>
              <a:rPr lang="en-US" sz="1400" b="1" dirty="0" err="1"/>
              <a:t>mySerial</a:t>
            </a:r>
            <a:r>
              <a:rPr lang="en-US" sz="1400" dirty="0" err="1"/>
              <a:t>.write</a:t>
            </a:r>
            <a:r>
              <a:rPr lang="en-US" sz="1400" dirty="0"/>
              <a:t>(</a:t>
            </a:r>
            <a:r>
              <a:rPr lang="en-US" sz="1400" dirty="0" err="1"/>
              <a:t>Serial.read</a:t>
            </a:r>
            <a:r>
              <a:rPr lang="en-US" sz="1400" dirty="0"/>
              <a:t>());</a:t>
            </a:r>
          </a:p>
          <a:p>
            <a:r>
              <a:rPr lang="en-US" sz="1400" dirty="0"/>
              <a:t>}</a:t>
            </a:r>
          </a:p>
        </p:txBody>
      </p:sp>
    </p:spTree>
    <p:extLst>
      <p:ext uri="{BB962C8B-B14F-4D97-AF65-F5344CB8AC3E}">
        <p14:creationId xmlns:p14="http://schemas.microsoft.com/office/powerpoint/2010/main" val="350029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2895600" y="383373"/>
            <a:ext cx="8610600" cy="1293028"/>
          </a:xfrm>
        </p:spPr>
        <p:txBody>
          <a:bodyPr/>
          <a:lstStyle/>
          <a:p>
            <a:r>
              <a:rPr lang="en-US" dirty="0"/>
              <a:t>Output</a:t>
            </a:r>
          </a:p>
        </p:txBody>
      </p:sp>
      <p:pic>
        <p:nvPicPr>
          <p:cNvPr id="3" name="Picture 2">
            <a:extLst>
              <a:ext uri="{FF2B5EF4-FFF2-40B4-BE49-F238E27FC236}">
                <a16:creationId xmlns:a16="http://schemas.microsoft.com/office/drawing/2014/main" id="{200D05C7-A14F-4320-B284-C335375C8227}"/>
              </a:ext>
            </a:extLst>
          </p:cNvPr>
          <p:cNvPicPr>
            <a:picLocks noChangeAspect="1"/>
          </p:cNvPicPr>
          <p:nvPr/>
        </p:nvPicPr>
        <p:blipFill>
          <a:blip r:embed="rId2"/>
          <a:stretch>
            <a:fillRect/>
          </a:stretch>
        </p:blipFill>
        <p:spPr>
          <a:xfrm>
            <a:off x="113401" y="1427675"/>
            <a:ext cx="9354450" cy="5344599"/>
          </a:xfrm>
          <a:prstGeom prst="rect">
            <a:avLst/>
          </a:prstGeom>
          <a:effectLst>
            <a:glow rad="101600">
              <a:schemeClr val="accent6">
                <a:satMod val="175000"/>
                <a:alpha val="40000"/>
              </a:schemeClr>
            </a:glow>
          </a:effectLst>
        </p:spPr>
      </p:pic>
      <p:sp>
        <p:nvSpPr>
          <p:cNvPr id="5" name="Rectangle 4">
            <a:extLst>
              <a:ext uri="{FF2B5EF4-FFF2-40B4-BE49-F238E27FC236}">
                <a16:creationId xmlns:a16="http://schemas.microsoft.com/office/drawing/2014/main" id="{A7490CE1-6ADD-4BE4-9E09-28649F2CB646}"/>
              </a:ext>
            </a:extLst>
          </p:cNvPr>
          <p:cNvSpPr/>
          <p:nvPr/>
        </p:nvSpPr>
        <p:spPr>
          <a:xfrm>
            <a:off x="1310131" y="4732116"/>
            <a:ext cx="1414018" cy="384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Port 1</a:t>
            </a:r>
          </a:p>
        </p:txBody>
      </p:sp>
      <p:sp>
        <p:nvSpPr>
          <p:cNvPr id="6" name="Rectangle 5">
            <a:extLst>
              <a:ext uri="{FF2B5EF4-FFF2-40B4-BE49-F238E27FC236}">
                <a16:creationId xmlns:a16="http://schemas.microsoft.com/office/drawing/2014/main" id="{CC8F223B-9A54-4A9C-BC7E-ACCC3004E862}"/>
              </a:ext>
            </a:extLst>
          </p:cNvPr>
          <p:cNvSpPr/>
          <p:nvPr/>
        </p:nvSpPr>
        <p:spPr>
          <a:xfrm>
            <a:off x="1037627" y="2071585"/>
            <a:ext cx="1414018" cy="384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Port 2</a:t>
            </a:r>
          </a:p>
        </p:txBody>
      </p:sp>
    </p:spTree>
    <p:extLst>
      <p:ext uri="{BB962C8B-B14F-4D97-AF65-F5344CB8AC3E}">
        <p14:creationId xmlns:p14="http://schemas.microsoft.com/office/powerpoint/2010/main" val="59543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FA97-F6B1-4B38-AB4D-1065C0CD1F08}"/>
              </a:ext>
            </a:extLst>
          </p:cNvPr>
          <p:cNvSpPr>
            <a:spLocks noGrp="1"/>
          </p:cNvSpPr>
          <p:nvPr>
            <p:ph type="title"/>
          </p:nvPr>
        </p:nvSpPr>
        <p:spPr/>
        <p:txBody>
          <a:bodyPr/>
          <a:lstStyle/>
          <a:p>
            <a:r>
              <a:rPr lang="en-US" dirty="0"/>
              <a:t>TROUBLESHOOT</a:t>
            </a:r>
          </a:p>
        </p:txBody>
      </p:sp>
      <p:sp>
        <p:nvSpPr>
          <p:cNvPr id="3" name="Content Placeholder 2">
            <a:extLst>
              <a:ext uri="{FF2B5EF4-FFF2-40B4-BE49-F238E27FC236}">
                <a16:creationId xmlns:a16="http://schemas.microsoft.com/office/drawing/2014/main" id="{03319AE7-206B-4FE6-A4AA-EA67693CC056}"/>
              </a:ext>
            </a:extLst>
          </p:cNvPr>
          <p:cNvSpPr>
            <a:spLocks noGrp="1"/>
          </p:cNvSpPr>
          <p:nvPr>
            <p:ph idx="1"/>
          </p:nvPr>
        </p:nvSpPr>
        <p:spPr/>
        <p:txBody>
          <a:bodyPr/>
          <a:lstStyle/>
          <a:p>
            <a:r>
              <a:rPr lang="en-US" dirty="0"/>
              <a:t>In case junk characters are observed, ensure that in USB port’s properties, the baud rate is properly configured to the baud rate configured in our sketch (</a:t>
            </a:r>
            <a:r>
              <a:rPr lang="en-US" dirty="0" err="1"/>
              <a:t>ie</a:t>
            </a:r>
            <a:r>
              <a:rPr lang="en-US" dirty="0"/>
              <a:t>. 115200 in our case).</a:t>
            </a:r>
          </a:p>
          <a:p>
            <a:r>
              <a:rPr lang="en-US" dirty="0"/>
              <a:t>Try to use same baud rate across all interfaces. (Hardware and Software serial ports)</a:t>
            </a:r>
          </a:p>
        </p:txBody>
      </p:sp>
    </p:spTree>
    <p:extLst>
      <p:ext uri="{BB962C8B-B14F-4D97-AF65-F5344CB8AC3E}">
        <p14:creationId xmlns:p14="http://schemas.microsoft.com/office/powerpoint/2010/main" val="101861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graphicFrame>
        <p:nvGraphicFramePr>
          <p:cNvPr id="3" name="Object 2">
            <a:extLst>
              <a:ext uri="{FF2B5EF4-FFF2-40B4-BE49-F238E27FC236}">
                <a16:creationId xmlns:a16="http://schemas.microsoft.com/office/drawing/2014/main" id="{6813D8CC-E48E-44C7-A3CD-92284024886F}"/>
              </a:ext>
            </a:extLst>
          </p:cNvPr>
          <p:cNvGraphicFramePr>
            <a:graphicFrameLocks noChangeAspect="1"/>
          </p:cNvGraphicFramePr>
          <p:nvPr>
            <p:extLst>
              <p:ext uri="{D42A27DB-BD31-4B8C-83A1-F6EECF244321}">
                <p14:modId xmlns:p14="http://schemas.microsoft.com/office/powerpoint/2010/main" val="3879265552"/>
              </p:ext>
            </p:extLst>
          </p:nvPr>
        </p:nvGraphicFramePr>
        <p:xfrm>
          <a:off x="2846961" y="3298599"/>
          <a:ext cx="6498078" cy="1774144"/>
        </p:xfrm>
        <a:graphic>
          <a:graphicData uri="http://schemas.openxmlformats.org/presentationml/2006/ole">
            <mc:AlternateContent xmlns:mc="http://schemas.openxmlformats.org/markup-compatibility/2006">
              <mc:Choice xmlns:v="urn:schemas-microsoft-com:vml" Requires="v">
                <p:oleObj spid="_x0000_s2050" name="Packager Shell Object" showAsIcon="1" r:id="rId3" imgW="1448280" imgH="394560" progId="Package">
                  <p:embed/>
                </p:oleObj>
              </mc:Choice>
              <mc:Fallback>
                <p:oleObj name="Packager Shell Object" showAsIcon="1" r:id="rId3" imgW="1448280" imgH="394560" progId="Package">
                  <p:embed/>
                  <p:pic>
                    <p:nvPicPr>
                      <p:cNvPr id="0" name=""/>
                      <p:cNvPicPr/>
                      <p:nvPr/>
                    </p:nvPicPr>
                    <p:blipFill>
                      <a:blip r:embed="rId4"/>
                      <a:stretch>
                        <a:fillRect/>
                      </a:stretch>
                    </p:blipFill>
                    <p:spPr>
                      <a:xfrm>
                        <a:off x="2846961" y="3298599"/>
                        <a:ext cx="6498078" cy="1774144"/>
                      </a:xfrm>
                      <a:prstGeom prst="rect">
                        <a:avLst/>
                      </a:prstGeom>
                    </p:spPr>
                  </p:pic>
                </p:oleObj>
              </mc:Fallback>
            </mc:AlternateContent>
          </a:graphicData>
        </a:graphic>
      </p:graphicFrame>
    </p:spTree>
    <p:extLst>
      <p:ext uri="{BB962C8B-B14F-4D97-AF65-F5344CB8AC3E}">
        <p14:creationId xmlns:p14="http://schemas.microsoft.com/office/powerpoint/2010/main" val="25005753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3024</TotalTime>
  <Words>412</Words>
  <Application>Microsoft Office PowerPoint</Application>
  <PresentationFormat>Widescreen</PresentationFormat>
  <Paragraphs>67</Paragraphs>
  <Slides>8</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2" baseType="lpstr">
      <vt:lpstr>Arial</vt:lpstr>
      <vt:lpstr>Century Gothic</vt:lpstr>
      <vt:lpstr>Vapor Trail</vt:lpstr>
      <vt:lpstr>Package</vt:lpstr>
      <vt:lpstr>Software Serial Port</vt:lpstr>
      <vt:lpstr>Software Serial Port</vt:lpstr>
      <vt:lpstr>Hardware Required</vt:lpstr>
      <vt:lpstr>Circuit</vt:lpstr>
      <vt:lpstr>Code – MMC R/W</vt:lpstr>
      <vt:lpstr>Output</vt:lpstr>
      <vt:lpstr>TROUBLESHOOT</vt:lpstr>
      <vt:lpstr>Sketch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Pull up Serial</dc:title>
  <dc:creator>Sudhanshu Gupta</dc:creator>
  <cp:lastModifiedBy>Sudhanshu Gupta</cp:lastModifiedBy>
  <cp:revision>32</cp:revision>
  <dcterms:created xsi:type="dcterms:W3CDTF">2019-10-05T15:26:46Z</dcterms:created>
  <dcterms:modified xsi:type="dcterms:W3CDTF">2019-10-13T14:45:47Z</dcterms:modified>
</cp:coreProperties>
</file>