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1" r:id="rId7"/>
    <p:sldId id="265" r:id="rId8"/>
    <p:sldId id="267" r:id="rId9"/>
    <p:sldId id="266" r:id="rId10"/>
    <p:sldId id="269" r:id="rId11"/>
    <p:sldId id="270" r:id="rId12"/>
    <p:sldId id="268" r:id="rId13"/>
    <p:sldId id="272" r:id="rId14"/>
    <p:sldId id="27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86" d="100"/>
          <a:sy n="86"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NXP PN7120 NFC Interfacing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Ex2 - PCD8544 LCD TEMPERATURE DISPLAY (</a:t>
            </a:r>
            <a:r>
              <a:rPr lang="en-US" dirty="0" err="1"/>
              <a:t>Freertos</a:t>
            </a:r>
            <a:r>
              <a:rPr lang="en-US" dirty="0"/>
              <a:t>)</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fontScale="92500" lnSpcReduction="20000"/>
          </a:bodyPr>
          <a:lstStyle/>
          <a:p>
            <a:pPr marL="0" indent="0">
              <a:buNone/>
            </a:pPr>
            <a:r>
              <a:rPr lang="en-US" sz="1800" dirty="0"/>
              <a:t>In the second example, we will connect the DS1820 temperature with the Arduino and will read the temperature using the temperature IC. </a:t>
            </a:r>
          </a:p>
          <a:p>
            <a:pPr marL="0" indent="0">
              <a:buNone/>
            </a:pPr>
            <a:endParaRPr lang="en-US" sz="1800" dirty="0"/>
          </a:p>
          <a:p>
            <a:pPr marL="0" indent="0">
              <a:buNone/>
            </a:pPr>
            <a:r>
              <a:rPr lang="en-US" sz="1800" dirty="0"/>
              <a:t>Finally we display these temperature measurements on the Nokia 5110 LCD (PCD8544).</a:t>
            </a:r>
          </a:p>
          <a:p>
            <a:pPr marL="0" indent="0">
              <a:buNone/>
            </a:pPr>
            <a:endParaRPr lang="en-US" sz="1800" dirty="0"/>
          </a:p>
          <a:p>
            <a:pPr marL="0" indent="0">
              <a:buNone/>
            </a:pPr>
            <a:r>
              <a:rPr lang="en-US" sz="1800" dirty="0"/>
              <a:t>We will use a RTOS (Real Time Operating System), to create two separate threads / tasks (as you may like to call it). One thread reads temperature from DS1820 and store it in a global temperature variable.</a:t>
            </a:r>
          </a:p>
          <a:p>
            <a:pPr marL="0" indent="0">
              <a:buNone/>
            </a:pPr>
            <a:endParaRPr lang="en-US" sz="1800" dirty="0"/>
          </a:p>
          <a:p>
            <a:pPr marL="0" indent="0">
              <a:buNone/>
            </a:pPr>
            <a:r>
              <a:rPr lang="en-US" sz="1800" dirty="0"/>
              <a:t> Second thread, LCD thread, reads the global variable and displays it on LCD calling the LCD library routines.</a:t>
            </a:r>
          </a:p>
          <a:p>
            <a:pPr marL="0" indent="0">
              <a:buNone/>
            </a:pPr>
            <a:endParaRPr lang="en-US" sz="1800" dirty="0"/>
          </a:p>
          <a:p>
            <a:pPr marL="0" indent="0">
              <a:buNone/>
            </a:pPr>
            <a:r>
              <a:rPr lang="en-US" sz="1800" dirty="0"/>
              <a:t>Possible Design flaw : There would be preemption while reading / writing to the global variable and this may result in temporary false temperature readings. (TODO : This will be fixed in next project)</a:t>
            </a:r>
          </a:p>
          <a:p>
            <a:pPr marL="0" indent="0">
              <a:buNone/>
            </a:pPr>
            <a:endParaRPr lang="en-US" sz="1800" dirty="0"/>
          </a:p>
          <a:p>
            <a:pPr marL="0" indent="0">
              <a:buNone/>
            </a:pPr>
            <a:r>
              <a:rPr lang="en-US" sz="1800" dirty="0">
                <a:highlight>
                  <a:srgbClr val="FFFF00"/>
                </a:highlight>
              </a:rPr>
              <a:t>Troubleshooting Note : IC DS1820 needs 5V as power supply for its smooth functioning, and ignoring that may result in erratic temperature measurements. (e.g. -127 </a:t>
            </a:r>
            <a:r>
              <a:rPr lang="en-US" sz="1800" dirty="0" err="1">
                <a:highlight>
                  <a:srgbClr val="FFFF00"/>
                </a:highlight>
              </a:rPr>
              <a:t>dec</a:t>
            </a:r>
            <a:r>
              <a:rPr lang="en-US" sz="1800" dirty="0">
                <a:highlight>
                  <a:srgbClr val="FFFF00"/>
                </a:highlight>
              </a:rPr>
              <a:t> C)</a:t>
            </a:r>
          </a:p>
        </p:txBody>
      </p:sp>
    </p:spTree>
    <p:extLst>
      <p:ext uri="{BB962C8B-B14F-4D97-AF65-F5344CB8AC3E}">
        <p14:creationId xmlns:p14="http://schemas.microsoft.com/office/powerpoint/2010/main" val="224860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lnSpcReduction="10000"/>
          </a:bodyPr>
          <a:lstStyle/>
          <a:p>
            <a:r>
              <a:rPr lang="en-US" dirty="0"/>
              <a:t>Arduino Board</a:t>
            </a:r>
          </a:p>
          <a:p>
            <a:r>
              <a:rPr lang="en-US" dirty="0"/>
              <a:t>USB Cable type A to B</a:t>
            </a:r>
          </a:p>
          <a:p>
            <a:r>
              <a:rPr lang="en-US" dirty="0"/>
              <a:t>PCD8544 LCD (aka. Nokia Phone LCD)</a:t>
            </a:r>
          </a:p>
          <a:p>
            <a:r>
              <a:rPr lang="en-US" dirty="0"/>
              <a:t>DS1820 Temp IC breakout board – </a:t>
            </a:r>
            <a:r>
              <a:rPr lang="en-US" dirty="0">
                <a:highlight>
                  <a:srgbClr val="FFFF00"/>
                </a:highlight>
              </a:rPr>
              <a:t>Caution : This Temp IC needs 5V VCC to operate.</a:t>
            </a:r>
          </a:p>
          <a:p>
            <a:r>
              <a:rPr lang="en-US" dirty="0"/>
              <a:t>Hook-up wire(s)</a:t>
            </a:r>
          </a:p>
          <a:p>
            <a:endParaRPr lang="en-US"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1303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PCD8544 library by Carlos Rodrigues</a:t>
            </a:r>
          </a:p>
          <a:p>
            <a:r>
              <a:rPr lang="en-US" dirty="0"/>
              <a:t>One Wire Library</a:t>
            </a:r>
          </a:p>
          <a:p>
            <a:r>
              <a:rPr lang="en-US" dirty="0"/>
              <a:t>DallasTemperature Library</a:t>
            </a:r>
          </a:p>
          <a:p>
            <a:endParaRPr lang="en-US" dirty="0"/>
          </a:p>
        </p:txBody>
      </p:sp>
    </p:spTree>
    <p:extLst>
      <p:ext uri="{BB962C8B-B14F-4D97-AF65-F5344CB8AC3E}">
        <p14:creationId xmlns:p14="http://schemas.microsoft.com/office/powerpoint/2010/main" val="90281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Temperature Display using </a:t>
            </a:r>
            <a:r>
              <a:rPr lang="en-US" dirty="0" err="1"/>
              <a:t>freertos</a:t>
            </a:r>
            <a:endParaRPr lang="en-US" dirty="0"/>
          </a:p>
        </p:txBody>
      </p:sp>
      <p:sp>
        <p:nvSpPr>
          <p:cNvPr id="5" name="Rectangle 4">
            <a:extLst>
              <a:ext uri="{FF2B5EF4-FFF2-40B4-BE49-F238E27FC236}">
                <a16:creationId xmlns:a16="http://schemas.microsoft.com/office/drawing/2014/main" id="{6097D637-44E9-4994-A701-79B25DBB9688}"/>
              </a:ext>
            </a:extLst>
          </p:cNvPr>
          <p:cNvSpPr/>
          <p:nvPr/>
        </p:nvSpPr>
        <p:spPr>
          <a:xfrm>
            <a:off x="182880" y="1495147"/>
            <a:ext cx="4551680" cy="4708981"/>
          </a:xfrm>
          <a:prstGeom prst="rect">
            <a:avLst/>
          </a:prstGeom>
        </p:spPr>
        <p:txBody>
          <a:bodyPr wrap="square">
            <a:spAutoFit/>
          </a:bodyPr>
          <a:lstStyle/>
          <a:p>
            <a:r>
              <a:rPr lang="en-US" sz="1200" dirty="0"/>
              <a:t>/* Include Arduino </a:t>
            </a:r>
            <a:r>
              <a:rPr lang="en-US" sz="1200" dirty="0" err="1"/>
              <a:t>FreeRTOS</a:t>
            </a:r>
            <a:r>
              <a:rPr lang="en-US" sz="1200" dirty="0"/>
              <a:t> library */</a:t>
            </a:r>
          </a:p>
          <a:p>
            <a:r>
              <a:rPr lang="en-US" sz="1200" dirty="0"/>
              <a:t>#include &lt;</a:t>
            </a:r>
            <a:r>
              <a:rPr lang="en-US" sz="1200" dirty="0" err="1"/>
              <a:t>Arduino_FreeRTOS.h</a:t>
            </a:r>
            <a:r>
              <a:rPr lang="en-US" sz="1200" dirty="0"/>
              <a:t>&gt;</a:t>
            </a:r>
          </a:p>
          <a:p>
            <a:endParaRPr lang="en-US" sz="1200" dirty="0"/>
          </a:p>
          <a:p>
            <a:r>
              <a:rPr lang="en-US" sz="1200" dirty="0"/>
              <a:t>/* LCD Include file */</a:t>
            </a:r>
          </a:p>
          <a:p>
            <a:r>
              <a:rPr lang="en-US" sz="1200" dirty="0"/>
              <a:t>#include &lt;PCD8544.h&gt;</a:t>
            </a:r>
          </a:p>
          <a:p>
            <a:endParaRPr lang="en-US" sz="1200" dirty="0"/>
          </a:p>
          <a:p>
            <a:r>
              <a:rPr lang="en-US" sz="1200" dirty="0"/>
              <a:t>/* Code for reading from Temperature Sensor */ </a:t>
            </a:r>
          </a:p>
          <a:p>
            <a:r>
              <a:rPr lang="en-US" sz="1200" dirty="0"/>
              <a:t>#include &lt;OneWire.h&gt;</a:t>
            </a:r>
          </a:p>
          <a:p>
            <a:r>
              <a:rPr lang="en-US" sz="1200" dirty="0"/>
              <a:t>#include &lt;DallasTemperature.h&gt;</a:t>
            </a:r>
          </a:p>
          <a:p>
            <a:endParaRPr lang="en-US" sz="1200" dirty="0"/>
          </a:p>
          <a:p>
            <a:r>
              <a:rPr lang="en-US" sz="1200" dirty="0"/>
              <a:t>#define THREAD_DELAY	5000</a:t>
            </a:r>
          </a:p>
          <a:p>
            <a:endParaRPr lang="en-US" sz="1200" dirty="0"/>
          </a:p>
          <a:p>
            <a:r>
              <a:rPr lang="en-US" sz="1200" dirty="0"/>
              <a:t>/* Wiring Details */</a:t>
            </a:r>
          </a:p>
          <a:p>
            <a:r>
              <a:rPr lang="en-US" sz="1200" dirty="0"/>
              <a:t>/* PIN definition for LCD on Arduino board */</a:t>
            </a:r>
          </a:p>
          <a:p>
            <a:r>
              <a:rPr lang="en-US" sz="1200" dirty="0"/>
              <a:t>#define SCLK_PIN  3   // Clock pin</a:t>
            </a:r>
          </a:p>
          <a:p>
            <a:r>
              <a:rPr lang="en-US" sz="1200" dirty="0"/>
              <a:t>#define DIN_PIN   4   // Data In pin</a:t>
            </a:r>
          </a:p>
          <a:p>
            <a:r>
              <a:rPr lang="en-US" sz="1200" dirty="0"/>
              <a:t>#define DC_PIN    5   // Data/Command select pin </a:t>
            </a:r>
          </a:p>
          <a:p>
            <a:r>
              <a:rPr lang="en-US" sz="1200" dirty="0"/>
              <a:t>#define RST_PIN   6   // LCD reset pin</a:t>
            </a:r>
          </a:p>
          <a:p>
            <a:r>
              <a:rPr lang="en-US" sz="1200" dirty="0"/>
              <a:t>#define SCE_PIN   7   // Select Chip Enable pin</a:t>
            </a:r>
          </a:p>
          <a:p>
            <a:endParaRPr lang="en-US" sz="1200" dirty="0"/>
          </a:p>
          <a:p>
            <a:r>
              <a:rPr lang="en-US" sz="1200" dirty="0"/>
              <a:t>/* Data wire is plugged into pin 8 on </a:t>
            </a:r>
            <a:r>
              <a:rPr lang="en-US" sz="1200" dirty="0" err="1"/>
              <a:t>Ardiuno</a:t>
            </a:r>
            <a:r>
              <a:rPr lang="en-US" sz="1200" dirty="0"/>
              <a:t> */</a:t>
            </a:r>
          </a:p>
          <a:p>
            <a:r>
              <a:rPr lang="en-US" sz="1200" dirty="0"/>
              <a:t>#define ONE_WIRE_BUS 8</a:t>
            </a:r>
          </a:p>
          <a:p>
            <a:endParaRPr lang="en-US" sz="1200" dirty="0"/>
          </a:p>
          <a:p>
            <a:r>
              <a:rPr lang="en-US" sz="1200" dirty="0"/>
              <a:t>/* Global variables */</a:t>
            </a:r>
          </a:p>
          <a:p>
            <a:r>
              <a:rPr lang="en-US" sz="1200" dirty="0"/>
              <a:t>float </a:t>
            </a:r>
            <a:r>
              <a:rPr lang="en-US" sz="1200" dirty="0" err="1"/>
              <a:t>fCurrentTemp</a:t>
            </a:r>
            <a:r>
              <a:rPr lang="en-US" sz="1200" dirty="0"/>
              <a:t> = 0;</a:t>
            </a:r>
          </a:p>
        </p:txBody>
      </p:sp>
      <p:sp>
        <p:nvSpPr>
          <p:cNvPr id="6" name="Rectangle 5">
            <a:extLst>
              <a:ext uri="{FF2B5EF4-FFF2-40B4-BE49-F238E27FC236}">
                <a16:creationId xmlns:a16="http://schemas.microsoft.com/office/drawing/2014/main" id="{944C5B5D-8151-41F5-856F-6F34E30D2611}"/>
              </a:ext>
            </a:extLst>
          </p:cNvPr>
          <p:cNvSpPr/>
          <p:nvPr/>
        </p:nvSpPr>
        <p:spPr>
          <a:xfrm>
            <a:off x="5598160" y="4061190"/>
            <a:ext cx="6096000" cy="2308324"/>
          </a:xfrm>
          <a:prstGeom prst="rect">
            <a:avLst/>
          </a:prstGeom>
        </p:spPr>
        <p:txBody>
          <a:bodyPr>
            <a:spAutoFit/>
          </a:bodyPr>
          <a:lstStyle/>
          <a:p>
            <a:r>
              <a:rPr lang="en-US" sz="1200" dirty="0"/>
              <a:t>void </a:t>
            </a:r>
            <a:r>
              <a:rPr lang="en-US" sz="1200" b="1" dirty="0"/>
              <a:t>setup</a:t>
            </a:r>
            <a:r>
              <a:rPr lang="en-US" sz="1200" dirty="0"/>
              <a:t>()</a:t>
            </a:r>
          </a:p>
          <a:p>
            <a:r>
              <a:rPr lang="en-US" sz="1200" dirty="0"/>
              <a:t>{</a:t>
            </a:r>
          </a:p>
          <a:p>
            <a:r>
              <a:rPr lang="en-US" sz="1200" dirty="0"/>
              <a:t>	/* Create LCD </a:t>
            </a:r>
            <a:r>
              <a:rPr lang="en-US" sz="1200" dirty="0" err="1"/>
              <a:t>FreeRTOS</a:t>
            </a:r>
            <a:r>
              <a:rPr lang="en-US" sz="1200" dirty="0"/>
              <a:t> thread */</a:t>
            </a:r>
          </a:p>
          <a:p>
            <a:r>
              <a:rPr lang="en-US" sz="1200" dirty="0"/>
              <a:t>	</a:t>
            </a:r>
            <a:r>
              <a:rPr lang="en-US" sz="1200" dirty="0" err="1">
                <a:highlight>
                  <a:srgbClr val="FFFF00"/>
                </a:highlight>
              </a:rPr>
              <a:t>xTaskCreate</a:t>
            </a:r>
            <a:r>
              <a:rPr lang="en-US" sz="1200" dirty="0"/>
              <a:t>(</a:t>
            </a:r>
            <a:r>
              <a:rPr lang="en-US" sz="1200" b="1" dirty="0" err="1"/>
              <a:t>LCDDisplayTask</a:t>
            </a:r>
            <a:r>
              <a:rPr lang="en-US" sz="1200" dirty="0"/>
              <a:t>, "LCD Display Thread", 128, NULL, 1, NULL);</a:t>
            </a:r>
          </a:p>
          <a:p>
            <a:r>
              <a:rPr lang="en-US" sz="1200" dirty="0"/>
              <a:t>  </a:t>
            </a:r>
          </a:p>
          <a:p>
            <a:r>
              <a:rPr lang="en-US" sz="1200" dirty="0"/>
              <a:t>	/* Create Temperature </a:t>
            </a:r>
            <a:r>
              <a:rPr lang="en-US" sz="1200" dirty="0" err="1"/>
              <a:t>FreeRTOS</a:t>
            </a:r>
            <a:r>
              <a:rPr lang="en-US" sz="1200" dirty="0"/>
              <a:t> thread */</a:t>
            </a:r>
          </a:p>
          <a:p>
            <a:r>
              <a:rPr lang="en-US" sz="1200" dirty="0"/>
              <a:t>	</a:t>
            </a:r>
            <a:r>
              <a:rPr lang="en-US" sz="1200" dirty="0" err="1">
                <a:highlight>
                  <a:srgbClr val="FFFF00"/>
                </a:highlight>
              </a:rPr>
              <a:t>xTaskCreate</a:t>
            </a:r>
            <a:r>
              <a:rPr lang="en-US" sz="1200" dirty="0"/>
              <a:t>(</a:t>
            </a:r>
            <a:r>
              <a:rPr lang="en-US" sz="1200" b="1" dirty="0" err="1"/>
              <a:t>TempReadTask</a:t>
            </a:r>
            <a:r>
              <a:rPr lang="en-US" sz="1200" dirty="0"/>
              <a:t>, "Temp Read Task", 128, NULL, 1, NULL);</a:t>
            </a:r>
          </a:p>
          <a:p>
            <a:r>
              <a:rPr lang="en-US" sz="1200" dirty="0"/>
              <a:t>}</a:t>
            </a:r>
          </a:p>
          <a:p>
            <a:endParaRPr lang="en-US" sz="1200" dirty="0"/>
          </a:p>
          <a:p>
            <a:endParaRPr lang="en-US" sz="1200" dirty="0"/>
          </a:p>
          <a:p>
            <a:r>
              <a:rPr lang="en-US" sz="1200" dirty="0"/>
              <a:t>// Loop is empty in case of </a:t>
            </a:r>
            <a:r>
              <a:rPr lang="en-US" sz="1200" dirty="0" err="1"/>
              <a:t>FreeRTOS</a:t>
            </a:r>
            <a:r>
              <a:rPr lang="en-US" sz="1200" dirty="0"/>
              <a:t>, we have our own threads now.</a:t>
            </a:r>
          </a:p>
          <a:p>
            <a:r>
              <a:rPr lang="en-US" sz="1200" dirty="0"/>
              <a:t>void loop() {  }</a:t>
            </a:r>
          </a:p>
        </p:txBody>
      </p:sp>
    </p:spTree>
    <p:extLst>
      <p:ext uri="{BB962C8B-B14F-4D97-AF65-F5344CB8AC3E}">
        <p14:creationId xmlns:p14="http://schemas.microsoft.com/office/powerpoint/2010/main" val="218439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Temperature Display using </a:t>
            </a:r>
            <a:r>
              <a:rPr lang="en-US" dirty="0" err="1"/>
              <a:t>freertos</a:t>
            </a:r>
            <a:endParaRPr lang="en-US" dirty="0"/>
          </a:p>
        </p:txBody>
      </p:sp>
      <p:sp>
        <p:nvSpPr>
          <p:cNvPr id="5" name="Rectangle 4">
            <a:extLst>
              <a:ext uri="{FF2B5EF4-FFF2-40B4-BE49-F238E27FC236}">
                <a16:creationId xmlns:a16="http://schemas.microsoft.com/office/drawing/2014/main" id="{6097D637-44E9-4994-A701-79B25DBB9688}"/>
              </a:ext>
            </a:extLst>
          </p:cNvPr>
          <p:cNvSpPr/>
          <p:nvPr/>
        </p:nvSpPr>
        <p:spPr>
          <a:xfrm>
            <a:off x="6685280" y="1850747"/>
            <a:ext cx="4998720" cy="5078313"/>
          </a:xfrm>
          <a:prstGeom prst="rect">
            <a:avLst/>
          </a:prstGeom>
        </p:spPr>
        <p:txBody>
          <a:bodyPr wrap="square">
            <a:spAutoFit/>
          </a:bodyPr>
          <a:lstStyle/>
          <a:p>
            <a:r>
              <a:rPr lang="en-US" sz="1200" dirty="0"/>
              <a:t>/* ------------------ LCD related stuff ---------------------*/</a:t>
            </a:r>
          </a:p>
          <a:p>
            <a:r>
              <a:rPr lang="en-US" sz="1200" dirty="0"/>
              <a:t>/* Create an object with LCD pins as defined above */</a:t>
            </a:r>
          </a:p>
          <a:p>
            <a:r>
              <a:rPr lang="en-US" sz="1200" dirty="0"/>
              <a:t>PCD8544 </a:t>
            </a:r>
            <a:r>
              <a:rPr lang="en-US" sz="1200" dirty="0" err="1"/>
              <a:t>lcd</a:t>
            </a:r>
            <a:r>
              <a:rPr lang="en-US" sz="1200" dirty="0"/>
              <a:t>(SCLK_PIN, DIN_PIN, DC_PIN, RST_PIN, SCE_PIN);</a:t>
            </a:r>
          </a:p>
          <a:p>
            <a:endParaRPr lang="en-US" sz="1200" dirty="0"/>
          </a:p>
          <a:p>
            <a:r>
              <a:rPr lang="en-US" sz="1200" dirty="0"/>
              <a:t>#define LCD_WIDTH     84</a:t>
            </a:r>
          </a:p>
          <a:p>
            <a:r>
              <a:rPr lang="en-US" sz="1200" dirty="0"/>
              <a:t>#define LCD_HEIGHT    48</a:t>
            </a:r>
          </a:p>
          <a:p>
            <a:endParaRPr lang="en-US" sz="1200" dirty="0"/>
          </a:p>
          <a:p>
            <a:r>
              <a:rPr lang="en-US" sz="1200" dirty="0"/>
              <a:t>void </a:t>
            </a:r>
            <a:r>
              <a:rPr lang="en-US" sz="1200" b="1" dirty="0" err="1">
                <a:highlight>
                  <a:srgbClr val="FFFF00"/>
                </a:highlight>
              </a:rPr>
              <a:t>LCDDisplayTask</a:t>
            </a:r>
            <a:r>
              <a:rPr lang="en-US" sz="1200" dirty="0"/>
              <a:t>(void *</a:t>
            </a:r>
            <a:r>
              <a:rPr lang="en-US" sz="1200" dirty="0" err="1"/>
              <a:t>pvParameters</a:t>
            </a:r>
            <a:r>
              <a:rPr lang="en-US" sz="1200" dirty="0"/>
              <a:t>)</a:t>
            </a:r>
          </a:p>
          <a:p>
            <a:r>
              <a:rPr lang="en-US" sz="1200" dirty="0"/>
              <a:t>{</a:t>
            </a:r>
          </a:p>
          <a:p>
            <a:r>
              <a:rPr lang="en-US" sz="1200" dirty="0"/>
              <a:t>	</a:t>
            </a:r>
            <a:r>
              <a:rPr lang="en-US" sz="1200" dirty="0" err="1"/>
              <a:t>lcd.begin</a:t>
            </a:r>
            <a:r>
              <a:rPr lang="en-US" sz="1200" dirty="0"/>
              <a:t>(LCD_WIDTH, LCD_HEIGHT);</a:t>
            </a:r>
          </a:p>
          <a:p>
            <a:r>
              <a:rPr lang="en-US" sz="1200" dirty="0"/>
              <a:t>	while(1)</a:t>
            </a:r>
          </a:p>
          <a:p>
            <a:r>
              <a:rPr lang="en-US" sz="1200" dirty="0"/>
              <a:t>	{</a:t>
            </a:r>
          </a:p>
          <a:p>
            <a:r>
              <a:rPr lang="en-US" sz="1200" dirty="0"/>
              <a:t>		</a:t>
            </a:r>
            <a:r>
              <a:rPr lang="en-US" sz="1200" dirty="0" err="1"/>
              <a:t>lcd.setCursor</a:t>
            </a:r>
            <a:r>
              <a:rPr lang="en-US" sz="1200" dirty="0"/>
              <a:t>(0, 0);</a:t>
            </a:r>
          </a:p>
          <a:p>
            <a:r>
              <a:rPr lang="en-US" sz="1200" dirty="0"/>
              <a:t>		</a:t>
            </a:r>
            <a:r>
              <a:rPr lang="en-US" sz="1200" dirty="0" err="1"/>
              <a:t>lcd.print</a:t>
            </a:r>
            <a:r>
              <a:rPr lang="en-US" sz="1200" dirty="0"/>
              <a:t>("Temp : ");</a:t>
            </a:r>
          </a:p>
          <a:p>
            <a:endParaRPr lang="en-US" sz="1200" dirty="0"/>
          </a:p>
          <a:p>
            <a:r>
              <a:rPr lang="en-US" sz="1200" dirty="0"/>
              <a:t>		</a:t>
            </a:r>
            <a:r>
              <a:rPr lang="en-US" sz="1200" dirty="0" err="1"/>
              <a:t>lcd.setCursor</a:t>
            </a:r>
            <a:r>
              <a:rPr lang="en-US" sz="1200" dirty="0"/>
              <a:t>(0, 1);</a:t>
            </a:r>
          </a:p>
          <a:p>
            <a:r>
              <a:rPr lang="en-US" sz="1200" dirty="0"/>
              <a:t>		/* Print current temperature that is read in another thread */</a:t>
            </a:r>
          </a:p>
          <a:p>
            <a:r>
              <a:rPr lang="en-US" sz="1200" dirty="0"/>
              <a:t>		</a:t>
            </a:r>
            <a:r>
              <a:rPr lang="en-US" sz="1200" dirty="0" err="1"/>
              <a:t>lcd.print</a:t>
            </a:r>
            <a:r>
              <a:rPr lang="en-US" sz="1200" dirty="0"/>
              <a:t>(</a:t>
            </a:r>
            <a:r>
              <a:rPr lang="en-US" sz="1200" dirty="0" err="1"/>
              <a:t>fCurrentTemp</a:t>
            </a:r>
            <a:r>
              <a:rPr lang="en-US" sz="1200" dirty="0"/>
              <a:t>);</a:t>
            </a:r>
          </a:p>
          <a:p>
            <a:r>
              <a:rPr lang="en-US" sz="1200" dirty="0"/>
              <a:t>		</a:t>
            </a:r>
            <a:r>
              <a:rPr lang="en-US" sz="1200" dirty="0" err="1"/>
              <a:t>lcd.print</a:t>
            </a:r>
            <a:r>
              <a:rPr lang="en-US" sz="1200" dirty="0"/>
              <a:t>(" C");</a:t>
            </a:r>
          </a:p>
          <a:p>
            <a:endParaRPr lang="en-US" sz="1200" dirty="0"/>
          </a:p>
          <a:p>
            <a:r>
              <a:rPr lang="en-US" sz="1200" dirty="0"/>
              <a:t>		</a:t>
            </a:r>
            <a:r>
              <a:rPr lang="en-US" sz="1200" dirty="0" err="1"/>
              <a:t>lcd.setCursor</a:t>
            </a:r>
            <a:r>
              <a:rPr lang="en-US" sz="1200" dirty="0"/>
              <a:t>(0, 5);</a:t>
            </a:r>
          </a:p>
          <a:p>
            <a:r>
              <a:rPr lang="en-US" sz="1200" dirty="0"/>
              <a:t>		</a:t>
            </a:r>
            <a:r>
              <a:rPr lang="en-US" sz="1200" dirty="0" err="1"/>
              <a:t>lcd.print</a:t>
            </a:r>
            <a:r>
              <a:rPr lang="en-US" sz="1200" dirty="0"/>
              <a:t>("</a:t>
            </a:r>
            <a:r>
              <a:rPr lang="en-US" sz="1200" dirty="0" err="1"/>
              <a:t>Auth:Sudhanshu</a:t>
            </a:r>
            <a:r>
              <a:rPr lang="en-US" sz="1200" dirty="0"/>
              <a:t>");</a:t>
            </a:r>
          </a:p>
          <a:p>
            <a:endParaRPr lang="en-US" sz="1200" dirty="0"/>
          </a:p>
          <a:p>
            <a:r>
              <a:rPr lang="en-US" sz="1200" dirty="0"/>
              <a:t>		delay(THREAD_DELAY);</a:t>
            </a:r>
          </a:p>
          <a:p>
            <a:r>
              <a:rPr lang="en-US" sz="1200" dirty="0"/>
              <a:t>	}</a:t>
            </a:r>
          </a:p>
          <a:p>
            <a:r>
              <a:rPr lang="en-US" sz="1200" dirty="0"/>
              <a:t>}</a:t>
            </a:r>
          </a:p>
        </p:txBody>
      </p:sp>
      <p:sp>
        <p:nvSpPr>
          <p:cNvPr id="6" name="Rectangle 5">
            <a:extLst>
              <a:ext uri="{FF2B5EF4-FFF2-40B4-BE49-F238E27FC236}">
                <a16:creationId xmlns:a16="http://schemas.microsoft.com/office/drawing/2014/main" id="{944C5B5D-8151-41F5-856F-6F34E30D2611}"/>
              </a:ext>
            </a:extLst>
          </p:cNvPr>
          <p:cNvSpPr/>
          <p:nvPr/>
        </p:nvSpPr>
        <p:spPr>
          <a:xfrm>
            <a:off x="411480" y="1410887"/>
            <a:ext cx="6096000" cy="5632311"/>
          </a:xfrm>
          <a:prstGeom prst="rect">
            <a:avLst/>
          </a:prstGeom>
        </p:spPr>
        <p:txBody>
          <a:bodyPr>
            <a:spAutoFit/>
          </a:bodyPr>
          <a:lstStyle/>
          <a:p>
            <a:r>
              <a:rPr lang="en-US" sz="1200" dirty="0"/>
              <a:t>/* ------------------ Temp IC related stuff ---------------------</a:t>
            </a:r>
          </a:p>
          <a:p>
            <a:r>
              <a:rPr lang="en-US" sz="1200" dirty="0"/>
              <a:t>	Setup a oneWire instance to communicate with any OneWire </a:t>
            </a:r>
          </a:p>
          <a:p>
            <a:r>
              <a:rPr lang="en-US" sz="1200" dirty="0"/>
              <a:t>	devices (not just lcMaxim/Dallas temperature ICs)</a:t>
            </a:r>
          </a:p>
          <a:p>
            <a:r>
              <a:rPr lang="en-US" sz="1200" dirty="0"/>
              <a:t>*/ </a:t>
            </a:r>
          </a:p>
          <a:p>
            <a:r>
              <a:rPr lang="en-US" sz="1200" dirty="0"/>
              <a:t>OneWire oneWire(ONE_WIRE_BUS);</a:t>
            </a:r>
          </a:p>
          <a:p>
            <a:endParaRPr lang="en-US" sz="1200" dirty="0"/>
          </a:p>
          <a:p>
            <a:r>
              <a:rPr lang="en-US" sz="1200" dirty="0"/>
              <a:t>/* Pass our oneWire reference to Dallas Temperature. */</a:t>
            </a:r>
          </a:p>
          <a:p>
            <a:r>
              <a:rPr lang="en-US" sz="1200" dirty="0"/>
              <a:t>DallasTemperature sensors(&amp;oneWire);</a:t>
            </a:r>
          </a:p>
          <a:p>
            <a:endParaRPr lang="en-US" sz="1200" dirty="0"/>
          </a:p>
          <a:p>
            <a:r>
              <a:rPr lang="en-US" sz="1200" dirty="0"/>
              <a:t>void </a:t>
            </a:r>
            <a:r>
              <a:rPr lang="en-US" sz="1200" b="1" dirty="0" err="1">
                <a:highlight>
                  <a:srgbClr val="FFFF00"/>
                </a:highlight>
              </a:rPr>
              <a:t>TempReadTask</a:t>
            </a:r>
            <a:r>
              <a:rPr lang="en-US" sz="1200" dirty="0"/>
              <a:t>(void *</a:t>
            </a:r>
            <a:r>
              <a:rPr lang="en-US" sz="1200" dirty="0" err="1"/>
              <a:t>pvParameters</a:t>
            </a:r>
            <a:r>
              <a:rPr lang="en-US" sz="1200" dirty="0"/>
              <a:t>)</a:t>
            </a:r>
          </a:p>
          <a:p>
            <a:r>
              <a:rPr lang="en-US" sz="1200" dirty="0"/>
              <a:t>{</a:t>
            </a:r>
          </a:p>
          <a:p>
            <a:r>
              <a:rPr lang="en-US" sz="1200" dirty="0"/>
              <a:t>  Serial.begin(115200);	 // start serial port</a:t>
            </a:r>
          </a:p>
          <a:p>
            <a:r>
              <a:rPr lang="en-US" sz="1200" dirty="0"/>
              <a:t>  Serial.println("Dallas Temperature IC Control Library Demo");</a:t>
            </a:r>
          </a:p>
          <a:p>
            <a:endParaRPr lang="en-US" sz="1200" dirty="0"/>
          </a:p>
          <a:p>
            <a:r>
              <a:rPr lang="en-US" sz="1200" dirty="0"/>
              <a:t>  sensors.begin(); 	// Start up the library</a:t>
            </a:r>
          </a:p>
          <a:p>
            <a:r>
              <a:rPr lang="en-US" sz="1200" dirty="0"/>
              <a:t>  </a:t>
            </a:r>
          </a:p>
          <a:p>
            <a:r>
              <a:rPr lang="en-US" sz="1200" dirty="0"/>
              <a:t>  while(1)</a:t>
            </a:r>
          </a:p>
          <a:p>
            <a:r>
              <a:rPr lang="en-US" sz="1200" dirty="0"/>
              <a:t>  {</a:t>
            </a:r>
          </a:p>
          <a:p>
            <a:r>
              <a:rPr lang="en-US" sz="1200" dirty="0"/>
              <a:t>	// Send the command to get temperatures</a:t>
            </a:r>
          </a:p>
          <a:p>
            <a:r>
              <a:rPr lang="en-US" sz="1200" dirty="0"/>
              <a:t>	sensors.requestTemperatures();</a:t>
            </a:r>
          </a:p>
          <a:p>
            <a:r>
              <a:rPr lang="en-US" sz="1200" dirty="0"/>
              <a:t>	</a:t>
            </a:r>
          </a:p>
          <a:p>
            <a:r>
              <a:rPr lang="en-US" sz="1200" dirty="0"/>
              <a:t>	// Read temperature from IC</a:t>
            </a:r>
          </a:p>
          <a:p>
            <a:r>
              <a:rPr lang="en-US" sz="1200" dirty="0"/>
              <a:t>	</a:t>
            </a:r>
            <a:r>
              <a:rPr lang="en-US" sz="1200" dirty="0" err="1"/>
              <a:t>fCurrentTemp</a:t>
            </a:r>
            <a:r>
              <a:rPr lang="en-US" sz="1200" dirty="0"/>
              <a:t> = sensors.getTempCByIndex(0);</a:t>
            </a:r>
          </a:p>
          <a:p>
            <a:endParaRPr lang="en-US" sz="1200" dirty="0"/>
          </a:p>
          <a:p>
            <a:r>
              <a:rPr lang="en-US" sz="1200" dirty="0"/>
              <a:t>	Serial.print("Temperature for Device 1 is: ");</a:t>
            </a:r>
          </a:p>
          <a:p>
            <a:r>
              <a:rPr lang="en-US" sz="1200" dirty="0"/>
              <a:t>	Serial.print(sensors.getTempCByIndex(0)); </a:t>
            </a:r>
          </a:p>
          <a:p>
            <a:r>
              <a:rPr lang="en-US" sz="1200" dirty="0"/>
              <a:t>  </a:t>
            </a:r>
          </a:p>
          <a:p>
            <a:r>
              <a:rPr lang="en-US" sz="1200" dirty="0"/>
              <a:t>	delay(THREAD_DELAY);</a:t>
            </a:r>
          </a:p>
          <a:p>
            <a:r>
              <a:rPr lang="en-US" sz="1200" dirty="0"/>
              <a:t>  }</a:t>
            </a:r>
          </a:p>
          <a:p>
            <a:r>
              <a:rPr lang="en-US" sz="1200" dirty="0"/>
              <a:t>}</a:t>
            </a:r>
          </a:p>
        </p:txBody>
      </p:sp>
    </p:spTree>
    <p:extLst>
      <p:ext uri="{BB962C8B-B14F-4D97-AF65-F5344CB8AC3E}">
        <p14:creationId xmlns:p14="http://schemas.microsoft.com/office/powerpoint/2010/main" val="349192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13">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5" name="Picture 15">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9" name="Picture 8" descr="A circuit board&#10;&#10;Description generated with very high confidence">
            <a:extLst>
              <a:ext uri="{FF2B5EF4-FFF2-40B4-BE49-F238E27FC236}">
                <a16:creationId xmlns:a16="http://schemas.microsoft.com/office/drawing/2014/main" id="{F492C048-6BEE-4935-A0D4-8DE3DCB85071}"/>
              </a:ext>
            </a:extLst>
          </p:cNvPr>
          <p:cNvPicPr>
            <a:picLocks noChangeAspect="1"/>
          </p:cNvPicPr>
          <p:nvPr/>
        </p:nvPicPr>
        <p:blipFill rotWithShape="1">
          <a:blip r:embed="rId4">
            <a:alphaModFix amt="40000"/>
            <a:extLst/>
          </a:blip>
          <a:srcRect t="23423" b="1577"/>
          <a:stretch/>
        </p:blipFill>
        <p:spPr>
          <a:xfrm>
            <a:off x="20" y="10"/>
            <a:ext cx="12191980" cy="685799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1371600" y="2478118"/>
            <a:ext cx="9448800" cy="2361117"/>
          </a:xfrm>
        </p:spPr>
        <p:txBody>
          <a:bodyPr vert="horz" lIns="91440" tIns="45720" rIns="91440" bIns="45720" rtlCol="0" anchor="b">
            <a:normAutofit/>
          </a:bodyPr>
          <a:lstStyle/>
          <a:p>
            <a:pPr algn="l"/>
            <a:r>
              <a:rPr lang="en-US" sz="6000" dirty="0"/>
              <a:t>Actual Photographs</a:t>
            </a:r>
          </a:p>
        </p:txBody>
      </p:sp>
    </p:spTree>
    <p:extLst>
      <p:ext uri="{BB962C8B-B14F-4D97-AF65-F5344CB8AC3E}">
        <p14:creationId xmlns:p14="http://schemas.microsoft.com/office/powerpoint/2010/main" val="177623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graphicFrame>
        <p:nvGraphicFramePr>
          <p:cNvPr id="3" name="Object 2">
            <a:extLst>
              <a:ext uri="{FF2B5EF4-FFF2-40B4-BE49-F238E27FC236}">
                <a16:creationId xmlns:a16="http://schemas.microsoft.com/office/drawing/2014/main" id="{9E853C7E-8E1C-4B6E-953C-5A41D1228206}"/>
              </a:ext>
            </a:extLst>
          </p:cNvPr>
          <p:cNvGraphicFramePr>
            <a:graphicFrameLocks noChangeAspect="1"/>
          </p:cNvGraphicFramePr>
          <p:nvPr>
            <p:extLst>
              <p:ext uri="{D42A27DB-BD31-4B8C-83A1-F6EECF244321}">
                <p14:modId xmlns:p14="http://schemas.microsoft.com/office/powerpoint/2010/main" val="2517520416"/>
              </p:ext>
            </p:extLst>
          </p:nvPr>
        </p:nvGraphicFramePr>
        <p:xfrm>
          <a:off x="536361" y="3921928"/>
          <a:ext cx="4718478" cy="1049020"/>
        </p:xfrm>
        <a:graphic>
          <a:graphicData uri="http://schemas.openxmlformats.org/presentationml/2006/ole">
            <mc:AlternateContent xmlns:mc="http://schemas.openxmlformats.org/markup-compatibility/2006">
              <mc:Choice xmlns:v="urn:schemas-microsoft-com:vml" Requires="v">
                <p:oleObj spid="_x0000_s1071" name="Packager Shell Object" showAsIcon="1" r:id="rId3" imgW="1778760" imgH="394560" progId="Package">
                  <p:embed/>
                </p:oleObj>
              </mc:Choice>
              <mc:Fallback>
                <p:oleObj name="Packager Shell Object" showAsIcon="1" r:id="rId3" imgW="1778760" imgH="394560" progId="Package">
                  <p:embed/>
                  <p:pic>
                    <p:nvPicPr>
                      <p:cNvPr id="0" name=""/>
                      <p:cNvPicPr/>
                      <p:nvPr/>
                    </p:nvPicPr>
                    <p:blipFill>
                      <a:blip r:embed="rId4"/>
                      <a:stretch>
                        <a:fillRect/>
                      </a:stretch>
                    </p:blipFill>
                    <p:spPr>
                      <a:xfrm>
                        <a:off x="536361" y="3921928"/>
                        <a:ext cx="4718478" cy="104902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13F29B0-8468-4CC8-88DE-37ADD6F0AD80}"/>
              </a:ext>
            </a:extLst>
          </p:cNvPr>
          <p:cNvGraphicFramePr>
            <a:graphicFrameLocks noChangeAspect="1"/>
          </p:cNvGraphicFramePr>
          <p:nvPr>
            <p:extLst>
              <p:ext uri="{D42A27DB-BD31-4B8C-83A1-F6EECF244321}">
                <p14:modId xmlns:p14="http://schemas.microsoft.com/office/powerpoint/2010/main" val="2069565186"/>
              </p:ext>
            </p:extLst>
          </p:nvPr>
        </p:nvGraphicFramePr>
        <p:xfrm>
          <a:off x="5388590" y="3860483"/>
          <a:ext cx="5837894" cy="1150937"/>
        </p:xfrm>
        <a:graphic>
          <a:graphicData uri="http://schemas.openxmlformats.org/presentationml/2006/ole">
            <mc:AlternateContent xmlns:mc="http://schemas.openxmlformats.org/markup-compatibility/2006">
              <mc:Choice xmlns:v="urn:schemas-microsoft-com:vml" Requires="v">
                <p:oleObj spid="_x0000_s1072" name="Packager Shell Object" showAsIcon="1" r:id="rId5" imgW="2004480" imgH="394560" progId="Package">
                  <p:embed/>
                </p:oleObj>
              </mc:Choice>
              <mc:Fallback>
                <p:oleObj name="Packager Shell Object" showAsIcon="1" r:id="rId5" imgW="2004480" imgH="394560" progId="Package">
                  <p:embed/>
                  <p:pic>
                    <p:nvPicPr>
                      <p:cNvPr id="0" name=""/>
                      <p:cNvPicPr/>
                      <p:nvPr/>
                    </p:nvPicPr>
                    <p:blipFill>
                      <a:blip r:embed="rId6"/>
                      <a:stretch>
                        <a:fillRect/>
                      </a:stretch>
                    </p:blipFill>
                    <p:spPr>
                      <a:xfrm>
                        <a:off x="5388590" y="3860483"/>
                        <a:ext cx="5837894" cy="1150937"/>
                      </a:xfrm>
                      <a:prstGeom prst="rect">
                        <a:avLst/>
                      </a:prstGeom>
                    </p:spPr>
                  </p:pic>
                </p:oleObj>
              </mc:Fallback>
            </mc:AlternateContent>
          </a:graphicData>
        </a:graphic>
      </p:graphicFrame>
      <p:sp>
        <p:nvSpPr>
          <p:cNvPr id="6" name="Star: 7 Points 5">
            <a:extLst>
              <a:ext uri="{FF2B5EF4-FFF2-40B4-BE49-F238E27FC236}">
                <a16:creationId xmlns:a16="http://schemas.microsoft.com/office/drawing/2014/main" id="{733B6EA4-CBED-4FCC-93B6-289383A6FC8F}"/>
              </a:ext>
            </a:extLst>
          </p:cNvPr>
          <p:cNvSpPr/>
          <p:nvPr/>
        </p:nvSpPr>
        <p:spPr>
          <a:xfrm>
            <a:off x="8209280" y="2275840"/>
            <a:ext cx="2485857" cy="20828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a:t>
            </a:r>
            <a:r>
              <a:rPr lang="en-US" dirty="0" err="1"/>
              <a:t>FreeRTOS</a:t>
            </a:r>
            <a:endParaRPr lang="en-US" dirty="0"/>
          </a:p>
        </p:txBody>
      </p:sp>
    </p:spTree>
    <p:extLst>
      <p:ext uri="{BB962C8B-B14F-4D97-AF65-F5344CB8AC3E}">
        <p14:creationId xmlns:p14="http://schemas.microsoft.com/office/powerpoint/2010/main" val="2500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PCD8544 LCD Interfacing</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fontScale="77500" lnSpcReduction="20000"/>
          </a:bodyPr>
          <a:lstStyle/>
          <a:p>
            <a:r>
              <a:rPr lang="en-US" dirty="0"/>
              <a:t>In this article, we are going to interface the PCD8544 LCD with Arduino. </a:t>
            </a:r>
          </a:p>
          <a:p>
            <a:endParaRPr lang="en-US" dirty="0"/>
          </a:p>
          <a:p>
            <a:r>
              <a:rPr lang="en-US" dirty="0"/>
              <a:t>We will learn interfacing PCD8544 &amp; Arduino with the help of two examples.</a:t>
            </a:r>
          </a:p>
          <a:p>
            <a:endParaRPr lang="en-US" dirty="0"/>
          </a:p>
          <a:p>
            <a:r>
              <a:rPr lang="en-US" dirty="0"/>
              <a:t>First, we will simply show some data on the screen.</a:t>
            </a:r>
          </a:p>
          <a:p>
            <a:r>
              <a:rPr lang="en-US" dirty="0"/>
              <a:t>In the second example; we will read from the DS1820 temperature and will show the readings on the PCD8544 LCD screen.</a:t>
            </a:r>
          </a:p>
          <a:p>
            <a:endParaRPr lang="en-US" dirty="0"/>
          </a:p>
          <a:p>
            <a:r>
              <a:rPr lang="en-US" dirty="0"/>
              <a:t>The PCD8544 LCD is a great choice when it comes to display data. It is cheaper and very easy to use with the micro-controllers. You just have to connect some wires and you are ready to go.</a:t>
            </a:r>
          </a:p>
          <a:p>
            <a:endParaRPr lang="en-US" dirty="0"/>
          </a:p>
          <a:p>
            <a:r>
              <a:rPr lang="en-US" dirty="0"/>
              <a:t>PCD8544 – Popularly used in Nokia3310 / 5110 mobile phones. Feel proud if you owned one ;-)</a:t>
            </a:r>
          </a:p>
          <a:p>
            <a:endParaRPr lang="en-US" dirty="0"/>
          </a:p>
          <a:p>
            <a:r>
              <a:rPr lang="en-US" dirty="0"/>
              <a:t>This LCD interfacing project is developed using PCD8544 LCD along with Arduino Uno R3 development board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04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Board</a:t>
            </a:r>
          </a:p>
          <a:p>
            <a:r>
              <a:rPr lang="en-US" dirty="0"/>
              <a:t>USB Cable type A to B</a:t>
            </a:r>
          </a:p>
          <a:p>
            <a:r>
              <a:rPr lang="en-US" dirty="0"/>
              <a:t>PCD8544 LCD (aka. Nokia Phone LCD)</a:t>
            </a:r>
          </a:p>
          <a:p>
            <a:r>
              <a:rPr lang="en-US" dirty="0"/>
              <a:t>Hook-up wire(s)</a:t>
            </a:r>
          </a:p>
          <a:p>
            <a:endParaRPr lang="en-US" dirty="0"/>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PCD8544 library by Carlos Rodrigues</a:t>
            </a:r>
          </a:p>
          <a:p>
            <a:pPr marL="0" indent="0">
              <a:buNone/>
            </a:pPr>
            <a:r>
              <a:rPr lang="en-US" sz="1900" dirty="0"/>
              <a:t>Note : There are plenty of other libraries available as well. However, we will be using the library mentioned above for this example</a:t>
            </a:r>
          </a:p>
        </p:txBody>
      </p:sp>
    </p:spTree>
    <p:extLst>
      <p:ext uri="{BB962C8B-B14F-4D97-AF65-F5344CB8AC3E}">
        <p14:creationId xmlns:p14="http://schemas.microsoft.com/office/powerpoint/2010/main" val="228946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sp>
        <p:nvSpPr>
          <p:cNvPr id="3" name="Rectangle 2">
            <a:extLst>
              <a:ext uri="{FF2B5EF4-FFF2-40B4-BE49-F238E27FC236}">
                <a16:creationId xmlns:a16="http://schemas.microsoft.com/office/drawing/2014/main" id="{E1A4E891-7CDD-4873-BAF5-3059590B328C}"/>
              </a:ext>
            </a:extLst>
          </p:cNvPr>
          <p:cNvSpPr/>
          <p:nvPr/>
        </p:nvSpPr>
        <p:spPr>
          <a:xfrm>
            <a:off x="340311" y="1678243"/>
            <a:ext cx="11023106" cy="2862322"/>
          </a:xfrm>
          <a:prstGeom prst="rect">
            <a:avLst/>
          </a:prstGeom>
        </p:spPr>
        <p:txBody>
          <a:bodyPr wrap="square">
            <a:spAutoFit/>
          </a:bodyPr>
          <a:lstStyle/>
          <a:p>
            <a:r>
              <a:rPr lang="en-US" dirty="0">
                <a:latin typeface="Typonine Sans Regular"/>
              </a:rPr>
              <a:t>The pin out of the Nokia LCD is as follows : </a:t>
            </a:r>
          </a:p>
          <a:p>
            <a:endParaRPr lang="en-US" dirty="0">
              <a:latin typeface="Typonine Sans Regular"/>
            </a:endParaRPr>
          </a:p>
          <a:p>
            <a:r>
              <a:rPr lang="en-US" b="1" dirty="0">
                <a:latin typeface="Typonine Sans Medium"/>
              </a:rPr>
              <a:t>RST</a:t>
            </a:r>
            <a:r>
              <a:rPr lang="en-US" dirty="0">
                <a:latin typeface="Typonine Sans Medium"/>
              </a:rPr>
              <a:t>: </a:t>
            </a:r>
            <a:r>
              <a:rPr lang="en-US" dirty="0">
                <a:latin typeface="Typonine Sans Regular"/>
              </a:rPr>
              <a:t>Reset Pin</a:t>
            </a:r>
          </a:p>
          <a:p>
            <a:r>
              <a:rPr lang="en-US" b="1" dirty="0">
                <a:latin typeface="Typonine Sans Medium"/>
              </a:rPr>
              <a:t>SCE / CE</a:t>
            </a:r>
            <a:r>
              <a:rPr lang="en-US" dirty="0">
                <a:latin typeface="Typonine Sans Medium"/>
              </a:rPr>
              <a:t>:</a:t>
            </a:r>
            <a:r>
              <a:rPr lang="en-US" dirty="0">
                <a:latin typeface="Typonine Sans Regular"/>
              </a:rPr>
              <a:t> chip select Pin / chip enable</a:t>
            </a:r>
          </a:p>
          <a:p>
            <a:r>
              <a:rPr lang="en-US" b="1" dirty="0">
                <a:latin typeface="Typonine Sans Medium"/>
              </a:rPr>
              <a:t>D/C: (Data/Command)</a:t>
            </a:r>
            <a:r>
              <a:rPr lang="en-US" dirty="0">
                <a:latin typeface="Typonine Sans Medium"/>
              </a:rPr>
              <a:t>:</a:t>
            </a:r>
            <a:r>
              <a:rPr lang="en-US" dirty="0">
                <a:latin typeface="Typonine Sans Regular"/>
              </a:rPr>
              <a:t> This is the mode select pin. Low means command mode and high means Data mode.</a:t>
            </a:r>
          </a:p>
          <a:p>
            <a:r>
              <a:rPr lang="en-US" b="1" dirty="0">
                <a:latin typeface="Typonine Sans Medium"/>
              </a:rPr>
              <a:t>DN (Data Pin):</a:t>
            </a:r>
            <a:r>
              <a:rPr lang="en-US" dirty="0">
                <a:latin typeface="Typonine Sans Regular"/>
              </a:rPr>
              <a:t> Serial Data In</a:t>
            </a:r>
          </a:p>
          <a:p>
            <a:r>
              <a:rPr lang="en-US" b="1" dirty="0">
                <a:latin typeface="Typonine Sans Medium"/>
              </a:rPr>
              <a:t>SCLK:</a:t>
            </a:r>
            <a:r>
              <a:rPr lang="en-US" dirty="0">
                <a:latin typeface="Typonine Sans Regular"/>
              </a:rPr>
              <a:t> Serial Clock</a:t>
            </a:r>
          </a:p>
          <a:p>
            <a:r>
              <a:rPr lang="en-US" b="1" dirty="0">
                <a:latin typeface="Typonine Sans Medium"/>
              </a:rPr>
              <a:t>VCC:</a:t>
            </a:r>
            <a:r>
              <a:rPr lang="en-US" dirty="0">
                <a:latin typeface="Typonine Sans Regular"/>
              </a:rPr>
              <a:t> Input voltage is from 2.7 to 3.3V</a:t>
            </a:r>
          </a:p>
          <a:p>
            <a:r>
              <a:rPr lang="en-US" b="1" dirty="0">
                <a:latin typeface="Typonine Sans Medium"/>
              </a:rPr>
              <a:t>LED / LIGHT:</a:t>
            </a:r>
            <a:r>
              <a:rPr lang="en-US" dirty="0">
                <a:latin typeface="Typonine Sans Regular"/>
              </a:rPr>
              <a:t> This LED is the backlight LED. Input voltage is 3.3V</a:t>
            </a:r>
          </a:p>
          <a:p>
            <a:r>
              <a:rPr lang="en-US" b="1" dirty="0">
                <a:latin typeface="Typonine Sans Medium"/>
              </a:rPr>
              <a:t>GND:</a:t>
            </a:r>
            <a:r>
              <a:rPr lang="en-US" dirty="0">
                <a:latin typeface="Typonine Sans Regular"/>
              </a:rPr>
              <a:t> Ground</a:t>
            </a:r>
            <a:endParaRPr lang="en-US" b="0" i="0" dirty="0">
              <a:effectLst/>
              <a:latin typeface="Typonine Sans Regular"/>
            </a:endParaRPr>
          </a:p>
        </p:txBody>
      </p:sp>
      <p:pic>
        <p:nvPicPr>
          <p:cNvPr id="7" name="Picture 6" descr="A circuit board&#10;&#10;Description generated with very high confidence">
            <a:extLst>
              <a:ext uri="{FF2B5EF4-FFF2-40B4-BE49-F238E27FC236}">
                <a16:creationId xmlns:a16="http://schemas.microsoft.com/office/drawing/2014/main" id="{2AB3AB32-3E78-460B-864F-C6F2D9AA5A87}"/>
              </a:ext>
            </a:extLst>
          </p:cNvPr>
          <p:cNvPicPr>
            <a:picLocks noChangeAspect="1"/>
          </p:cNvPicPr>
          <p:nvPr/>
        </p:nvPicPr>
        <p:blipFill>
          <a:blip r:embed="rId2"/>
          <a:stretch>
            <a:fillRect/>
          </a:stretch>
        </p:blipFill>
        <p:spPr>
          <a:xfrm rot="5400000">
            <a:off x="7365691" y="3374817"/>
            <a:ext cx="3314700" cy="3200400"/>
          </a:xfrm>
          <a:prstGeom prst="rect">
            <a:avLst/>
          </a:prstGeom>
        </p:spPr>
      </p:pic>
      <p:pic>
        <p:nvPicPr>
          <p:cNvPr id="3074" name="Picture 2" descr="Image result for Rpi PCD8544 Shield v3.0 pin out">
            <a:extLst>
              <a:ext uri="{FF2B5EF4-FFF2-40B4-BE49-F238E27FC236}">
                <a16:creationId xmlns:a16="http://schemas.microsoft.com/office/drawing/2014/main" id="{85780192-8DFE-4FE1-A96B-36668F580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597" y="225633"/>
            <a:ext cx="2400299" cy="24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graphicFrame>
        <p:nvGraphicFramePr>
          <p:cNvPr id="6" name="Table 5">
            <a:extLst>
              <a:ext uri="{FF2B5EF4-FFF2-40B4-BE49-F238E27FC236}">
                <a16:creationId xmlns:a16="http://schemas.microsoft.com/office/drawing/2014/main" id="{5A4AC584-D43E-40D4-81D6-007164F6C56C}"/>
              </a:ext>
            </a:extLst>
          </p:cNvPr>
          <p:cNvGraphicFramePr>
            <a:graphicFrameLocks noGrp="1"/>
          </p:cNvGraphicFramePr>
          <p:nvPr>
            <p:extLst>
              <p:ext uri="{D42A27DB-BD31-4B8C-83A1-F6EECF244321}">
                <p14:modId xmlns:p14="http://schemas.microsoft.com/office/powerpoint/2010/main" val="693439212"/>
              </p:ext>
            </p:extLst>
          </p:nvPr>
        </p:nvGraphicFramePr>
        <p:xfrm>
          <a:off x="499270" y="1780219"/>
          <a:ext cx="4164558" cy="3086296"/>
        </p:xfrm>
        <a:graphic>
          <a:graphicData uri="http://schemas.openxmlformats.org/drawingml/2006/table">
            <a:tbl>
              <a:tblPr firstRow="1" bandRow="1">
                <a:tableStyleId>{5C22544A-7EE6-4342-B048-85BDC9FD1C3A}</a:tableStyleId>
              </a:tblPr>
              <a:tblGrid>
                <a:gridCol w="1388186">
                  <a:extLst>
                    <a:ext uri="{9D8B030D-6E8A-4147-A177-3AD203B41FA5}">
                      <a16:colId xmlns:a16="http://schemas.microsoft.com/office/drawing/2014/main" val="621474225"/>
                    </a:ext>
                  </a:extLst>
                </a:gridCol>
                <a:gridCol w="1388186">
                  <a:extLst>
                    <a:ext uri="{9D8B030D-6E8A-4147-A177-3AD203B41FA5}">
                      <a16:colId xmlns:a16="http://schemas.microsoft.com/office/drawing/2014/main" val="2273474619"/>
                    </a:ext>
                  </a:extLst>
                </a:gridCol>
                <a:gridCol w="1388186">
                  <a:extLst>
                    <a:ext uri="{9D8B030D-6E8A-4147-A177-3AD203B41FA5}">
                      <a16:colId xmlns:a16="http://schemas.microsoft.com/office/drawing/2014/main" val="539774186"/>
                    </a:ext>
                  </a:extLst>
                </a:gridCol>
              </a:tblGrid>
              <a:tr h="535109">
                <a:tc>
                  <a:txBody>
                    <a:bodyPr/>
                    <a:lstStyle/>
                    <a:p>
                      <a:r>
                        <a:rPr lang="en-US" sz="1200" dirty="0"/>
                        <a:t>SIGNAL NAME</a:t>
                      </a:r>
                    </a:p>
                  </a:txBody>
                  <a:tcPr/>
                </a:tc>
                <a:tc>
                  <a:txBody>
                    <a:bodyPr/>
                    <a:lstStyle/>
                    <a:p>
                      <a:r>
                        <a:rPr lang="en-US" sz="1200" dirty="0"/>
                        <a:t>PCD8544 LCD </a:t>
                      </a:r>
                      <a:r>
                        <a:rPr lang="en-US" sz="1200" dirty="0" err="1"/>
                        <a:t>Rpi</a:t>
                      </a:r>
                      <a:r>
                        <a:rPr lang="en-US" sz="1200" dirty="0"/>
                        <a:t> Header</a:t>
                      </a:r>
                    </a:p>
                    <a:p>
                      <a:r>
                        <a:rPr lang="en-US" sz="1200" dirty="0"/>
                        <a:t>PIN #</a:t>
                      </a:r>
                    </a:p>
                  </a:txBody>
                  <a:tcPr/>
                </a:tc>
                <a:tc>
                  <a:txBody>
                    <a:bodyPr/>
                    <a:lstStyle/>
                    <a:p>
                      <a:r>
                        <a:rPr lang="en-US" sz="1200" dirty="0"/>
                        <a:t>ARDUINO PIN</a:t>
                      </a:r>
                    </a:p>
                  </a:txBody>
                  <a:tcPr/>
                </a:tc>
                <a:extLst>
                  <a:ext uri="{0D108BD9-81ED-4DB2-BD59-A6C34878D82A}">
                    <a16:rowId xmlns:a16="http://schemas.microsoft.com/office/drawing/2014/main" val="628051382"/>
                  </a:ext>
                </a:extLst>
              </a:tr>
              <a:tr h="305777">
                <a:tc>
                  <a:txBody>
                    <a:bodyPr/>
                    <a:lstStyle/>
                    <a:p>
                      <a:r>
                        <a:rPr lang="en-US" sz="1200" dirty="0"/>
                        <a:t>VCC</a:t>
                      </a:r>
                    </a:p>
                  </a:txBody>
                  <a:tcPr/>
                </a:tc>
                <a:tc>
                  <a:txBody>
                    <a:bodyPr/>
                    <a:lstStyle/>
                    <a:p>
                      <a:r>
                        <a:rPr lang="en-US" sz="1200" dirty="0"/>
                        <a:t>P-01</a:t>
                      </a:r>
                    </a:p>
                  </a:txBody>
                  <a:tcPr/>
                </a:tc>
                <a:tc>
                  <a:txBody>
                    <a:bodyPr/>
                    <a:lstStyle/>
                    <a:p>
                      <a:r>
                        <a:rPr lang="en-US" sz="1200" dirty="0"/>
                        <a:t>3.3 V</a:t>
                      </a:r>
                    </a:p>
                  </a:txBody>
                  <a:tcPr/>
                </a:tc>
                <a:extLst>
                  <a:ext uri="{0D108BD9-81ED-4DB2-BD59-A6C34878D82A}">
                    <a16:rowId xmlns:a16="http://schemas.microsoft.com/office/drawing/2014/main" val="1711771568"/>
                  </a:ext>
                </a:extLst>
              </a:tr>
              <a:tr h="305777">
                <a:tc>
                  <a:txBody>
                    <a:bodyPr/>
                    <a:lstStyle/>
                    <a:p>
                      <a:r>
                        <a:rPr lang="en-US" sz="1200" dirty="0"/>
                        <a:t>GND</a:t>
                      </a:r>
                    </a:p>
                  </a:txBody>
                  <a:tcPr/>
                </a:tc>
                <a:tc>
                  <a:txBody>
                    <a:bodyPr/>
                    <a:lstStyle/>
                    <a:p>
                      <a:r>
                        <a:rPr lang="en-US" sz="1200" dirty="0"/>
                        <a:t>P-06</a:t>
                      </a:r>
                    </a:p>
                  </a:txBody>
                  <a:tcPr/>
                </a:tc>
                <a:tc>
                  <a:txBody>
                    <a:bodyPr/>
                    <a:lstStyle/>
                    <a:p>
                      <a:r>
                        <a:rPr lang="en-US" sz="1200" dirty="0"/>
                        <a:t>GND</a:t>
                      </a:r>
                    </a:p>
                  </a:txBody>
                  <a:tcPr/>
                </a:tc>
                <a:extLst>
                  <a:ext uri="{0D108BD9-81ED-4DB2-BD59-A6C34878D82A}">
                    <a16:rowId xmlns:a16="http://schemas.microsoft.com/office/drawing/2014/main" val="1999456517"/>
                  </a:ext>
                </a:extLst>
              </a:tr>
              <a:tr h="305777">
                <a:tc>
                  <a:txBody>
                    <a:bodyPr/>
                    <a:lstStyle/>
                    <a:p>
                      <a:r>
                        <a:rPr lang="en-US" sz="1200" dirty="0"/>
                        <a:t>CLK</a:t>
                      </a:r>
                    </a:p>
                  </a:txBody>
                  <a:tcPr/>
                </a:tc>
                <a:tc>
                  <a:txBody>
                    <a:bodyPr/>
                    <a:lstStyle/>
                    <a:p>
                      <a:r>
                        <a:rPr lang="en-US" sz="1200" dirty="0"/>
                        <a:t>P-11</a:t>
                      </a:r>
                    </a:p>
                  </a:txBody>
                  <a:tcPr/>
                </a:tc>
                <a:tc>
                  <a:txBody>
                    <a:bodyPr/>
                    <a:lstStyle/>
                    <a:p>
                      <a:r>
                        <a:rPr lang="en-US" sz="1200" dirty="0"/>
                        <a:t>3</a:t>
                      </a:r>
                    </a:p>
                  </a:txBody>
                  <a:tcPr/>
                </a:tc>
                <a:extLst>
                  <a:ext uri="{0D108BD9-81ED-4DB2-BD59-A6C34878D82A}">
                    <a16:rowId xmlns:a16="http://schemas.microsoft.com/office/drawing/2014/main" val="193629322"/>
                  </a:ext>
                </a:extLst>
              </a:tr>
              <a:tr h="305777">
                <a:tc>
                  <a:txBody>
                    <a:bodyPr/>
                    <a:lstStyle/>
                    <a:p>
                      <a:r>
                        <a:rPr lang="en-US" sz="1200" dirty="0"/>
                        <a:t>DIN</a:t>
                      </a:r>
                    </a:p>
                  </a:txBody>
                  <a:tcPr/>
                </a:tc>
                <a:tc>
                  <a:txBody>
                    <a:bodyPr/>
                    <a:lstStyle/>
                    <a:p>
                      <a:r>
                        <a:rPr lang="en-US" sz="1200" dirty="0"/>
                        <a:t>P-12</a:t>
                      </a:r>
                    </a:p>
                  </a:txBody>
                  <a:tcPr/>
                </a:tc>
                <a:tc>
                  <a:txBody>
                    <a:bodyPr/>
                    <a:lstStyle/>
                    <a:p>
                      <a:r>
                        <a:rPr lang="en-US" sz="1200" dirty="0"/>
                        <a:t>4</a:t>
                      </a:r>
                    </a:p>
                  </a:txBody>
                  <a:tcPr/>
                </a:tc>
                <a:extLst>
                  <a:ext uri="{0D108BD9-81ED-4DB2-BD59-A6C34878D82A}">
                    <a16:rowId xmlns:a16="http://schemas.microsoft.com/office/drawing/2014/main" val="2245262361"/>
                  </a:ext>
                </a:extLst>
              </a:tr>
              <a:tr h="305777">
                <a:tc>
                  <a:txBody>
                    <a:bodyPr/>
                    <a:lstStyle/>
                    <a:p>
                      <a:r>
                        <a:rPr lang="en-US" sz="1200" dirty="0"/>
                        <a:t>D/C</a:t>
                      </a:r>
                    </a:p>
                  </a:txBody>
                  <a:tcPr/>
                </a:tc>
                <a:tc>
                  <a:txBody>
                    <a:bodyPr/>
                    <a:lstStyle/>
                    <a:p>
                      <a:r>
                        <a:rPr lang="en-US" sz="1200" dirty="0"/>
                        <a:t>P-13</a:t>
                      </a:r>
                    </a:p>
                  </a:txBody>
                  <a:tcPr/>
                </a:tc>
                <a:tc>
                  <a:txBody>
                    <a:bodyPr/>
                    <a:lstStyle/>
                    <a:p>
                      <a:r>
                        <a:rPr lang="en-US" sz="1200" dirty="0"/>
                        <a:t>5</a:t>
                      </a:r>
                    </a:p>
                  </a:txBody>
                  <a:tcPr/>
                </a:tc>
                <a:extLst>
                  <a:ext uri="{0D108BD9-81ED-4DB2-BD59-A6C34878D82A}">
                    <a16:rowId xmlns:a16="http://schemas.microsoft.com/office/drawing/2014/main" val="3394526271"/>
                  </a:ext>
                </a:extLst>
              </a:tr>
              <a:tr h="305777">
                <a:tc>
                  <a:txBody>
                    <a:bodyPr/>
                    <a:lstStyle/>
                    <a:p>
                      <a:r>
                        <a:rPr lang="en-US" sz="1200" dirty="0"/>
                        <a:t>CS</a:t>
                      </a:r>
                    </a:p>
                  </a:txBody>
                  <a:tcPr/>
                </a:tc>
                <a:tc>
                  <a:txBody>
                    <a:bodyPr/>
                    <a:lstStyle/>
                    <a:p>
                      <a:r>
                        <a:rPr lang="en-US" sz="1200" dirty="0"/>
                        <a:t>P-15</a:t>
                      </a:r>
                    </a:p>
                  </a:txBody>
                  <a:tcPr/>
                </a:tc>
                <a:tc>
                  <a:txBody>
                    <a:bodyPr/>
                    <a:lstStyle/>
                    <a:p>
                      <a:r>
                        <a:rPr lang="en-US" sz="1200" dirty="0"/>
                        <a:t>7</a:t>
                      </a:r>
                    </a:p>
                  </a:txBody>
                  <a:tcPr/>
                </a:tc>
                <a:extLst>
                  <a:ext uri="{0D108BD9-81ED-4DB2-BD59-A6C34878D82A}">
                    <a16:rowId xmlns:a16="http://schemas.microsoft.com/office/drawing/2014/main" val="2430957695"/>
                  </a:ext>
                </a:extLst>
              </a:tr>
              <a:tr h="305777">
                <a:tc>
                  <a:txBody>
                    <a:bodyPr/>
                    <a:lstStyle/>
                    <a:p>
                      <a:r>
                        <a:rPr lang="en-US" sz="1200" dirty="0"/>
                        <a:t>RST</a:t>
                      </a:r>
                    </a:p>
                  </a:txBody>
                  <a:tcPr/>
                </a:tc>
                <a:tc>
                  <a:txBody>
                    <a:bodyPr/>
                    <a:lstStyle/>
                    <a:p>
                      <a:r>
                        <a:rPr lang="en-US" sz="1200" dirty="0"/>
                        <a:t>P-16</a:t>
                      </a:r>
                    </a:p>
                  </a:txBody>
                  <a:tcPr/>
                </a:tc>
                <a:tc>
                  <a:txBody>
                    <a:bodyPr/>
                    <a:lstStyle/>
                    <a:p>
                      <a:r>
                        <a:rPr lang="en-US" sz="1200" dirty="0"/>
                        <a:t>6</a:t>
                      </a:r>
                    </a:p>
                  </a:txBody>
                  <a:tcPr/>
                </a:tc>
                <a:extLst>
                  <a:ext uri="{0D108BD9-81ED-4DB2-BD59-A6C34878D82A}">
                    <a16:rowId xmlns:a16="http://schemas.microsoft.com/office/drawing/2014/main" val="3149949538"/>
                  </a:ext>
                </a:extLst>
              </a:tr>
              <a:tr h="305777">
                <a:tc>
                  <a:txBody>
                    <a:bodyPr/>
                    <a:lstStyle/>
                    <a:p>
                      <a:r>
                        <a:rPr lang="en-US" sz="1200" dirty="0"/>
                        <a:t>LED / LIGHT</a:t>
                      </a:r>
                    </a:p>
                  </a:txBody>
                  <a:tcPr/>
                </a:tc>
                <a:tc>
                  <a:txBody>
                    <a:bodyPr/>
                    <a:lstStyle/>
                    <a:p>
                      <a:r>
                        <a:rPr lang="en-US" sz="1200" dirty="0"/>
                        <a:t>P-01</a:t>
                      </a:r>
                    </a:p>
                  </a:txBody>
                  <a:tcPr/>
                </a:tc>
                <a:tc>
                  <a:txBody>
                    <a:bodyPr/>
                    <a:lstStyle/>
                    <a:p>
                      <a:r>
                        <a:rPr lang="en-US" sz="1200" dirty="0"/>
                        <a:t>3.3 V</a:t>
                      </a:r>
                    </a:p>
                  </a:txBody>
                  <a:tcPr/>
                </a:tc>
                <a:extLst>
                  <a:ext uri="{0D108BD9-81ED-4DB2-BD59-A6C34878D82A}">
                    <a16:rowId xmlns:a16="http://schemas.microsoft.com/office/drawing/2014/main" val="1812710991"/>
                  </a:ext>
                </a:extLst>
              </a:tr>
            </a:tbl>
          </a:graphicData>
        </a:graphic>
      </p:graphicFrame>
      <p:sp>
        <p:nvSpPr>
          <p:cNvPr id="7" name="Rectangle 6">
            <a:extLst>
              <a:ext uri="{FF2B5EF4-FFF2-40B4-BE49-F238E27FC236}">
                <a16:creationId xmlns:a16="http://schemas.microsoft.com/office/drawing/2014/main" id="{8ED80DB4-DF89-4A72-A1FB-D04CA50A2D52}"/>
              </a:ext>
            </a:extLst>
          </p:cNvPr>
          <p:cNvSpPr/>
          <p:nvPr/>
        </p:nvSpPr>
        <p:spPr>
          <a:xfrm>
            <a:off x="171635" y="1410887"/>
            <a:ext cx="7569693" cy="369332"/>
          </a:xfrm>
          <a:prstGeom prst="rect">
            <a:avLst/>
          </a:prstGeom>
        </p:spPr>
        <p:txBody>
          <a:bodyPr wrap="square">
            <a:spAutoFit/>
          </a:bodyPr>
          <a:lstStyle/>
          <a:p>
            <a:pPr marL="285750" indent="-285750" algn="just">
              <a:buFont typeface="Arial" panose="020B0604020202020204" pitchFamily="34" charset="0"/>
              <a:buChar char="•"/>
            </a:pPr>
            <a:r>
              <a:rPr lang="en-US" dirty="0"/>
              <a:t>Connect Wires as per the table given below : </a:t>
            </a:r>
          </a:p>
        </p:txBody>
      </p:sp>
      <p:pic>
        <p:nvPicPr>
          <p:cNvPr id="9" name="Picture 8" descr="A circuit board&#10;&#10;Description generated with high confidence">
            <a:extLst>
              <a:ext uri="{FF2B5EF4-FFF2-40B4-BE49-F238E27FC236}">
                <a16:creationId xmlns:a16="http://schemas.microsoft.com/office/drawing/2014/main" id="{77FFDEC0-B57E-4D71-8F3B-603BA0D82A5B}"/>
              </a:ext>
            </a:extLst>
          </p:cNvPr>
          <p:cNvPicPr>
            <a:picLocks noChangeAspect="1"/>
          </p:cNvPicPr>
          <p:nvPr/>
        </p:nvPicPr>
        <p:blipFill>
          <a:blip r:embed="rId2"/>
          <a:stretch>
            <a:fillRect/>
          </a:stretch>
        </p:blipFill>
        <p:spPr>
          <a:xfrm>
            <a:off x="7195076" y="1918816"/>
            <a:ext cx="4730591" cy="4800599"/>
          </a:xfrm>
          <a:prstGeom prst="rect">
            <a:avLst/>
          </a:prstGeom>
        </p:spPr>
      </p:pic>
      <p:pic>
        <p:nvPicPr>
          <p:cNvPr id="10" name="Picture 2" descr="Image result for Rpi PCD8544 Shield v3.0 pin out">
            <a:extLst>
              <a:ext uri="{FF2B5EF4-FFF2-40B4-BE49-F238E27FC236}">
                <a16:creationId xmlns:a16="http://schemas.microsoft.com/office/drawing/2014/main" id="{C8FC9A27-7FEA-4A6A-9AA0-B65385147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725" y="1207013"/>
            <a:ext cx="2400299" cy="24002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or: Elbow 3">
            <a:extLst>
              <a:ext uri="{FF2B5EF4-FFF2-40B4-BE49-F238E27FC236}">
                <a16:creationId xmlns:a16="http://schemas.microsoft.com/office/drawing/2014/main" id="{B8B031E7-D096-42EE-8C6C-056E132D6878}"/>
              </a:ext>
            </a:extLst>
          </p:cNvPr>
          <p:cNvCxnSpPr>
            <a:cxnSpLocks/>
            <a:stCxn id="6" idx="2"/>
          </p:cNvCxnSpPr>
          <p:nvPr/>
        </p:nvCxnSpPr>
        <p:spPr>
          <a:xfrm rot="5400000" flipH="1" flipV="1">
            <a:off x="3986425" y="2024124"/>
            <a:ext cx="1437515" cy="4247268"/>
          </a:xfrm>
          <a:prstGeom prst="bentConnector4">
            <a:avLst>
              <a:gd name="adj1" fmla="val -15902"/>
              <a:gd name="adj2" fmla="val 74513"/>
            </a:avLst>
          </a:prstGeom>
          <a:ln w="25400">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37D3F21-EFCE-48C4-8102-772FD06DBC4D}"/>
              </a:ext>
            </a:extLst>
          </p:cNvPr>
          <p:cNvSpPr/>
          <p:nvPr/>
        </p:nvSpPr>
        <p:spPr>
          <a:xfrm>
            <a:off x="7131426" y="2973574"/>
            <a:ext cx="340469" cy="340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EB47669D-7255-4FEF-941E-78883D0D0CBE}"/>
              </a:ext>
            </a:extLst>
          </p:cNvPr>
          <p:cNvSpPr/>
          <p:nvPr/>
        </p:nvSpPr>
        <p:spPr>
          <a:xfrm>
            <a:off x="6861592" y="3288339"/>
            <a:ext cx="340469" cy="340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a:extLst>
              <a:ext uri="{FF2B5EF4-FFF2-40B4-BE49-F238E27FC236}">
                <a16:creationId xmlns:a16="http://schemas.microsoft.com/office/drawing/2014/main" id="{E6D0AB46-8C55-4D1E-AAF0-11EA461EAE43}"/>
              </a:ext>
            </a:extLst>
          </p:cNvPr>
          <p:cNvSpPr/>
          <p:nvPr/>
        </p:nvSpPr>
        <p:spPr>
          <a:xfrm>
            <a:off x="5585760" y="2632737"/>
            <a:ext cx="515929" cy="249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26</a:t>
            </a:r>
          </a:p>
        </p:txBody>
      </p:sp>
    </p:spTree>
    <p:extLst>
      <p:ext uri="{BB962C8B-B14F-4D97-AF65-F5344CB8AC3E}">
        <p14:creationId xmlns:p14="http://schemas.microsoft.com/office/powerpoint/2010/main" val="99347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Example1</a:t>
            </a:r>
          </a:p>
        </p:txBody>
      </p:sp>
      <p:sp>
        <p:nvSpPr>
          <p:cNvPr id="12" name="Content Placeholder 11">
            <a:extLst>
              <a:ext uri="{FF2B5EF4-FFF2-40B4-BE49-F238E27FC236}">
                <a16:creationId xmlns:a16="http://schemas.microsoft.com/office/drawing/2014/main" id="{F91BA668-6412-48A2-9167-3BF08446C0C9}"/>
              </a:ext>
            </a:extLst>
          </p:cNvPr>
          <p:cNvSpPr>
            <a:spLocks noGrp="1"/>
          </p:cNvSpPr>
          <p:nvPr>
            <p:ph idx="1"/>
          </p:nvPr>
        </p:nvSpPr>
        <p:spPr>
          <a:xfrm>
            <a:off x="206405" y="1546491"/>
            <a:ext cx="4702945" cy="5078313"/>
          </a:xfrm>
        </p:spPr>
        <p:txBody>
          <a:bodyPr>
            <a:normAutofit fontScale="55000" lnSpcReduction="20000"/>
          </a:bodyPr>
          <a:lstStyle/>
          <a:p>
            <a:pPr marL="0" indent="0">
              <a:buNone/>
            </a:pPr>
            <a:r>
              <a:rPr lang="en-US" dirty="0"/>
              <a:t>#include &lt;PCD8544.h&gt;</a:t>
            </a:r>
          </a:p>
          <a:p>
            <a:pPr marL="0" indent="0">
              <a:buNone/>
            </a:pPr>
            <a:endParaRPr lang="en-US" dirty="0"/>
          </a:p>
          <a:p>
            <a:pPr marL="0" indent="0">
              <a:buNone/>
            </a:pPr>
            <a:r>
              <a:rPr lang="en-US" b="1" dirty="0"/>
              <a:t>/* PIN definition on Arduino board */</a:t>
            </a:r>
          </a:p>
          <a:p>
            <a:pPr marL="0" indent="0">
              <a:buNone/>
            </a:pPr>
            <a:r>
              <a:rPr lang="en-US" b="1" dirty="0"/>
              <a:t>#define SCLK_PIN  3   // Clock pin</a:t>
            </a:r>
          </a:p>
          <a:p>
            <a:pPr marL="0" indent="0">
              <a:buNone/>
            </a:pPr>
            <a:r>
              <a:rPr lang="en-US" b="1" dirty="0"/>
              <a:t>#define DIN_PIN   4   // Data In pin</a:t>
            </a:r>
          </a:p>
          <a:p>
            <a:pPr marL="0" indent="0">
              <a:buNone/>
            </a:pPr>
            <a:r>
              <a:rPr lang="en-US" b="1" dirty="0"/>
              <a:t>#define DC_PIN    5   // Data/Command select pin </a:t>
            </a:r>
          </a:p>
          <a:p>
            <a:pPr marL="0" indent="0">
              <a:buNone/>
            </a:pPr>
            <a:r>
              <a:rPr lang="en-US" b="1" dirty="0"/>
              <a:t>#define RST_PIN   6   // LCD reset pin</a:t>
            </a:r>
          </a:p>
          <a:p>
            <a:pPr marL="0" indent="0">
              <a:buNone/>
            </a:pPr>
            <a:r>
              <a:rPr lang="en-US" b="1" dirty="0"/>
              <a:t>#define SCE_PIN   7   // Select Chip Enable pin</a:t>
            </a:r>
          </a:p>
          <a:p>
            <a:pPr marL="0" indent="0">
              <a:buNone/>
            </a:pPr>
            <a:endParaRPr lang="en-US" dirty="0"/>
          </a:p>
          <a:p>
            <a:pPr marL="0" indent="0">
              <a:buNone/>
            </a:pPr>
            <a:r>
              <a:rPr lang="en-US" dirty="0"/>
              <a:t>/* Create an object with LCD pins as defined above */</a:t>
            </a:r>
          </a:p>
          <a:p>
            <a:pPr marL="0" indent="0">
              <a:buNone/>
            </a:pPr>
            <a:r>
              <a:rPr lang="en-US" dirty="0"/>
              <a:t>PCD8544 </a:t>
            </a:r>
            <a:r>
              <a:rPr lang="en-US" dirty="0" err="1"/>
              <a:t>lcd</a:t>
            </a:r>
            <a:r>
              <a:rPr lang="en-US" dirty="0"/>
              <a:t>(SCLK_PIN, DIN_PIN, DC_PIN, RST_PIN, SCE_PIN);</a:t>
            </a:r>
          </a:p>
          <a:p>
            <a:pPr marL="0" indent="0">
              <a:buNone/>
            </a:pPr>
            <a:endParaRPr lang="en-US" dirty="0"/>
          </a:p>
          <a:p>
            <a:pPr marL="0" indent="0">
              <a:buNone/>
            </a:pPr>
            <a:r>
              <a:rPr lang="en-US" dirty="0"/>
              <a:t>#define LCD_WIDTH     84</a:t>
            </a:r>
          </a:p>
          <a:p>
            <a:pPr marL="0" indent="0">
              <a:buNone/>
            </a:pPr>
            <a:r>
              <a:rPr lang="en-US" dirty="0"/>
              <a:t>#define LCD_HEIGHT    48</a:t>
            </a:r>
          </a:p>
          <a:p>
            <a:pPr marL="0" indent="0">
              <a:buNone/>
            </a:pPr>
            <a:endParaRPr lang="en-US" dirty="0"/>
          </a:p>
          <a:p>
            <a:pPr marL="0" indent="0">
              <a:buNone/>
            </a:pPr>
            <a:r>
              <a:rPr lang="en-US" dirty="0"/>
              <a:t>void setup() {</a:t>
            </a:r>
          </a:p>
          <a:p>
            <a:pPr marL="0" indent="0">
              <a:buNone/>
            </a:pPr>
            <a:r>
              <a:rPr lang="en-US" dirty="0"/>
              <a:t>   </a:t>
            </a:r>
            <a:r>
              <a:rPr lang="en-US" dirty="0" err="1"/>
              <a:t>lcd.begin</a:t>
            </a:r>
            <a:r>
              <a:rPr lang="en-US" dirty="0"/>
              <a:t>(LCD_WIDTH, LCD_HEIGHT);</a:t>
            </a:r>
          </a:p>
          <a:p>
            <a:pPr marL="0" indent="0">
              <a:buNone/>
            </a:pPr>
            <a:r>
              <a:rPr lang="en-US" dirty="0"/>
              <a:t>}</a:t>
            </a:r>
          </a:p>
        </p:txBody>
      </p:sp>
      <p:sp>
        <p:nvSpPr>
          <p:cNvPr id="13" name="Rectangle 12">
            <a:extLst>
              <a:ext uri="{FF2B5EF4-FFF2-40B4-BE49-F238E27FC236}">
                <a16:creationId xmlns:a16="http://schemas.microsoft.com/office/drawing/2014/main" id="{BE2FE2FD-345A-4CEA-8103-79952F5911F2}"/>
              </a:ext>
            </a:extLst>
          </p:cNvPr>
          <p:cNvSpPr/>
          <p:nvPr/>
        </p:nvSpPr>
        <p:spPr>
          <a:xfrm>
            <a:off x="6741111" y="3208484"/>
            <a:ext cx="6096000" cy="3416320"/>
          </a:xfrm>
          <a:prstGeom prst="rect">
            <a:avLst/>
          </a:prstGeom>
        </p:spPr>
        <p:txBody>
          <a:bodyPr>
            <a:spAutoFit/>
          </a:bodyPr>
          <a:lstStyle/>
          <a:p>
            <a:r>
              <a:rPr lang="en-US" sz="1200" dirty="0"/>
              <a:t>void loop() {</a:t>
            </a:r>
          </a:p>
          <a:p>
            <a:r>
              <a:rPr lang="en-US" sz="1200" dirty="0"/>
              <a:t>  </a:t>
            </a:r>
            <a:r>
              <a:rPr lang="en-US" sz="1200" dirty="0" err="1"/>
              <a:t>lcd.setCursor</a:t>
            </a:r>
            <a:r>
              <a:rPr lang="en-US" sz="1200" dirty="0"/>
              <a:t>(0, 0);</a:t>
            </a:r>
          </a:p>
          <a:p>
            <a:r>
              <a:rPr lang="en-US" sz="1200" dirty="0"/>
              <a:t>  </a:t>
            </a:r>
            <a:r>
              <a:rPr lang="en-US" sz="1200" dirty="0" err="1"/>
              <a:t>lcd.print</a:t>
            </a:r>
            <a:r>
              <a:rPr lang="en-US" sz="1200" dirty="0"/>
              <a:t>("   WELCOME  ");</a:t>
            </a:r>
          </a:p>
          <a:p>
            <a:r>
              <a:rPr lang="en-US" sz="1200" dirty="0"/>
              <a:t>  </a:t>
            </a:r>
          </a:p>
          <a:p>
            <a:r>
              <a:rPr lang="en-US" sz="1200" dirty="0"/>
              <a:t>  </a:t>
            </a:r>
            <a:r>
              <a:rPr lang="en-US" sz="1200" dirty="0" err="1"/>
              <a:t>lcd.setCursor</a:t>
            </a:r>
            <a:r>
              <a:rPr lang="en-US" sz="1200" dirty="0"/>
              <a:t>(0, 1);</a:t>
            </a:r>
          </a:p>
          <a:p>
            <a:r>
              <a:rPr lang="en-US" sz="1200" dirty="0"/>
              <a:t>  </a:t>
            </a:r>
            <a:r>
              <a:rPr lang="en-US" sz="1200" dirty="0" err="1"/>
              <a:t>lcd.print</a:t>
            </a:r>
            <a:r>
              <a:rPr lang="en-US" sz="1200" dirty="0"/>
              <a:t>("     To");</a:t>
            </a:r>
          </a:p>
          <a:p>
            <a:r>
              <a:rPr lang="en-US" sz="1200" dirty="0"/>
              <a:t>  </a:t>
            </a:r>
          </a:p>
          <a:p>
            <a:r>
              <a:rPr lang="en-US" sz="1200" dirty="0"/>
              <a:t>  </a:t>
            </a:r>
            <a:r>
              <a:rPr lang="en-US" sz="1200" dirty="0" err="1"/>
              <a:t>lcd.setCursor</a:t>
            </a:r>
            <a:r>
              <a:rPr lang="en-US" sz="1200" dirty="0"/>
              <a:t>(0, 2);</a:t>
            </a:r>
          </a:p>
          <a:p>
            <a:r>
              <a:rPr lang="en-US" sz="1200" dirty="0"/>
              <a:t>  </a:t>
            </a:r>
            <a:r>
              <a:rPr lang="en-US" sz="1200" dirty="0" err="1"/>
              <a:t>lcd.print</a:t>
            </a:r>
            <a:r>
              <a:rPr lang="en-US" sz="1200" dirty="0"/>
              <a:t>("   </a:t>
            </a:r>
            <a:r>
              <a:rPr lang="en-US" sz="1200" dirty="0" err="1"/>
              <a:t>Softwares</a:t>
            </a:r>
            <a:r>
              <a:rPr lang="en-US" sz="1200" dirty="0"/>
              <a:t>");</a:t>
            </a:r>
          </a:p>
          <a:p>
            <a:r>
              <a:rPr lang="en-US" sz="1200" dirty="0"/>
              <a:t>  </a:t>
            </a:r>
          </a:p>
          <a:p>
            <a:r>
              <a:rPr lang="en-US" sz="1200" dirty="0"/>
              <a:t>  </a:t>
            </a:r>
            <a:r>
              <a:rPr lang="en-US" sz="1200" dirty="0" err="1"/>
              <a:t>lcd.setCursor</a:t>
            </a:r>
            <a:r>
              <a:rPr lang="en-US" sz="1200" dirty="0"/>
              <a:t>(0, 3);</a:t>
            </a:r>
          </a:p>
          <a:p>
            <a:r>
              <a:rPr lang="en-US" sz="1200" dirty="0"/>
              <a:t>  </a:t>
            </a:r>
            <a:r>
              <a:rPr lang="en-US" sz="1200" dirty="0" err="1"/>
              <a:t>lcd.print</a:t>
            </a:r>
            <a:r>
              <a:rPr lang="en-US" sz="1200" dirty="0"/>
              <a:t>("   Unleashed");</a:t>
            </a:r>
          </a:p>
          <a:p>
            <a:endParaRPr lang="en-US" sz="1200" dirty="0"/>
          </a:p>
          <a:p>
            <a:r>
              <a:rPr lang="en-US" sz="1200" dirty="0"/>
              <a:t>  </a:t>
            </a:r>
            <a:r>
              <a:rPr lang="en-US" sz="1200" dirty="0" err="1"/>
              <a:t>lcd.setCursor</a:t>
            </a:r>
            <a:r>
              <a:rPr lang="en-US" sz="1200" dirty="0"/>
              <a:t>(0, 5);</a:t>
            </a:r>
          </a:p>
          <a:p>
            <a:r>
              <a:rPr lang="en-US" sz="1200" dirty="0"/>
              <a:t>  </a:t>
            </a:r>
            <a:r>
              <a:rPr lang="en-US" sz="1200" dirty="0" err="1"/>
              <a:t>lcd.print</a:t>
            </a:r>
            <a:r>
              <a:rPr lang="en-US" sz="1200" dirty="0"/>
              <a:t>("</a:t>
            </a:r>
            <a:r>
              <a:rPr lang="en-US" sz="1200" dirty="0" err="1"/>
              <a:t>Auth:Sudhanshu</a:t>
            </a:r>
            <a:r>
              <a:rPr lang="en-US" sz="1200" dirty="0"/>
              <a:t>");</a:t>
            </a:r>
          </a:p>
          <a:p>
            <a:endParaRPr lang="en-US" sz="1200" dirty="0"/>
          </a:p>
          <a:p>
            <a:r>
              <a:rPr lang="en-US" sz="1200" dirty="0"/>
              <a:t>  delay(200);</a:t>
            </a:r>
          </a:p>
          <a:p>
            <a:r>
              <a:rPr lang="en-US" sz="1200" dirty="0"/>
              <a:t>}</a:t>
            </a:r>
          </a:p>
        </p:txBody>
      </p:sp>
    </p:spTree>
    <p:extLst>
      <p:ext uri="{BB962C8B-B14F-4D97-AF65-F5344CB8AC3E}">
        <p14:creationId xmlns:p14="http://schemas.microsoft.com/office/powerpoint/2010/main" val="350029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a:t>
            </a:r>
            <a:r>
              <a:rPr lang="en-US" dirty="0" err="1"/>
              <a:t>Explaination</a:t>
            </a:r>
            <a:endParaRPr lang="en-US" dirty="0"/>
          </a:p>
        </p:txBody>
      </p:sp>
      <p:sp>
        <p:nvSpPr>
          <p:cNvPr id="12" name="Content Placeholder 11">
            <a:extLst>
              <a:ext uri="{FF2B5EF4-FFF2-40B4-BE49-F238E27FC236}">
                <a16:creationId xmlns:a16="http://schemas.microsoft.com/office/drawing/2014/main" id="{F91BA668-6412-48A2-9167-3BF08446C0C9}"/>
              </a:ext>
            </a:extLst>
          </p:cNvPr>
          <p:cNvSpPr>
            <a:spLocks noGrp="1"/>
          </p:cNvSpPr>
          <p:nvPr>
            <p:ph idx="1"/>
          </p:nvPr>
        </p:nvSpPr>
        <p:spPr>
          <a:xfrm>
            <a:off x="534879" y="2256704"/>
            <a:ext cx="10917316" cy="2324637"/>
          </a:xfrm>
        </p:spPr>
        <p:txBody>
          <a:bodyPr>
            <a:normAutofit/>
          </a:bodyPr>
          <a:lstStyle/>
          <a:p>
            <a:pPr marL="0" indent="0" eaLnBrk="0" fontAlgn="base" hangingPunct="0">
              <a:lnSpc>
                <a:spcPct val="100000"/>
              </a:lnSpc>
              <a:spcBef>
                <a:spcPct val="0"/>
              </a:spcBef>
              <a:spcAft>
                <a:spcPct val="0"/>
              </a:spcAft>
              <a:buNone/>
            </a:pPr>
            <a:r>
              <a:rPr lang="en-US" sz="1300" dirty="0">
                <a:solidFill>
                  <a:srgbClr val="879191"/>
                </a:solidFill>
                <a:latin typeface="Typonine Sans Regular"/>
              </a:rPr>
              <a:t>First of all, we have included the library (</a:t>
            </a:r>
            <a:r>
              <a:rPr lang="en-US" sz="1300" dirty="0">
                <a:solidFill>
                  <a:srgbClr val="879191"/>
                </a:solidFill>
                <a:highlight>
                  <a:srgbClr val="FFFF00"/>
                </a:highlight>
                <a:latin typeface="Typonine Sans Regular"/>
              </a:rPr>
              <a:t>PCD8544 library by Carlos Rodrigues</a:t>
            </a:r>
            <a:r>
              <a:rPr lang="en-US" sz="1300" dirty="0">
                <a:solidFill>
                  <a:srgbClr val="879191"/>
                </a:solidFill>
                <a:latin typeface="Typonine Sans Regular"/>
              </a:rPr>
              <a:t>) for the Nokia 5110 LCD.  The library will include all the commands that we will require for the Nokia 5110 LCD. </a:t>
            </a:r>
          </a:p>
          <a:p>
            <a:pPr marL="0" indent="0" eaLnBrk="0" fontAlgn="base" hangingPunct="0">
              <a:lnSpc>
                <a:spcPct val="100000"/>
              </a:lnSpc>
              <a:spcBef>
                <a:spcPct val="0"/>
              </a:spcBef>
              <a:spcAft>
                <a:spcPct val="0"/>
              </a:spcAft>
              <a:buNone/>
            </a:pPr>
            <a:endParaRPr lang="en-US" sz="1300" dirty="0">
              <a:solidFill>
                <a:srgbClr val="879191"/>
              </a:solidFill>
              <a:latin typeface="Typonine Sans Regular"/>
            </a:endParaRPr>
          </a:p>
          <a:p>
            <a:pPr marL="0" indent="0" eaLnBrk="0" fontAlgn="base" hangingPunct="0">
              <a:lnSpc>
                <a:spcPct val="100000"/>
              </a:lnSpc>
              <a:spcBef>
                <a:spcPct val="0"/>
              </a:spcBef>
              <a:spcAft>
                <a:spcPct val="0"/>
              </a:spcAft>
              <a:buNone/>
            </a:pPr>
            <a:r>
              <a:rPr lang="en-US" sz="1300" dirty="0">
                <a:solidFill>
                  <a:srgbClr val="879191"/>
                </a:solidFill>
                <a:latin typeface="Typonine Sans Regular"/>
              </a:rPr>
              <a:t>Then, we have declared a variable named ‘</a:t>
            </a:r>
            <a:r>
              <a:rPr lang="en-US" sz="1300" dirty="0" err="1">
                <a:solidFill>
                  <a:srgbClr val="879191"/>
                </a:solidFill>
                <a:latin typeface="Typonine Sans Regular"/>
              </a:rPr>
              <a:t>lcd</a:t>
            </a:r>
            <a:r>
              <a:rPr lang="en-US" sz="1300" dirty="0">
                <a:solidFill>
                  <a:srgbClr val="879191"/>
                </a:solidFill>
                <a:latin typeface="Typonine Sans Regular"/>
              </a:rPr>
              <a:t>’ of type PCD8544, which configures the various signals connected to LCD panel and on other end on Arduino.</a:t>
            </a:r>
          </a:p>
          <a:p>
            <a:pPr marL="0" indent="0">
              <a:buNone/>
            </a:pPr>
            <a:endParaRPr lang="en-US" sz="1600" dirty="0"/>
          </a:p>
        </p:txBody>
      </p:sp>
      <p:sp>
        <p:nvSpPr>
          <p:cNvPr id="7" name="Rectangle 3">
            <a:extLst>
              <a:ext uri="{FF2B5EF4-FFF2-40B4-BE49-F238E27FC236}">
                <a16:creationId xmlns:a16="http://schemas.microsoft.com/office/drawing/2014/main" id="{7972E829-1691-4A6B-AF66-2A85F5250DDE}"/>
              </a:ext>
            </a:extLst>
          </p:cNvPr>
          <p:cNvSpPr>
            <a:spLocks noChangeArrowheads="1"/>
          </p:cNvSpPr>
          <p:nvPr/>
        </p:nvSpPr>
        <p:spPr bwMode="auto">
          <a:xfrm>
            <a:off x="668784" y="3150180"/>
            <a:ext cx="5723139" cy="1431161"/>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 PIN definition on Arduino board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SCLK_PIN  3   // Clock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DIN_PIN   4   // Data In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DC_PIN    5   // Data/Command select pin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RST_PIN   6   // LCD reset pin</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#define SCE_PIN   7   // Select Chip Enable pin</a:t>
            </a:r>
          </a:p>
          <a:p>
            <a:pPr lvl="0" defTabSz="914400" eaLnBrk="0" fontAlgn="base" hangingPunct="0">
              <a:spcBef>
                <a:spcPct val="0"/>
              </a:spcBef>
              <a:spcAft>
                <a:spcPct val="0"/>
              </a:spcAft>
            </a:pPr>
            <a:endParaRPr lang="en-US" altLang="en-US" sz="1000" dirty="0">
              <a:solidFill>
                <a:srgbClr val="434F54"/>
              </a:solidFill>
              <a:highlight>
                <a:srgbClr val="FFFF00"/>
              </a:highligh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 Create an object with LCD pins as defined above */</a:t>
            </a:r>
          </a:p>
          <a:p>
            <a:pPr lvl="0" defTabSz="914400" eaLnBrk="0" fontAlgn="base" hangingPunct="0">
              <a:spcBef>
                <a:spcPct val="0"/>
              </a:spcBef>
              <a:spcAft>
                <a:spcPct val="0"/>
              </a:spcAft>
            </a:pP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PCD8544 </a:t>
            </a:r>
            <a:r>
              <a:rPr lang="en-US" altLang="en-US" sz="1000" dirty="0" err="1">
                <a:solidFill>
                  <a:srgbClr val="434F54"/>
                </a:solidFill>
                <a:highlight>
                  <a:srgbClr val="FFFF00"/>
                </a:highlight>
                <a:latin typeface="Courier New" panose="02070309020205020404" pitchFamily="49" charset="0"/>
                <a:cs typeface="Courier New" panose="02070309020205020404" pitchFamily="49" charset="0"/>
              </a:rPr>
              <a:t>lcd</a:t>
            </a: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(SCLK_PIN, DIN_PIN, DC_PIN, RST_PIN, SCE_PIN);</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13" name="Rectangle 2">
            <a:extLst>
              <a:ext uri="{FF2B5EF4-FFF2-40B4-BE49-F238E27FC236}">
                <a16:creationId xmlns:a16="http://schemas.microsoft.com/office/drawing/2014/main" id="{84EC7BA1-BA19-4F75-AB45-469178C72C92}"/>
              </a:ext>
            </a:extLst>
          </p:cNvPr>
          <p:cNvSpPr>
            <a:spLocks noChangeArrowheads="1"/>
          </p:cNvSpPr>
          <p:nvPr/>
        </p:nvSpPr>
        <p:spPr bwMode="auto">
          <a:xfrm>
            <a:off x="668784" y="4934929"/>
            <a:ext cx="11185864" cy="70788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879191"/>
                </a:solidFill>
                <a:effectLst/>
                <a:latin typeface="Typonine Sans Regular"/>
              </a:rPr>
              <a:t>Then in the setup function, we have set the resolution for the Nokia 5110 LCD. The Nokia5110 LCD has 84X48 resolutions, so we have set the 84X48 resolution in the Arduino IDE.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34F54"/>
              </a:solidFill>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a:solidFill>
                  <a:srgbClr val="434F54"/>
                </a:solidFill>
                <a:highlight>
                  <a:srgbClr val="FFFF00"/>
                </a:highlight>
                <a:latin typeface="Courier New" panose="02070309020205020404" pitchFamily="49" charset="0"/>
                <a:cs typeface="Courier New" panose="02070309020205020404" pitchFamily="49" charset="0"/>
              </a:rPr>
              <a:t>lcd.begin</a:t>
            </a:r>
            <a:r>
              <a:rPr lang="en-US" altLang="en-US" sz="1000" dirty="0">
                <a:solidFill>
                  <a:srgbClr val="434F54"/>
                </a:solidFill>
                <a:highlight>
                  <a:srgbClr val="FFFF00"/>
                </a:highlight>
                <a:latin typeface="Courier New" panose="02070309020205020404" pitchFamily="49" charset="0"/>
                <a:cs typeface="Courier New" panose="02070309020205020404" pitchFamily="49" charset="0"/>
              </a:rPr>
              <a:t>(84, 48); </a:t>
            </a:r>
          </a:p>
        </p:txBody>
      </p:sp>
    </p:spTree>
    <p:extLst>
      <p:ext uri="{BB962C8B-B14F-4D97-AF65-F5344CB8AC3E}">
        <p14:creationId xmlns:p14="http://schemas.microsoft.com/office/powerpoint/2010/main" val="298633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Explanation</a:t>
            </a:r>
          </a:p>
        </p:txBody>
      </p:sp>
      <p:sp>
        <p:nvSpPr>
          <p:cNvPr id="10" name="Rectangle 9">
            <a:extLst>
              <a:ext uri="{FF2B5EF4-FFF2-40B4-BE49-F238E27FC236}">
                <a16:creationId xmlns:a16="http://schemas.microsoft.com/office/drawing/2014/main" id="{0C3E271C-CBA1-4C18-814F-72AC2F00949F}"/>
              </a:ext>
            </a:extLst>
          </p:cNvPr>
          <p:cNvSpPr/>
          <p:nvPr/>
        </p:nvSpPr>
        <p:spPr>
          <a:xfrm>
            <a:off x="503068" y="2189644"/>
            <a:ext cx="11185864" cy="492443"/>
          </a:xfrm>
          <a:prstGeom prst="rect">
            <a:avLst/>
          </a:prstGeom>
        </p:spPr>
        <p:txBody>
          <a:bodyPr wrap="square">
            <a:spAutoFit/>
          </a:bodyPr>
          <a:lstStyle/>
          <a:p>
            <a:r>
              <a:rPr lang="en-US" sz="1300" dirty="0">
                <a:solidFill>
                  <a:srgbClr val="879191"/>
                </a:solidFill>
                <a:latin typeface="Typonine Sans Regular"/>
              </a:rPr>
              <a:t>Then in the loop function, first we have set the cursor at first line and printed the ‘Welcome there’. Then we moved to second line and printed ‘To’ there and then on the third line, we printed ‘</a:t>
            </a:r>
            <a:r>
              <a:rPr lang="en-US" sz="1300" dirty="0" err="1">
                <a:solidFill>
                  <a:srgbClr val="879191"/>
                </a:solidFill>
                <a:latin typeface="Typonine Sans Regular"/>
              </a:rPr>
              <a:t>Softwares</a:t>
            </a:r>
            <a:r>
              <a:rPr lang="en-US" sz="1300" dirty="0">
                <a:solidFill>
                  <a:srgbClr val="879191"/>
                </a:solidFill>
                <a:latin typeface="Typonine Sans Regular"/>
              </a:rPr>
              <a:t> Unleashed’. And finally on fifth line we print ‘</a:t>
            </a:r>
            <a:r>
              <a:rPr lang="en-US" sz="1300" dirty="0" err="1">
                <a:solidFill>
                  <a:srgbClr val="879191"/>
                </a:solidFill>
                <a:latin typeface="Typonine Sans Regular"/>
              </a:rPr>
              <a:t>Auth:Sudhanshu</a:t>
            </a:r>
            <a:r>
              <a:rPr lang="en-US" sz="1300" dirty="0">
                <a:solidFill>
                  <a:srgbClr val="879191"/>
                </a:solidFill>
                <a:latin typeface="Typonine Sans Regular"/>
              </a:rPr>
              <a:t>’</a:t>
            </a:r>
          </a:p>
        </p:txBody>
      </p:sp>
      <p:sp>
        <p:nvSpPr>
          <p:cNvPr id="11" name="Rectangle 10">
            <a:extLst>
              <a:ext uri="{FF2B5EF4-FFF2-40B4-BE49-F238E27FC236}">
                <a16:creationId xmlns:a16="http://schemas.microsoft.com/office/drawing/2014/main" id="{18FEC547-8BFE-4729-BD84-CB2563C6A102}"/>
              </a:ext>
            </a:extLst>
          </p:cNvPr>
          <p:cNvSpPr/>
          <p:nvPr/>
        </p:nvSpPr>
        <p:spPr>
          <a:xfrm>
            <a:off x="503068" y="2951025"/>
            <a:ext cx="6096000" cy="2862322"/>
          </a:xfrm>
          <a:prstGeom prst="rect">
            <a:avLst/>
          </a:prstGeom>
        </p:spPr>
        <p:txBody>
          <a:bodyPr>
            <a:spAutoFit/>
          </a:bodyPr>
          <a:lstStyle/>
          <a:p>
            <a:r>
              <a:rPr lang="en-US" sz="1000" dirty="0">
                <a:solidFill>
                  <a:srgbClr val="434F54"/>
                </a:solidFill>
                <a:highlight>
                  <a:srgbClr val="FFFF00"/>
                </a:highlight>
                <a:latin typeface="Courier New" panose="02070309020205020404" pitchFamily="49" charset="0"/>
                <a:cs typeface="Courier New" panose="02070309020205020404" pitchFamily="49" charset="0"/>
              </a:rPr>
              <a:t>void loop()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0);</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WELCOME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1);</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To");</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2);</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Softwares</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3);</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   Unleashed");</a:t>
            </a:r>
          </a:p>
          <a:p>
            <a:endParaRPr lang="en-US" sz="1000" dirty="0">
              <a:solidFill>
                <a:srgbClr val="434F54"/>
              </a:solidFill>
              <a:highlight>
                <a:srgbClr val="FFFF00"/>
              </a:highlight>
              <a:latin typeface="Courier New" panose="02070309020205020404" pitchFamily="49" charset="0"/>
              <a:cs typeface="Courier New" panose="02070309020205020404" pitchFamily="49" charset="0"/>
            </a:endParaRP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lcd.setCursor</a:t>
            </a:r>
            <a:r>
              <a:rPr lang="en-US" sz="1000" dirty="0">
                <a:solidFill>
                  <a:srgbClr val="434F54"/>
                </a:solidFill>
                <a:highlight>
                  <a:srgbClr val="FFFF00"/>
                </a:highlight>
                <a:latin typeface="Courier New" panose="02070309020205020404" pitchFamily="49" charset="0"/>
                <a:cs typeface="Courier New" panose="02070309020205020404" pitchFamily="49" charset="0"/>
              </a:rPr>
              <a:t>(0, 5);</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lcd.print</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r>
              <a:rPr lang="en-US" sz="1000" dirty="0" err="1">
                <a:solidFill>
                  <a:srgbClr val="434F54"/>
                </a:solidFill>
                <a:highlight>
                  <a:srgbClr val="FFFF00"/>
                </a:highlight>
                <a:latin typeface="Courier New" panose="02070309020205020404" pitchFamily="49" charset="0"/>
                <a:cs typeface="Courier New" panose="02070309020205020404" pitchFamily="49" charset="0"/>
              </a:rPr>
              <a:t>Auth:Sudhanshu</a:t>
            </a:r>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a:p>
            <a:endParaRPr lang="en-US" sz="1000" dirty="0">
              <a:solidFill>
                <a:srgbClr val="434F54"/>
              </a:solidFill>
              <a:highlight>
                <a:srgbClr val="FFFF00"/>
              </a:highlight>
              <a:latin typeface="Courier New" panose="02070309020205020404" pitchFamily="49" charset="0"/>
              <a:cs typeface="Courier New" panose="02070309020205020404" pitchFamily="49" charset="0"/>
            </a:endParaRPr>
          </a:p>
          <a:p>
            <a:r>
              <a:rPr lang="en-US" sz="1000" dirty="0">
                <a:solidFill>
                  <a:srgbClr val="434F54"/>
                </a:solidFill>
                <a:highlight>
                  <a:srgbClr val="FFFF00"/>
                </a:highlight>
                <a:latin typeface="Courier New" panose="02070309020205020404" pitchFamily="49" charset="0"/>
                <a:cs typeface="Courier New" panose="02070309020205020404" pitchFamily="49" charset="0"/>
              </a:rPr>
              <a:t>  delay(200);</a:t>
            </a:r>
          </a:p>
          <a:p>
            <a:r>
              <a:rPr lang="en-US" sz="1000" dirty="0">
                <a:solidFill>
                  <a:srgbClr val="434F54"/>
                </a:solidFill>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554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4" name="Picture 13">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6" name="Rectangle 15">
            <a:extLst>
              <a:ext uri="{FF2B5EF4-FFF2-40B4-BE49-F238E27FC236}">
                <a16:creationId xmlns:a16="http://schemas.microsoft.com/office/drawing/2014/main" id="{8343378B-CD8B-42C8-B5F6-1735FD150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device&#10;&#10;Description generated with very high confidence">
            <a:extLst>
              <a:ext uri="{FF2B5EF4-FFF2-40B4-BE49-F238E27FC236}">
                <a16:creationId xmlns:a16="http://schemas.microsoft.com/office/drawing/2014/main" id="{A6DB0D51-DFD4-4EEB-9A44-669F53D72BF6}"/>
              </a:ext>
            </a:extLst>
          </p:cNvPr>
          <p:cNvPicPr>
            <a:picLocks noChangeAspect="1"/>
          </p:cNvPicPr>
          <p:nvPr/>
        </p:nvPicPr>
        <p:blipFill rotWithShape="1">
          <a:blip r:embed="rId4">
            <a:alphaModFix amt="40000"/>
            <a:extLst/>
          </a:blip>
          <a:srcRect r="31818" b="9091"/>
          <a:stretch/>
        </p:blipFill>
        <p:spPr>
          <a:xfrm rot="16200000">
            <a:off x="2667000" y="-2667000"/>
            <a:ext cx="6858000" cy="12192000"/>
          </a:xfrm>
          <a:prstGeom prst="rect">
            <a:avLst/>
          </a:prstGeom>
        </p:spPr>
      </p:pic>
      <p:pic>
        <p:nvPicPr>
          <p:cNvPr id="18" name="Picture 17">
            <a:extLst>
              <a:ext uri="{FF2B5EF4-FFF2-40B4-BE49-F238E27FC236}">
                <a16:creationId xmlns:a16="http://schemas.microsoft.com/office/drawing/2014/main" id="{0B437D4A-C753-4188-A33C-D004EDBF1B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19">
            <a:extLst>
              <a:ext uri="{FF2B5EF4-FFF2-40B4-BE49-F238E27FC236}">
                <a16:creationId xmlns:a16="http://schemas.microsoft.com/office/drawing/2014/main" id="{DDC12A77-997B-4938-83F6-824354F8AD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1371600" y="2538092"/>
            <a:ext cx="9448800" cy="2301143"/>
          </a:xfrm>
        </p:spPr>
        <p:txBody>
          <a:bodyPr vert="horz" lIns="91440" tIns="45720" rIns="91440" bIns="45720" rtlCol="0" anchor="b">
            <a:normAutofit/>
          </a:bodyPr>
          <a:lstStyle/>
          <a:p>
            <a:pPr algn="l"/>
            <a:r>
              <a:rPr lang="en-US" sz="6000"/>
              <a:t>Actual Photographs</a:t>
            </a:r>
          </a:p>
        </p:txBody>
      </p:sp>
    </p:spTree>
    <p:extLst>
      <p:ext uri="{BB962C8B-B14F-4D97-AF65-F5344CB8AC3E}">
        <p14:creationId xmlns:p14="http://schemas.microsoft.com/office/powerpoint/2010/main" val="27303207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1280</TotalTime>
  <Words>1245</Words>
  <Application>Microsoft Office PowerPoint</Application>
  <PresentationFormat>Widescreen</PresentationFormat>
  <Paragraphs>260</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Century Gothic</vt:lpstr>
      <vt:lpstr>Courier New</vt:lpstr>
      <vt:lpstr>Typonine Sans Medium</vt:lpstr>
      <vt:lpstr>Typonine Sans Regular</vt:lpstr>
      <vt:lpstr>Vapor Trail</vt:lpstr>
      <vt:lpstr>Packager Shell Object</vt:lpstr>
      <vt:lpstr>NXP PN7120 NFC Interfacing</vt:lpstr>
      <vt:lpstr>PCD8544 LCD Interfacing</vt:lpstr>
      <vt:lpstr>Hardware Required</vt:lpstr>
      <vt:lpstr>PINOUT</vt:lpstr>
      <vt:lpstr>Circuit</vt:lpstr>
      <vt:lpstr>Code – Example1</vt:lpstr>
      <vt:lpstr>Code – Explaination</vt:lpstr>
      <vt:lpstr>Code – Explanation</vt:lpstr>
      <vt:lpstr>Actual Photographs</vt:lpstr>
      <vt:lpstr>Ex2 - PCD8544 LCD TEMPERATURE DISPLAY (Freertos)</vt:lpstr>
      <vt:lpstr>Hardware Required</vt:lpstr>
      <vt:lpstr>Code – Temperature Display using freertos</vt:lpstr>
      <vt:lpstr>Code – Temperature Display using freertos</vt:lpstr>
      <vt:lpstr>Actual Photographs</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PCD8544 Nokia Lcd Interfacing</dc:title>
  <dc:creator>Sudhanshu Gupta</dc:creator>
  <cp:lastModifiedBy>Sudhanshu Gupta</cp:lastModifiedBy>
  <cp:revision>10</cp:revision>
  <dcterms:created xsi:type="dcterms:W3CDTF">2019-10-07T12:41:23Z</dcterms:created>
  <dcterms:modified xsi:type="dcterms:W3CDTF">2019-10-12T10:27:27Z</dcterms:modified>
</cp:coreProperties>
</file>