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9" r:id="rId4"/>
    <p:sldId id="271" r:id="rId5"/>
    <p:sldId id="272" r:id="rId6"/>
    <p:sldId id="257" r:id="rId7"/>
    <p:sldId id="258" r:id="rId8"/>
    <p:sldId id="259" r:id="rId9"/>
    <p:sldId id="264" r:id="rId10"/>
    <p:sldId id="273" r:id="rId11"/>
    <p:sldId id="274" r:id="rId12"/>
    <p:sldId id="261" r:id="rId13"/>
    <p:sldId id="265" r:id="rId14"/>
    <p:sldId id="267" r:id="rId15"/>
    <p:sldId id="263" r:id="rId16"/>
    <p:sldId id="276" r:id="rId17"/>
    <p:sldId id="27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11/12/2019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So83sH6-jwM" TargetMode="External"/><Relationship Id="rId2" Type="http://schemas.openxmlformats.org/officeDocument/2006/relationships/hyperlink" Target="https://www.youtube.com/watch?v=DNzznXdE6jY" TargetMode="External"/><Relationship Id="rId1" Type="http://schemas.openxmlformats.org/officeDocument/2006/relationships/slideLayout" Target="../slideLayouts/slideLayout1.xml"/><Relationship Id="rId5" Type="http://schemas.openxmlformats.org/officeDocument/2006/relationships/hyperlink" Target="https://www.youtube.com/watch?v=mzPb9QLJu8k" TargetMode="External"/><Relationship Id="rId4" Type="http://schemas.openxmlformats.org/officeDocument/2006/relationships/hyperlink" Target="https://www.youtube.com/watch?v=KQiVLEhzzV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questions/13841472/mifare-ultralight-c-3des-key-change" TargetMode="External"/><Relationship Id="rId2" Type="http://schemas.openxmlformats.org/officeDocument/2006/relationships/hyperlink" Target="https://community.nxp.com/docs/DOC-34160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DNzznXdE6jY" TargetMode="External"/><Relationship Id="rId2" Type="http://schemas.openxmlformats.org/officeDocument/2006/relationships/hyperlink" Target="https://blog.atlasrfidstore.com/rfid-vs-nfc" TargetMode="External"/><Relationship Id="rId1" Type="http://schemas.openxmlformats.org/officeDocument/2006/relationships/slideLayout" Target="../slideLayouts/slideLayout2.xml"/><Relationship Id="rId5" Type="http://schemas.openxmlformats.org/officeDocument/2006/relationships/hyperlink" Target="https://www.youtube.com/watch?v=KQiVLEhzzV0" TargetMode="External"/><Relationship Id="rId4" Type="http://schemas.openxmlformats.org/officeDocument/2006/relationships/hyperlink" Target="https://www.youtube.com/watch?v=So83sH6-jw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tlasrfidstore.com/near-field-commun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tlasrfidstore.com/rfid-readers/" TargetMode="External"/><Relationship Id="rId2" Type="http://schemas.openxmlformats.org/officeDocument/2006/relationships/hyperlink" Target="http://www.atlasrfidstore.com/rfid-tags/" TargetMode="External"/><Relationship Id="rId1" Type="http://schemas.openxmlformats.org/officeDocument/2006/relationships/slideLayout" Target="../slideLayouts/slideLayout2.xml"/><Relationship Id="rId5" Type="http://schemas.openxmlformats.org/officeDocument/2006/relationships/hyperlink" Target="http://blog.atlasrfidstore.com/active-rfid-vs-passive-rfid" TargetMode="External"/><Relationship Id="rId4" Type="http://schemas.openxmlformats.org/officeDocument/2006/relationships/hyperlink" Target="http://www.atlasrfidstore.com/rfid-antenna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blog.atlasrfidstore.com/how-to-use-nfc-tags-in-marke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26F9-368B-437C-A829-9B72AAB5B151}"/>
              </a:ext>
            </a:extLst>
          </p:cNvPr>
          <p:cNvSpPr>
            <a:spLocks noGrp="1"/>
          </p:cNvSpPr>
          <p:nvPr>
            <p:ph type="ctrTitle"/>
          </p:nvPr>
        </p:nvSpPr>
        <p:spPr/>
        <p:txBody>
          <a:bodyPr>
            <a:normAutofit/>
          </a:bodyPr>
          <a:lstStyle/>
          <a:p>
            <a:pPr algn="r"/>
            <a:r>
              <a:rPr lang="en-US" dirty="0"/>
              <a:t>RFID RC522 </a:t>
            </a:r>
            <a:br>
              <a:rPr lang="en-US" dirty="0"/>
            </a:br>
            <a:r>
              <a:rPr lang="en-US" dirty="0"/>
              <a:t>Interfacing</a:t>
            </a:r>
          </a:p>
        </p:txBody>
      </p:sp>
      <p:sp>
        <p:nvSpPr>
          <p:cNvPr id="3" name="Subtitle 2">
            <a:extLst>
              <a:ext uri="{FF2B5EF4-FFF2-40B4-BE49-F238E27FC236}">
                <a16:creationId xmlns:a16="http://schemas.microsoft.com/office/drawing/2014/main" id="{B3293936-73D3-4160-9F9C-CAB57CBA9476}"/>
              </a:ext>
            </a:extLst>
          </p:cNvPr>
          <p:cNvSpPr>
            <a:spLocks noGrp="1"/>
          </p:cNvSpPr>
          <p:nvPr>
            <p:ph type="subTitle" idx="1"/>
          </p:nvPr>
        </p:nvSpPr>
        <p:spPr>
          <a:xfrm>
            <a:off x="1371600" y="3632200"/>
            <a:ext cx="9448800" cy="1825095"/>
          </a:xfrm>
        </p:spPr>
        <p:txBody>
          <a:bodyPr>
            <a:normAutofit fontScale="55000" lnSpcReduction="20000"/>
          </a:bodyPr>
          <a:lstStyle/>
          <a:p>
            <a:pPr algn="r"/>
            <a:r>
              <a:rPr lang="en-US" dirty="0">
                <a:hlinkClick r:id="rId2"/>
              </a:rPr>
              <a:t>https://www.youtube.com/watch?v=DNzznXdE6jY</a:t>
            </a:r>
            <a:endParaRPr lang="en-US" dirty="0"/>
          </a:p>
          <a:p>
            <a:pPr algn="r"/>
            <a:r>
              <a:rPr lang="en-US" dirty="0"/>
              <a:t>&amp; </a:t>
            </a:r>
          </a:p>
          <a:p>
            <a:pPr algn="r"/>
            <a:r>
              <a:rPr lang="en-US" dirty="0">
                <a:hlinkClick r:id="rId3"/>
              </a:rPr>
              <a:t>https://www.youtube.com/watch?v=So83sH6-jwM</a:t>
            </a:r>
            <a:endParaRPr lang="en-US" dirty="0"/>
          </a:p>
          <a:p>
            <a:pPr algn="r"/>
            <a:r>
              <a:rPr lang="en-US" dirty="0"/>
              <a:t>&amp; </a:t>
            </a:r>
          </a:p>
          <a:p>
            <a:pPr algn="r"/>
            <a:r>
              <a:rPr lang="en-US" dirty="0">
                <a:hlinkClick r:id="rId4"/>
              </a:rPr>
              <a:t>https://www.youtube.com/watch?v=KQiVLEhzzV0</a:t>
            </a:r>
            <a:r>
              <a:rPr lang="en-US" dirty="0"/>
              <a:t>    (Important)</a:t>
            </a:r>
          </a:p>
          <a:p>
            <a:pPr algn="r"/>
            <a:r>
              <a:rPr lang="en-US" dirty="0"/>
              <a:t>&amp; </a:t>
            </a:r>
          </a:p>
          <a:p>
            <a:pPr algn="r"/>
            <a:r>
              <a:rPr lang="en-US" dirty="0">
                <a:hlinkClick r:id="rId5"/>
              </a:rPr>
              <a:t>https://www.youtube.com/watch?v=mzPb9QLJu8k</a:t>
            </a:r>
            <a:r>
              <a:rPr lang="en-US" dirty="0"/>
              <a:t> (Great Scott)</a:t>
            </a:r>
          </a:p>
        </p:txBody>
      </p:sp>
    </p:spTree>
    <p:extLst>
      <p:ext uri="{BB962C8B-B14F-4D97-AF65-F5344CB8AC3E}">
        <p14:creationId xmlns:p14="http://schemas.microsoft.com/office/powerpoint/2010/main" val="77130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40C-15B5-49B0-91D4-A7671727A6A9}"/>
              </a:ext>
            </a:extLst>
          </p:cNvPr>
          <p:cNvSpPr>
            <a:spLocks noGrp="1"/>
          </p:cNvSpPr>
          <p:nvPr>
            <p:ph type="title"/>
          </p:nvPr>
        </p:nvSpPr>
        <p:spPr/>
        <p:txBody>
          <a:bodyPr/>
          <a:lstStyle/>
          <a:p>
            <a:r>
              <a:rPr lang="en-US" dirty="0"/>
              <a:t>Sample OUTPUT</a:t>
            </a:r>
          </a:p>
        </p:txBody>
      </p:sp>
    </p:spTree>
    <p:extLst>
      <p:ext uri="{BB962C8B-B14F-4D97-AF65-F5344CB8AC3E}">
        <p14:creationId xmlns:p14="http://schemas.microsoft.com/office/powerpoint/2010/main" val="340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947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Example1</a:t>
            </a:r>
          </a:p>
        </p:txBody>
      </p:sp>
    </p:spTree>
    <p:extLst>
      <p:ext uri="{BB962C8B-B14F-4D97-AF65-F5344CB8AC3E}">
        <p14:creationId xmlns:p14="http://schemas.microsoft.com/office/powerpoint/2010/main" val="350029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a:t>
            </a:r>
            <a:r>
              <a:rPr lang="en-US" dirty="0" err="1"/>
              <a:t>Explaination</a:t>
            </a:r>
            <a:endParaRPr lang="en-US" dirty="0"/>
          </a:p>
        </p:txBody>
      </p:sp>
    </p:spTree>
    <p:extLst>
      <p:ext uri="{BB962C8B-B14F-4D97-AF65-F5344CB8AC3E}">
        <p14:creationId xmlns:p14="http://schemas.microsoft.com/office/powerpoint/2010/main" val="298633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8BF-0FF2-4C76-8952-3960E75A89F1}"/>
              </a:ext>
            </a:extLst>
          </p:cNvPr>
          <p:cNvSpPr>
            <a:spLocks noGrp="1"/>
          </p:cNvSpPr>
          <p:nvPr>
            <p:ph type="title"/>
          </p:nvPr>
        </p:nvSpPr>
        <p:spPr/>
        <p:txBody>
          <a:bodyPr/>
          <a:lstStyle/>
          <a:p>
            <a:r>
              <a:rPr lang="en-US" dirty="0"/>
              <a:t>Code – Explanation</a:t>
            </a:r>
          </a:p>
        </p:txBody>
      </p:sp>
    </p:spTree>
    <p:extLst>
      <p:ext uri="{BB962C8B-B14F-4D97-AF65-F5344CB8AC3E}">
        <p14:creationId xmlns:p14="http://schemas.microsoft.com/office/powerpoint/2010/main" val="210554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Sketch file</a:t>
            </a:r>
          </a:p>
        </p:txBody>
      </p:sp>
    </p:spTree>
    <p:extLst>
      <p:ext uri="{BB962C8B-B14F-4D97-AF65-F5344CB8AC3E}">
        <p14:creationId xmlns:p14="http://schemas.microsoft.com/office/powerpoint/2010/main" val="250057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1CF1-BB6C-4689-BCFF-F6BB5E0A6326}"/>
              </a:ext>
            </a:extLst>
          </p:cNvPr>
          <p:cNvSpPr>
            <a:spLocks noGrp="1"/>
          </p:cNvSpPr>
          <p:nvPr>
            <p:ph type="title"/>
          </p:nvPr>
        </p:nvSpPr>
        <p:spPr>
          <a:xfrm>
            <a:off x="470517" y="764373"/>
            <a:ext cx="11035683" cy="1293028"/>
          </a:xfrm>
        </p:spPr>
        <p:txBody>
          <a:bodyPr>
            <a:normAutofit fontScale="90000"/>
          </a:bodyPr>
          <a:lstStyle/>
          <a:p>
            <a:pPr fontAlgn="base"/>
            <a:r>
              <a:rPr lang="en-US" dirty="0" err="1"/>
              <a:t>Mifare</a:t>
            </a:r>
            <a:r>
              <a:rPr lang="en-US" dirty="0"/>
              <a:t> Ultralight C</a:t>
            </a:r>
            <a:br>
              <a:rPr lang="en-US" dirty="0"/>
            </a:br>
            <a:r>
              <a:rPr lang="en-US" sz="2700" dirty="0"/>
              <a:t>Changing default password and protecting page address</a:t>
            </a:r>
            <a:endParaRPr lang="en-US" dirty="0"/>
          </a:p>
        </p:txBody>
      </p:sp>
      <p:sp>
        <p:nvSpPr>
          <p:cNvPr id="3" name="Content Placeholder 2">
            <a:extLst>
              <a:ext uri="{FF2B5EF4-FFF2-40B4-BE49-F238E27FC236}">
                <a16:creationId xmlns:a16="http://schemas.microsoft.com/office/drawing/2014/main" id="{E116198D-A266-4794-B6BA-3FAEE53068D0}"/>
              </a:ext>
            </a:extLst>
          </p:cNvPr>
          <p:cNvSpPr>
            <a:spLocks noGrp="1"/>
          </p:cNvSpPr>
          <p:nvPr>
            <p:ph idx="1"/>
          </p:nvPr>
        </p:nvSpPr>
        <p:spPr/>
        <p:txBody>
          <a:bodyPr/>
          <a:lstStyle/>
          <a:p>
            <a:r>
              <a:rPr lang="en-US" dirty="0">
                <a:hlinkClick r:id="rId2"/>
              </a:rPr>
              <a:t>https://community.nxp.com/docs/DOC-341606</a:t>
            </a:r>
            <a:endParaRPr lang="en-US" dirty="0"/>
          </a:p>
          <a:p>
            <a:endParaRPr lang="en-US" dirty="0"/>
          </a:p>
          <a:p>
            <a:r>
              <a:rPr lang="en-US" dirty="0">
                <a:hlinkClick r:id="rId3"/>
              </a:rPr>
              <a:t>https://stackoverflow.com/questions/13841472/mifare-ultralight-c-3des-key-change</a:t>
            </a:r>
            <a:endParaRPr lang="en-US" dirty="0"/>
          </a:p>
          <a:p>
            <a:endParaRPr lang="en-US"/>
          </a:p>
          <a:p>
            <a:endParaRPr lang="en-US" dirty="0"/>
          </a:p>
        </p:txBody>
      </p:sp>
    </p:spTree>
    <p:extLst>
      <p:ext uri="{BB962C8B-B14F-4D97-AF65-F5344CB8AC3E}">
        <p14:creationId xmlns:p14="http://schemas.microsoft.com/office/powerpoint/2010/main" val="22010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29D4-2105-4AE4-BF06-E5BA05B0992E}"/>
              </a:ext>
            </a:extLst>
          </p:cNvPr>
          <p:cNvSpPr>
            <a:spLocks noGrp="1"/>
          </p:cNvSpPr>
          <p:nvPr>
            <p:ph type="title"/>
          </p:nvPr>
        </p:nvSpPr>
        <p:spPr/>
        <p:txBody>
          <a:bodyPr/>
          <a:lstStyle/>
          <a:p>
            <a:r>
              <a:rPr lang="en-US" dirty="0"/>
              <a:t>NFC common Acronyms </a:t>
            </a:r>
          </a:p>
        </p:txBody>
      </p:sp>
      <p:graphicFrame>
        <p:nvGraphicFramePr>
          <p:cNvPr id="7" name="Table 6">
            <a:extLst>
              <a:ext uri="{FF2B5EF4-FFF2-40B4-BE49-F238E27FC236}">
                <a16:creationId xmlns:a16="http://schemas.microsoft.com/office/drawing/2014/main" id="{9AAF7334-4C6C-4CDF-B99F-0D2CE9003FA6}"/>
              </a:ext>
            </a:extLst>
          </p:cNvPr>
          <p:cNvGraphicFramePr>
            <a:graphicFrameLocks noGrp="1"/>
          </p:cNvGraphicFramePr>
          <p:nvPr>
            <p:extLst>
              <p:ext uri="{D42A27DB-BD31-4B8C-83A1-F6EECF244321}">
                <p14:modId xmlns:p14="http://schemas.microsoft.com/office/powerpoint/2010/main" val="3861387140"/>
              </p:ext>
            </p:extLst>
          </p:nvPr>
        </p:nvGraphicFramePr>
        <p:xfrm>
          <a:off x="976544" y="1699615"/>
          <a:ext cx="9463596" cy="4993750"/>
        </p:xfrm>
        <a:graphic>
          <a:graphicData uri="http://schemas.openxmlformats.org/drawingml/2006/table">
            <a:tbl>
              <a:tblPr/>
              <a:tblGrid>
                <a:gridCol w="1092798">
                  <a:extLst>
                    <a:ext uri="{9D8B030D-6E8A-4147-A177-3AD203B41FA5}">
                      <a16:colId xmlns:a16="http://schemas.microsoft.com/office/drawing/2014/main" val="3100760180"/>
                    </a:ext>
                  </a:extLst>
                </a:gridCol>
                <a:gridCol w="8370798">
                  <a:extLst>
                    <a:ext uri="{9D8B030D-6E8A-4147-A177-3AD203B41FA5}">
                      <a16:colId xmlns:a16="http://schemas.microsoft.com/office/drawing/2014/main" val="1198012630"/>
                    </a:ext>
                  </a:extLst>
                </a:gridCol>
              </a:tblGrid>
              <a:tr h="343774">
                <a:tc>
                  <a:txBody>
                    <a:bodyPr/>
                    <a:lstStyle/>
                    <a:p>
                      <a:r>
                        <a:rPr lang="en-US" sz="1200" b="1" i="0">
                          <a:solidFill>
                            <a:srgbClr val="000000"/>
                          </a:solidFill>
                          <a:effectLst/>
                          <a:latin typeface="Arial-BoldMT"/>
                        </a:rPr>
                        <a:t>Abbreviation</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sz="2800"/>
                    </a:p>
                  </a:txBody>
                  <a:tcPr marL="57490" marR="57490" marT="28745" marB="28745">
                    <a:lnL w="6350" cap="flat" cmpd="sng" algn="ctr">
                      <a:solidFill>
                        <a:srgbClr val="000000"/>
                      </a:solidFill>
                      <a:prstDash val="solid"/>
                      <a:round/>
                      <a:headEnd type="none" w="med" len="med"/>
                      <a:tailEnd type="none" w="med" len="med"/>
                    </a:lnL>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0374433"/>
                  </a:ext>
                </a:extLst>
              </a:tr>
              <a:tr h="227416">
                <a:tc>
                  <a:txBody>
                    <a:bodyPr/>
                    <a:lstStyle/>
                    <a:p>
                      <a:r>
                        <a:rPr lang="en-US" sz="1200" b="0" i="0">
                          <a:solidFill>
                            <a:srgbClr val="000000"/>
                          </a:solidFill>
                          <a:effectLst/>
                          <a:latin typeface="ArialMT"/>
                        </a:rPr>
                        <a:t>ATQA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Answer To Request acc. to ISO/IEC 14443-4</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428324"/>
                  </a:ext>
                </a:extLst>
              </a:tr>
              <a:tr h="227416">
                <a:tc>
                  <a:txBody>
                    <a:bodyPr/>
                    <a:lstStyle/>
                    <a:p>
                      <a:r>
                        <a:rPr lang="en-US" sz="1200" b="0" i="0">
                          <a:solidFill>
                            <a:srgbClr val="000000"/>
                          </a:solidFill>
                          <a:effectLst/>
                          <a:latin typeface="ArialMT"/>
                        </a:rPr>
                        <a:t>ATS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Answer To Select acc. to ISO/IEC 14443-4</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4732653"/>
                  </a:ext>
                </a:extLst>
              </a:tr>
              <a:tr h="227416">
                <a:tc>
                  <a:txBody>
                    <a:bodyPr/>
                    <a:lstStyle/>
                    <a:p>
                      <a:r>
                        <a:rPr lang="en-US" sz="1200" b="0" i="0">
                          <a:solidFill>
                            <a:srgbClr val="000000"/>
                          </a:solidFill>
                          <a:effectLst/>
                          <a:latin typeface="ArialMT"/>
                        </a:rPr>
                        <a:t>DIF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Dual Interface (cards)</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513499"/>
                  </a:ext>
                </a:extLst>
              </a:tr>
              <a:tr h="227416">
                <a:tc>
                  <a:txBody>
                    <a:bodyPr/>
                    <a:lstStyle/>
                    <a:p>
                      <a:r>
                        <a:rPr lang="en-US" sz="1200" b="0" i="0">
                          <a:solidFill>
                            <a:srgbClr val="000000"/>
                          </a:solidFill>
                          <a:effectLst/>
                          <a:latin typeface="ArialMT"/>
                        </a:rPr>
                        <a:t>COS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Card Operating System</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34502"/>
                  </a:ext>
                </a:extLst>
              </a:tr>
              <a:tr h="227416">
                <a:tc>
                  <a:txBody>
                    <a:bodyPr/>
                    <a:lstStyle/>
                    <a:p>
                      <a:r>
                        <a:rPr lang="en-US" sz="1200" b="0" i="0">
                          <a:solidFill>
                            <a:srgbClr val="000000"/>
                          </a:solidFill>
                          <a:effectLst/>
                          <a:latin typeface="ArialMT"/>
                        </a:rPr>
                        <a:t>CL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Cascade Level acc. to ISO/IEC 14443-3</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492143"/>
                  </a:ext>
                </a:extLst>
              </a:tr>
              <a:tr h="227416">
                <a:tc>
                  <a:txBody>
                    <a:bodyPr/>
                    <a:lstStyle/>
                    <a:p>
                      <a:r>
                        <a:rPr lang="en-US" sz="1200" b="0" i="0">
                          <a:solidFill>
                            <a:srgbClr val="000000"/>
                          </a:solidFill>
                          <a:effectLst/>
                          <a:latin typeface="ArialMT"/>
                        </a:rPr>
                        <a:t>CT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Cascade Tag, Type A</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017425"/>
                  </a:ext>
                </a:extLst>
              </a:tr>
              <a:tr h="227416">
                <a:tc>
                  <a:txBody>
                    <a:bodyPr/>
                    <a:lstStyle/>
                    <a:p>
                      <a:r>
                        <a:rPr lang="en-US" sz="1200" b="0" i="0">
                          <a:solidFill>
                            <a:srgbClr val="000000"/>
                          </a:solidFill>
                          <a:effectLst/>
                          <a:latin typeface="ArialMT"/>
                        </a:rPr>
                        <a:t>n.a.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not applicable</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409882"/>
                  </a:ext>
                </a:extLst>
              </a:tr>
              <a:tr h="227416">
                <a:tc>
                  <a:txBody>
                    <a:bodyPr/>
                    <a:lstStyle/>
                    <a:p>
                      <a:r>
                        <a:rPr lang="en-US" sz="1200" b="0" i="0">
                          <a:solidFill>
                            <a:srgbClr val="000000"/>
                          </a:solidFill>
                          <a:effectLst/>
                          <a:latin typeface="ArialMT"/>
                        </a:rPr>
                        <a:t>NFC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Near Field Communication</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5361112"/>
                  </a:ext>
                </a:extLst>
              </a:tr>
              <a:tr h="227416">
                <a:tc>
                  <a:txBody>
                    <a:bodyPr/>
                    <a:lstStyle/>
                    <a:p>
                      <a:r>
                        <a:rPr lang="en-US" sz="1200" b="0" i="0">
                          <a:solidFill>
                            <a:srgbClr val="000000"/>
                          </a:solidFill>
                          <a:effectLst/>
                          <a:latin typeface="ArialMT"/>
                        </a:rPr>
                        <a:t>PCD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Proximity Coupling Device (“Contactless Reader”)</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161131"/>
                  </a:ext>
                </a:extLst>
              </a:tr>
              <a:tr h="227416">
                <a:tc>
                  <a:txBody>
                    <a:bodyPr/>
                    <a:lstStyle/>
                    <a:p>
                      <a:r>
                        <a:rPr lang="en-US" sz="1200" b="0" i="0">
                          <a:solidFill>
                            <a:srgbClr val="000000"/>
                          </a:solidFill>
                          <a:effectLst/>
                          <a:latin typeface="ArialMT"/>
                        </a:rPr>
                        <a:t>PICC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ArialMT"/>
                        </a:rPr>
                        <a:t>Proximity Integrated Circuit (“Contactless Card”)</a:t>
                      </a:r>
                      <a:endParaRPr lang="en-US" sz="2800" dirty="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6111303"/>
                  </a:ext>
                </a:extLst>
              </a:tr>
              <a:tr h="227416">
                <a:tc>
                  <a:txBody>
                    <a:bodyPr/>
                    <a:lstStyle/>
                    <a:p>
                      <a:r>
                        <a:rPr lang="en-US" sz="1200" b="0" i="0">
                          <a:solidFill>
                            <a:srgbClr val="000000"/>
                          </a:solidFill>
                          <a:effectLst/>
                          <a:latin typeface="ArialMT"/>
                        </a:rPr>
                        <a:t>PKE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Public Key Encryption (like RSA or ECC)</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6889745"/>
                  </a:ext>
                </a:extLst>
              </a:tr>
              <a:tr h="227416">
                <a:tc>
                  <a:txBody>
                    <a:bodyPr/>
                    <a:lstStyle/>
                    <a:p>
                      <a:r>
                        <a:rPr lang="en-US" sz="1200" b="0" i="0">
                          <a:solidFill>
                            <a:srgbClr val="000000"/>
                          </a:solidFill>
                          <a:effectLst/>
                          <a:latin typeface="ArialMT"/>
                        </a:rPr>
                        <a:t>REQA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Request Command, Type A</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200436"/>
                  </a:ext>
                </a:extLst>
              </a:tr>
              <a:tr h="227416">
                <a:tc>
                  <a:txBody>
                    <a:bodyPr/>
                    <a:lstStyle/>
                    <a:p>
                      <a:r>
                        <a:rPr lang="en-US" sz="1200" b="0" i="0">
                          <a:solidFill>
                            <a:srgbClr val="000000"/>
                          </a:solidFill>
                          <a:effectLst/>
                          <a:latin typeface="ArialMT"/>
                        </a:rPr>
                        <a:t>SAK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Select Acknowledge, Type A</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741485"/>
                  </a:ext>
                </a:extLst>
              </a:tr>
              <a:tr h="227416">
                <a:tc>
                  <a:txBody>
                    <a:bodyPr/>
                    <a:lstStyle/>
                    <a:p>
                      <a:r>
                        <a:rPr lang="en-US" sz="1200" b="0" i="0">
                          <a:solidFill>
                            <a:srgbClr val="000000"/>
                          </a:solidFill>
                          <a:effectLst/>
                          <a:latin typeface="ArialMT"/>
                        </a:rPr>
                        <a:t>Select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Select Command, Type A</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8938"/>
                  </a:ext>
                </a:extLst>
              </a:tr>
              <a:tr h="367045">
                <a:tc>
                  <a:txBody>
                    <a:bodyPr/>
                    <a:lstStyle/>
                    <a:p>
                      <a:r>
                        <a:rPr lang="en-US" sz="1200" b="0" i="0">
                          <a:solidFill>
                            <a:srgbClr val="000000"/>
                          </a:solidFill>
                          <a:effectLst/>
                          <a:latin typeface="ArialMT"/>
                        </a:rPr>
                        <a:t>RID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Random ID, typically dynamically generated at Power-on Reset</a:t>
                      </a:r>
                      <a:br>
                        <a:rPr lang="en-US" sz="1200" b="0" i="0">
                          <a:solidFill>
                            <a:srgbClr val="000000"/>
                          </a:solidFill>
                          <a:effectLst/>
                          <a:latin typeface="ArialMT"/>
                        </a:rPr>
                      </a:br>
                      <a:r>
                        <a:rPr lang="en-US" sz="1200" b="0" i="0">
                          <a:solidFill>
                            <a:srgbClr val="000000"/>
                          </a:solidFill>
                          <a:effectLst/>
                          <a:latin typeface="ArialMT"/>
                        </a:rPr>
                        <a:t>(UID0 = “0x08”, Random number in UID1… UID3)</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5566399"/>
                  </a:ext>
                </a:extLst>
              </a:tr>
              <a:tr h="227416">
                <a:tc>
                  <a:txBody>
                    <a:bodyPr/>
                    <a:lstStyle/>
                    <a:p>
                      <a:r>
                        <a:rPr lang="en-US" sz="1200" b="0" i="0">
                          <a:solidFill>
                            <a:srgbClr val="000000"/>
                          </a:solidFill>
                          <a:effectLst/>
                          <a:latin typeface="ArialMT"/>
                        </a:rPr>
                        <a:t>RFU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Reserved for future use</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512463"/>
                  </a:ext>
                </a:extLst>
              </a:tr>
              <a:tr h="227416">
                <a:tc>
                  <a:txBody>
                    <a:bodyPr/>
                    <a:lstStyle/>
                    <a:p>
                      <a:r>
                        <a:rPr lang="en-US" sz="1200" b="0" i="0">
                          <a:solidFill>
                            <a:srgbClr val="000000"/>
                          </a:solidFill>
                          <a:effectLst/>
                          <a:latin typeface="ArialMT"/>
                        </a:rPr>
                        <a:t>UID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effectLst/>
                          <a:latin typeface="ArialMT"/>
                        </a:rPr>
                        <a:t>Unique Identifier, Type A</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5387548"/>
                  </a:ext>
                </a:extLst>
              </a:tr>
              <a:tr h="227416">
                <a:tc>
                  <a:txBody>
                    <a:bodyPr/>
                    <a:lstStyle/>
                    <a:p>
                      <a:r>
                        <a:rPr lang="en-US" sz="1200" b="0" i="0">
                          <a:solidFill>
                            <a:srgbClr val="000000"/>
                          </a:solidFill>
                          <a:effectLst/>
                          <a:latin typeface="ArialMT"/>
                        </a:rPr>
                        <a:t>NUID </a:t>
                      </a:r>
                      <a:endParaRPr lang="en-US" sz="280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effectLst/>
                          <a:latin typeface="ArialMT"/>
                        </a:rPr>
                        <a:t>Non-Unique Identifier</a:t>
                      </a:r>
                      <a:endParaRPr lang="en-US" sz="2800" dirty="0">
                        <a:effectLst/>
                      </a:endParaRPr>
                    </a:p>
                  </a:txBody>
                  <a:tcPr marL="57490" marR="57490" marT="28745" marB="2874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655178"/>
                  </a:ext>
                </a:extLst>
              </a:tr>
            </a:tbl>
          </a:graphicData>
        </a:graphic>
      </p:graphicFrame>
      <p:sp>
        <p:nvSpPr>
          <p:cNvPr id="8" name="Rectangle 2">
            <a:extLst>
              <a:ext uri="{FF2B5EF4-FFF2-40B4-BE49-F238E27FC236}">
                <a16:creationId xmlns:a16="http://schemas.microsoft.com/office/drawing/2014/main" id="{1FA42EB8-8D07-4520-AFF7-E9B14AD56BCA}"/>
              </a:ext>
            </a:extLst>
          </p:cNvPr>
          <p:cNvSpPr>
            <a:spLocks noChangeArrowheads="1"/>
          </p:cNvSpPr>
          <p:nvPr/>
        </p:nvSpPr>
        <p:spPr bwMode="auto">
          <a:xfrm>
            <a:off x="5137150"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67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ADA-6770-402C-9F0B-A3C5159885CA}"/>
              </a:ext>
            </a:extLst>
          </p:cNvPr>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3A8F4C95-090C-4079-9FEC-D0821B98EF74}"/>
              </a:ext>
            </a:extLst>
          </p:cNvPr>
          <p:cNvSpPr/>
          <p:nvPr/>
        </p:nvSpPr>
        <p:spPr>
          <a:xfrm>
            <a:off x="685800" y="1872735"/>
            <a:ext cx="4745210" cy="369332"/>
          </a:xfrm>
          <a:prstGeom prst="rect">
            <a:avLst/>
          </a:prstGeom>
        </p:spPr>
        <p:txBody>
          <a:bodyPr wrap="none">
            <a:spAutoFit/>
          </a:bodyPr>
          <a:lstStyle/>
          <a:p>
            <a:r>
              <a:rPr lang="en-US" dirty="0">
                <a:hlinkClick r:id="rId2"/>
              </a:rPr>
              <a:t>https://blog.atlasrfidstore.com/rfid-vs-nfc</a:t>
            </a:r>
            <a:endParaRPr lang="en-US" dirty="0"/>
          </a:p>
        </p:txBody>
      </p:sp>
      <p:sp>
        <p:nvSpPr>
          <p:cNvPr id="4" name="Rectangle 3">
            <a:extLst>
              <a:ext uri="{FF2B5EF4-FFF2-40B4-BE49-F238E27FC236}">
                <a16:creationId xmlns:a16="http://schemas.microsoft.com/office/drawing/2014/main" id="{431F270B-6077-4FC5-A2C6-B72E0613AA32}"/>
              </a:ext>
            </a:extLst>
          </p:cNvPr>
          <p:cNvSpPr/>
          <p:nvPr/>
        </p:nvSpPr>
        <p:spPr>
          <a:xfrm>
            <a:off x="749417" y="3692226"/>
            <a:ext cx="6096000" cy="1477328"/>
          </a:xfrm>
          <a:prstGeom prst="rect">
            <a:avLst/>
          </a:prstGeom>
        </p:spPr>
        <p:txBody>
          <a:bodyPr>
            <a:spAutoFit/>
          </a:bodyPr>
          <a:lstStyle/>
          <a:p>
            <a:r>
              <a:rPr lang="en-US" dirty="0">
                <a:hlinkClick r:id="rId3"/>
              </a:rPr>
              <a:t>https://www.youtube.com/watch?v=DNzznXdE6jY</a:t>
            </a:r>
            <a:endParaRPr lang="en-US" dirty="0"/>
          </a:p>
          <a:p>
            <a:endParaRPr lang="en-US" dirty="0"/>
          </a:p>
          <a:p>
            <a:r>
              <a:rPr lang="en-US" dirty="0">
                <a:hlinkClick r:id="rId4"/>
              </a:rPr>
              <a:t>https://www.youtube.com/watch?v=So83sH6-jwM</a:t>
            </a:r>
            <a:endParaRPr lang="en-US" dirty="0"/>
          </a:p>
          <a:p>
            <a:r>
              <a:rPr lang="en-US" dirty="0"/>
              <a:t> </a:t>
            </a:r>
          </a:p>
          <a:p>
            <a:r>
              <a:rPr lang="en-US" dirty="0">
                <a:hlinkClick r:id="rId5"/>
              </a:rPr>
              <a:t>https://www.youtube.com/watch?v=KQiVLEhzzV0</a:t>
            </a:r>
            <a:endParaRPr lang="en-US" dirty="0"/>
          </a:p>
        </p:txBody>
      </p:sp>
      <p:sp>
        <p:nvSpPr>
          <p:cNvPr id="5" name="TextBox 4">
            <a:extLst>
              <a:ext uri="{FF2B5EF4-FFF2-40B4-BE49-F238E27FC236}">
                <a16:creationId xmlns:a16="http://schemas.microsoft.com/office/drawing/2014/main" id="{7746FCB9-920B-40AC-A759-87AB3BCAD77A}"/>
              </a:ext>
            </a:extLst>
          </p:cNvPr>
          <p:cNvSpPr txBox="1"/>
          <p:nvPr/>
        </p:nvSpPr>
        <p:spPr>
          <a:xfrm>
            <a:off x="749417" y="3244334"/>
            <a:ext cx="1140056" cy="369332"/>
          </a:xfrm>
          <a:prstGeom prst="rect">
            <a:avLst/>
          </a:prstGeom>
          <a:noFill/>
        </p:spPr>
        <p:txBody>
          <a:bodyPr wrap="none" rtlCol="0">
            <a:spAutoFit/>
          </a:bodyPr>
          <a:lstStyle/>
          <a:p>
            <a:r>
              <a:rPr lang="en-US" dirty="0" err="1"/>
              <a:t>Youtube</a:t>
            </a:r>
            <a:endParaRPr lang="en-US" dirty="0"/>
          </a:p>
        </p:txBody>
      </p:sp>
      <p:sp>
        <p:nvSpPr>
          <p:cNvPr id="6" name="TextBox 5">
            <a:extLst>
              <a:ext uri="{FF2B5EF4-FFF2-40B4-BE49-F238E27FC236}">
                <a16:creationId xmlns:a16="http://schemas.microsoft.com/office/drawing/2014/main" id="{F79C5848-71FF-4EC5-B1DD-5391BF7353D2}"/>
              </a:ext>
            </a:extLst>
          </p:cNvPr>
          <p:cNvSpPr txBox="1"/>
          <p:nvPr/>
        </p:nvSpPr>
        <p:spPr>
          <a:xfrm>
            <a:off x="685800" y="1410887"/>
            <a:ext cx="713657" cy="369332"/>
          </a:xfrm>
          <a:prstGeom prst="rect">
            <a:avLst/>
          </a:prstGeom>
          <a:noFill/>
        </p:spPr>
        <p:txBody>
          <a:bodyPr wrap="none" rtlCol="0">
            <a:spAutoFit/>
          </a:bodyPr>
          <a:lstStyle/>
          <a:p>
            <a:r>
              <a:rPr lang="en-US" dirty="0"/>
              <a:t>Web</a:t>
            </a:r>
          </a:p>
        </p:txBody>
      </p:sp>
    </p:spTree>
    <p:extLst>
      <p:ext uri="{BB962C8B-B14F-4D97-AF65-F5344CB8AC3E}">
        <p14:creationId xmlns:p14="http://schemas.microsoft.com/office/powerpoint/2010/main" val="9673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1840-66E8-416E-90BE-279D1DFD192D}"/>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54B6DE73-6CEC-4EE3-BD57-D920EB5332C9}"/>
              </a:ext>
            </a:extLst>
          </p:cNvPr>
          <p:cNvSpPr>
            <a:spLocks noGrp="1"/>
          </p:cNvSpPr>
          <p:nvPr>
            <p:ph idx="1"/>
          </p:nvPr>
        </p:nvSpPr>
        <p:spPr/>
        <p:txBody>
          <a:bodyPr/>
          <a:lstStyle/>
          <a:p>
            <a:r>
              <a:rPr lang="en-US" dirty="0"/>
              <a:t>Use RC522 to read a RFIC card and display the name associated with it on OLED screen. The various card info can be stored on a cloud server.</a:t>
            </a:r>
          </a:p>
          <a:p>
            <a:r>
              <a:rPr lang="en-US" dirty="0"/>
              <a:t>Try to read metro cards.</a:t>
            </a:r>
          </a:p>
          <a:p>
            <a:r>
              <a:rPr lang="en-US" dirty="0"/>
              <a:t>Try to write to a dummy card (reading contents of metro card)</a:t>
            </a:r>
          </a:p>
          <a:p>
            <a:endParaRPr lang="en-US" dirty="0"/>
          </a:p>
          <a:p>
            <a:endParaRPr lang="en-US" dirty="0"/>
          </a:p>
        </p:txBody>
      </p:sp>
    </p:spTree>
    <p:extLst>
      <p:ext uri="{BB962C8B-B14F-4D97-AF65-F5344CB8AC3E}">
        <p14:creationId xmlns:p14="http://schemas.microsoft.com/office/powerpoint/2010/main" val="195118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78A8-7C39-46EF-89BC-4F9C31D6C962}"/>
              </a:ext>
            </a:extLst>
          </p:cNvPr>
          <p:cNvSpPr>
            <a:spLocks noGrp="1"/>
          </p:cNvSpPr>
          <p:nvPr>
            <p:ph type="title"/>
          </p:nvPr>
        </p:nvSpPr>
        <p:spPr/>
        <p:txBody>
          <a:bodyPr>
            <a:noAutofit/>
          </a:bodyPr>
          <a:lstStyle/>
          <a:p>
            <a:r>
              <a:rPr lang="en-US" sz="2400" b="1" dirty="0"/>
              <a:t>What are the differences between NFC and RFID, or are they even different at all?</a:t>
            </a:r>
            <a:br>
              <a:rPr lang="en-US" sz="2400" b="1" dirty="0"/>
            </a:br>
            <a:endParaRPr lang="en-US" sz="2400" dirty="0"/>
          </a:p>
        </p:txBody>
      </p:sp>
      <p:sp>
        <p:nvSpPr>
          <p:cNvPr id="3" name="Content Placeholder 2">
            <a:extLst>
              <a:ext uri="{FF2B5EF4-FFF2-40B4-BE49-F238E27FC236}">
                <a16:creationId xmlns:a16="http://schemas.microsoft.com/office/drawing/2014/main" id="{1125E288-8656-4060-BEC7-37C985DA8633}"/>
              </a:ext>
            </a:extLst>
          </p:cNvPr>
          <p:cNvSpPr>
            <a:spLocks noGrp="1"/>
          </p:cNvSpPr>
          <p:nvPr>
            <p:ph idx="1"/>
          </p:nvPr>
        </p:nvSpPr>
        <p:spPr/>
        <p:txBody>
          <a:bodyPr>
            <a:normAutofit/>
          </a:bodyPr>
          <a:lstStyle/>
          <a:p>
            <a:r>
              <a:rPr lang="en-US" sz="1600" dirty="0"/>
              <a:t>RFID is the process by which items are uniquely identified using radio waves, and NFC is a specialized subset within the family of RFID technology. </a:t>
            </a:r>
          </a:p>
          <a:p>
            <a:endParaRPr lang="en-US" sz="1600" dirty="0"/>
          </a:p>
          <a:p>
            <a:r>
              <a:rPr lang="en-US" sz="1600" dirty="0"/>
              <a:t>Specifically, NFC is a branch of High-Frequency (HF) RFID, and both operate at the 13.56 MHz frequency.</a:t>
            </a:r>
          </a:p>
          <a:p>
            <a:endParaRPr lang="en-US" sz="1600" dirty="0"/>
          </a:p>
          <a:p>
            <a:r>
              <a:rPr lang="en-US" sz="1600" dirty="0"/>
              <a:t>NFC is designed to be a </a:t>
            </a:r>
            <a:r>
              <a:rPr lang="en-US" sz="1600" dirty="0">
                <a:highlight>
                  <a:srgbClr val="FFFF00"/>
                </a:highlight>
              </a:rPr>
              <a:t>secure form of data exchange</a:t>
            </a:r>
            <a:r>
              <a:rPr lang="en-US" sz="1600" dirty="0"/>
              <a:t>, and an </a:t>
            </a:r>
            <a:r>
              <a:rPr lang="en-US" sz="1600" dirty="0">
                <a:highlight>
                  <a:srgbClr val="FFFF00"/>
                </a:highlight>
              </a:rPr>
              <a:t>NFC device is capable of being both an NFC reader and an </a:t>
            </a:r>
            <a:r>
              <a:rPr lang="en-US" sz="1600" dirty="0">
                <a:highlight>
                  <a:srgbClr val="FFFF00"/>
                </a:highlight>
                <a:hlinkClick r:id="rId2"/>
              </a:rPr>
              <a:t>NFC tag</a:t>
            </a:r>
            <a:r>
              <a:rPr lang="en-US" sz="1600" dirty="0"/>
              <a:t>. This unique feature allows NFC devices to communicate peer-to-peer.</a:t>
            </a:r>
          </a:p>
        </p:txBody>
      </p:sp>
      <p:sp>
        <p:nvSpPr>
          <p:cNvPr id="4" name="Rectangle 3">
            <a:extLst>
              <a:ext uri="{FF2B5EF4-FFF2-40B4-BE49-F238E27FC236}">
                <a16:creationId xmlns:a16="http://schemas.microsoft.com/office/drawing/2014/main" id="{900FA374-8E18-4846-82DC-10C0C07CE99B}"/>
              </a:ext>
            </a:extLst>
          </p:cNvPr>
          <p:cNvSpPr/>
          <p:nvPr/>
        </p:nvSpPr>
        <p:spPr>
          <a:xfrm>
            <a:off x="685800" y="1688069"/>
            <a:ext cx="1677062" cy="369332"/>
          </a:xfrm>
          <a:prstGeom prst="rect">
            <a:avLst/>
          </a:prstGeom>
        </p:spPr>
        <p:txBody>
          <a:bodyPr wrap="none">
            <a:spAutoFit/>
          </a:bodyPr>
          <a:lstStyle/>
          <a:p>
            <a:r>
              <a:rPr lang="en-US" b="1" dirty="0">
                <a:highlight>
                  <a:srgbClr val="FFFF00"/>
                </a:highlight>
              </a:rPr>
              <a:t>Short</a:t>
            </a:r>
            <a:r>
              <a:rPr lang="en-US" b="1" dirty="0"/>
              <a:t> Answer:</a:t>
            </a:r>
            <a:endParaRPr lang="en-US" dirty="0"/>
          </a:p>
        </p:txBody>
      </p:sp>
    </p:spTree>
    <p:extLst>
      <p:ext uri="{BB962C8B-B14F-4D97-AF65-F5344CB8AC3E}">
        <p14:creationId xmlns:p14="http://schemas.microsoft.com/office/powerpoint/2010/main" val="368816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78A8-7C39-46EF-89BC-4F9C31D6C962}"/>
              </a:ext>
            </a:extLst>
          </p:cNvPr>
          <p:cNvSpPr>
            <a:spLocks noGrp="1"/>
          </p:cNvSpPr>
          <p:nvPr>
            <p:ph type="title"/>
          </p:nvPr>
        </p:nvSpPr>
        <p:spPr/>
        <p:txBody>
          <a:bodyPr>
            <a:noAutofit/>
          </a:bodyPr>
          <a:lstStyle/>
          <a:p>
            <a:r>
              <a:rPr lang="en-US" sz="2400" b="1" dirty="0"/>
              <a:t>What are the differences between NFC and RFID, or are they even different at all?</a:t>
            </a:r>
            <a:br>
              <a:rPr lang="en-US" sz="2400" b="1" dirty="0"/>
            </a:br>
            <a:endParaRPr lang="en-US" sz="2400" dirty="0"/>
          </a:p>
        </p:txBody>
      </p:sp>
      <p:sp>
        <p:nvSpPr>
          <p:cNvPr id="3" name="Content Placeholder 2">
            <a:extLst>
              <a:ext uri="{FF2B5EF4-FFF2-40B4-BE49-F238E27FC236}">
                <a16:creationId xmlns:a16="http://schemas.microsoft.com/office/drawing/2014/main" id="{1125E288-8656-4060-BEC7-37C985DA8633}"/>
              </a:ext>
            </a:extLst>
          </p:cNvPr>
          <p:cNvSpPr>
            <a:spLocks noGrp="1"/>
          </p:cNvSpPr>
          <p:nvPr>
            <p:ph idx="1"/>
          </p:nvPr>
        </p:nvSpPr>
        <p:spPr>
          <a:xfrm>
            <a:off x="685800" y="2194560"/>
            <a:ext cx="10820400" cy="4663440"/>
          </a:xfrm>
        </p:spPr>
        <p:txBody>
          <a:bodyPr>
            <a:normAutofit fontScale="92500" lnSpcReduction="20000"/>
          </a:bodyPr>
          <a:lstStyle/>
          <a:p>
            <a:r>
              <a:rPr lang="en-US" sz="1400" dirty="0"/>
              <a:t>RFID is the method of uniquely identifying items using radio waves. At a minimum, an RFID system comprises </a:t>
            </a:r>
            <a:r>
              <a:rPr lang="en-US" sz="1400" dirty="0">
                <a:hlinkClick r:id="rId2"/>
              </a:rPr>
              <a:t>a tag</a:t>
            </a:r>
            <a:r>
              <a:rPr lang="en-US" sz="1400" dirty="0"/>
              <a:t>, </a:t>
            </a:r>
            <a:r>
              <a:rPr lang="en-US" sz="1400" dirty="0">
                <a:hlinkClick r:id="rId3"/>
              </a:rPr>
              <a:t>a reader</a:t>
            </a:r>
            <a:r>
              <a:rPr lang="en-US" sz="1400" dirty="0"/>
              <a:t>, and </a:t>
            </a:r>
            <a:r>
              <a:rPr lang="en-US" sz="1400" dirty="0">
                <a:hlinkClick r:id="rId4"/>
              </a:rPr>
              <a:t>an antenna</a:t>
            </a:r>
            <a:r>
              <a:rPr lang="en-US" sz="1400" dirty="0"/>
              <a:t>. </a:t>
            </a:r>
          </a:p>
          <a:p>
            <a:endParaRPr lang="en-US" sz="1400" dirty="0"/>
          </a:p>
          <a:p>
            <a:r>
              <a:rPr lang="en-US" sz="1400" dirty="0"/>
              <a:t>Reader sends an interrogating signal to the tag via the antenna, and the tag responds with its unique information. RFID tags are either</a:t>
            </a:r>
            <a:r>
              <a:rPr lang="en-US" sz="1400" dirty="0">
                <a:hlinkClick r:id="rId5"/>
              </a:rPr>
              <a:t> Active or Passive</a:t>
            </a:r>
            <a:r>
              <a:rPr lang="en-US" sz="1400" dirty="0"/>
              <a:t>.</a:t>
            </a:r>
          </a:p>
          <a:p>
            <a:endParaRPr lang="en-US" sz="1400" dirty="0"/>
          </a:p>
          <a:p>
            <a:r>
              <a:rPr lang="en-US" sz="1400" dirty="0">
                <a:highlight>
                  <a:srgbClr val="FFFF00"/>
                </a:highlight>
              </a:rPr>
              <a:t>Active RFID </a:t>
            </a:r>
            <a:r>
              <a:rPr lang="en-US" sz="1400" dirty="0"/>
              <a:t>tags contain their own power source giving them the ability to broadcast with a read range of up to 100 meters. Their long read range makes active RFID tags ideal for many industries where asset location and other improvements in logistics are important.</a:t>
            </a:r>
          </a:p>
          <a:p>
            <a:endParaRPr lang="en-US" sz="1400" dirty="0"/>
          </a:p>
          <a:p>
            <a:r>
              <a:rPr lang="en-US" sz="1400" dirty="0">
                <a:highlight>
                  <a:srgbClr val="FFFF00"/>
                </a:highlight>
                <a:hlinkClick r:id="rId2"/>
              </a:rPr>
              <a:t>Passive RFID </a:t>
            </a:r>
            <a:r>
              <a:rPr lang="en-US" sz="1400" dirty="0">
                <a:hlinkClick r:id="rId2"/>
              </a:rPr>
              <a:t>tags</a:t>
            </a:r>
            <a:r>
              <a:rPr lang="en-US" sz="1400" dirty="0"/>
              <a:t> do not have their own power source. Instead, they are powered by the electromagnetic energy transmitted from the RFID reader. Because the radio waves must be strong enough to power the tags, passive RFID tags have a read range from near contact and up to 25 meters.</a:t>
            </a:r>
          </a:p>
          <a:p>
            <a:endParaRPr lang="en-US" sz="1600" dirty="0"/>
          </a:p>
          <a:p>
            <a:r>
              <a:rPr lang="en-US" sz="1400" dirty="0"/>
              <a:t>Passive RFID tags primarily operate at three frequency ranges:</a:t>
            </a:r>
          </a:p>
          <a:p>
            <a:pPr lvl="1"/>
            <a:r>
              <a:rPr lang="en-US" sz="1400" dirty="0"/>
              <a:t>Low Frequency (LF) 125 -134 kHz</a:t>
            </a:r>
          </a:p>
          <a:p>
            <a:pPr lvl="1"/>
            <a:r>
              <a:rPr lang="en-US" sz="1400" dirty="0">
                <a:highlight>
                  <a:srgbClr val="FFFF00"/>
                </a:highlight>
              </a:rPr>
              <a:t>High Frequency (HF)13.56 MHz		</a:t>
            </a:r>
            <a:r>
              <a:rPr lang="en-US" sz="1400" dirty="0">
                <a:highlight>
                  <a:srgbClr val="FFFF00"/>
                </a:highlight>
                <a:sym typeface="Wingdings" panose="05000000000000000000" pitchFamily="2" charset="2"/>
              </a:rPr>
              <a:t> NFC uses this same frequency</a:t>
            </a:r>
            <a:endParaRPr lang="en-US" sz="1400" dirty="0">
              <a:highlight>
                <a:srgbClr val="FFFF00"/>
              </a:highlight>
            </a:endParaRPr>
          </a:p>
          <a:p>
            <a:pPr lvl="1"/>
            <a:r>
              <a:rPr lang="en-US" sz="1400" dirty="0"/>
              <a:t>Ultra High Frequency (UHF) 856 MHz to 960 MHz</a:t>
            </a:r>
          </a:p>
          <a:p>
            <a:endParaRPr lang="en-US" sz="1400" dirty="0"/>
          </a:p>
          <a:p>
            <a:r>
              <a:rPr lang="en-US" sz="1400" dirty="0"/>
              <a:t>The standards and protocols of the NFC format is based on RFID standards outlined in ISO/IEC 14443, FeliCa, and the basis for parts of ISO/IEC 18092. These standards deal with the use of RFID in proximity cards.</a:t>
            </a:r>
          </a:p>
        </p:txBody>
      </p:sp>
      <p:sp>
        <p:nvSpPr>
          <p:cNvPr id="4" name="Rectangle 3">
            <a:extLst>
              <a:ext uri="{FF2B5EF4-FFF2-40B4-BE49-F238E27FC236}">
                <a16:creationId xmlns:a16="http://schemas.microsoft.com/office/drawing/2014/main" id="{BD77FBB6-5BBE-403E-90DD-3EC23B54AB4D}"/>
              </a:ext>
            </a:extLst>
          </p:cNvPr>
          <p:cNvSpPr/>
          <p:nvPr/>
        </p:nvSpPr>
        <p:spPr>
          <a:xfrm>
            <a:off x="685800" y="1688069"/>
            <a:ext cx="1667444" cy="369332"/>
          </a:xfrm>
          <a:prstGeom prst="rect">
            <a:avLst/>
          </a:prstGeom>
        </p:spPr>
        <p:txBody>
          <a:bodyPr wrap="none">
            <a:spAutoFit/>
          </a:bodyPr>
          <a:lstStyle/>
          <a:p>
            <a:r>
              <a:rPr lang="en-US" b="1" dirty="0">
                <a:highlight>
                  <a:srgbClr val="FFFF00"/>
                </a:highlight>
              </a:rPr>
              <a:t>Long</a:t>
            </a:r>
            <a:r>
              <a:rPr lang="en-US" b="1" dirty="0"/>
              <a:t> Answer:</a:t>
            </a:r>
            <a:endParaRPr lang="en-US" dirty="0"/>
          </a:p>
        </p:txBody>
      </p:sp>
    </p:spTree>
    <p:extLst>
      <p:ext uri="{BB962C8B-B14F-4D97-AF65-F5344CB8AC3E}">
        <p14:creationId xmlns:p14="http://schemas.microsoft.com/office/powerpoint/2010/main" val="280384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F5838-308C-4B05-94F2-4511F624A6D3}"/>
              </a:ext>
            </a:extLst>
          </p:cNvPr>
          <p:cNvSpPr>
            <a:spLocks noGrp="1"/>
          </p:cNvSpPr>
          <p:nvPr>
            <p:ph type="title"/>
          </p:nvPr>
        </p:nvSpPr>
        <p:spPr/>
        <p:txBody>
          <a:bodyPr/>
          <a:lstStyle/>
          <a:p>
            <a:r>
              <a:rPr lang="en-US" dirty="0"/>
              <a:t>A bit about - NFC </a:t>
            </a:r>
          </a:p>
        </p:txBody>
      </p:sp>
      <p:sp>
        <p:nvSpPr>
          <p:cNvPr id="3" name="Content Placeholder 2">
            <a:extLst>
              <a:ext uri="{FF2B5EF4-FFF2-40B4-BE49-F238E27FC236}">
                <a16:creationId xmlns:a16="http://schemas.microsoft.com/office/drawing/2014/main" id="{FFBF5FAB-E4F2-4993-97EF-D26285EDEE70}"/>
              </a:ext>
            </a:extLst>
          </p:cNvPr>
          <p:cNvSpPr>
            <a:spLocks noGrp="1"/>
          </p:cNvSpPr>
          <p:nvPr>
            <p:ph idx="1"/>
          </p:nvPr>
        </p:nvSpPr>
        <p:spPr/>
        <p:txBody>
          <a:bodyPr>
            <a:normAutofit/>
          </a:bodyPr>
          <a:lstStyle/>
          <a:p>
            <a:r>
              <a:rPr lang="en-US" sz="1200" dirty="0"/>
              <a:t>As a finely honed version of HF RFID</a:t>
            </a:r>
            <a:r>
              <a:rPr lang="en-US" sz="1200" dirty="0">
                <a:highlight>
                  <a:srgbClr val="FFFF00"/>
                </a:highlight>
              </a:rPr>
              <a:t>, NFC-devices </a:t>
            </a:r>
            <a:r>
              <a:rPr lang="en-US" sz="1200" dirty="0"/>
              <a:t>have taken advantage of the short read range limitations of its radio frequency.</a:t>
            </a:r>
          </a:p>
          <a:p>
            <a:endParaRPr lang="en-US" sz="1200" dirty="0"/>
          </a:p>
          <a:p>
            <a:r>
              <a:rPr lang="en-US" sz="1200" dirty="0"/>
              <a:t>Because NFC devices must be in close proximity to each other, usually no more than a few centimeters, it has become a popular choice for secure communication between consumer devices such as smartphones.</a:t>
            </a:r>
          </a:p>
          <a:p>
            <a:endParaRPr lang="en-US" sz="1200" dirty="0"/>
          </a:p>
          <a:p>
            <a:r>
              <a:rPr lang="en-US" sz="1200" dirty="0"/>
              <a:t>Peer-to-peer communication is a feature that sets NFC apart from typical RFID devices. </a:t>
            </a:r>
            <a:r>
              <a:rPr lang="en-US" sz="1200" dirty="0">
                <a:highlight>
                  <a:srgbClr val="FFFF00"/>
                </a:highlight>
              </a:rPr>
              <a:t>An NFC device is able to act both as a reader and as a tag.</a:t>
            </a:r>
            <a:r>
              <a:rPr lang="en-US" sz="1200" dirty="0"/>
              <a:t> </a:t>
            </a:r>
          </a:p>
          <a:p>
            <a:endParaRPr lang="en-US" sz="1200" dirty="0"/>
          </a:p>
          <a:p>
            <a:r>
              <a:rPr lang="en-US" sz="1200" dirty="0"/>
              <a:t>This unique ability has made NFC a popular choice for contactless payment, a key driver in the decision by influential players in the mobile industry to include NFC in newer smartphones. Also, NFC smartphones pass along information from one smartphone to the other by </a:t>
            </a:r>
            <a:r>
              <a:rPr lang="en-US" sz="1200" dirty="0">
                <a:hlinkClick r:id="rId2"/>
              </a:rPr>
              <a:t>tapping the two devices together</a:t>
            </a:r>
            <a:r>
              <a:rPr lang="en-US" sz="1200" dirty="0"/>
              <a:t>, which turns sharing data such as contact info or photographs into a simple task. </a:t>
            </a:r>
          </a:p>
          <a:p>
            <a:endParaRPr lang="en-US" sz="1200" dirty="0"/>
          </a:p>
          <a:p>
            <a:r>
              <a:rPr lang="en-US" sz="1200" dirty="0"/>
              <a:t>At the end of the day, NFC builds upon the standards of HF RFID and turns the limitations of its operating frequency into a unique feature of near-field communication.</a:t>
            </a:r>
          </a:p>
          <a:p>
            <a:endParaRPr lang="en-US" sz="1200" dirty="0"/>
          </a:p>
        </p:txBody>
      </p:sp>
    </p:spTree>
    <p:extLst>
      <p:ext uri="{BB962C8B-B14F-4D97-AF65-F5344CB8AC3E}">
        <p14:creationId xmlns:p14="http://schemas.microsoft.com/office/powerpoint/2010/main" val="87346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EC7-C459-41F7-A94A-915437F09FF9}"/>
              </a:ext>
            </a:extLst>
          </p:cNvPr>
          <p:cNvSpPr>
            <a:spLocks noGrp="1"/>
          </p:cNvSpPr>
          <p:nvPr>
            <p:ph type="title"/>
          </p:nvPr>
        </p:nvSpPr>
        <p:spPr/>
        <p:txBody>
          <a:bodyPr>
            <a:normAutofit/>
          </a:bodyPr>
          <a:lstStyle/>
          <a:p>
            <a:r>
              <a:rPr lang="en-US" dirty="0"/>
              <a:t>RFID RC522 Interfacing</a:t>
            </a:r>
          </a:p>
        </p:txBody>
      </p:sp>
      <p:sp>
        <p:nvSpPr>
          <p:cNvPr id="3" name="Content Placeholder 2">
            <a:extLst>
              <a:ext uri="{FF2B5EF4-FFF2-40B4-BE49-F238E27FC236}">
                <a16:creationId xmlns:a16="http://schemas.microsoft.com/office/drawing/2014/main" id="{317548A5-5E6F-4644-BF1D-9B423C401B1B}"/>
              </a:ext>
            </a:extLst>
          </p:cNvPr>
          <p:cNvSpPr>
            <a:spLocks noGrp="1"/>
          </p:cNvSpPr>
          <p:nvPr>
            <p:ph idx="1"/>
          </p:nvPr>
        </p:nvSpPr>
        <p:spPr>
          <a:xfrm>
            <a:off x="685800" y="2194560"/>
            <a:ext cx="10820400" cy="4534714"/>
          </a:xfrm>
        </p:spPr>
        <p:txBody>
          <a:bodyPr>
            <a:normAutofit/>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34041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C710-2107-49F9-9FF6-8CC8A9340DED}"/>
              </a:ext>
            </a:extLst>
          </p:cNvPr>
          <p:cNvSpPr>
            <a:spLocks noGrp="1"/>
          </p:cNvSpPr>
          <p:nvPr>
            <p:ph type="title"/>
          </p:nvPr>
        </p:nvSpPr>
        <p:spPr/>
        <p:txBody>
          <a:bodyPr/>
          <a:lstStyle/>
          <a:p>
            <a:r>
              <a:rPr lang="en-US" dirty="0"/>
              <a:t>Hardware Required</a:t>
            </a:r>
          </a:p>
        </p:txBody>
      </p:sp>
      <p:sp>
        <p:nvSpPr>
          <p:cNvPr id="3" name="Content Placeholder 2">
            <a:extLst>
              <a:ext uri="{FF2B5EF4-FFF2-40B4-BE49-F238E27FC236}">
                <a16:creationId xmlns:a16="http://schemas.microsoft.com/office/drawing/2014/main" id="{D6EC0A4F-48F7-47D5-866E-8CF69E244C29}"/>
              </a:ext>
            </a:extLst>
          </p:cNvPr>
          <p:cNvSpPr>
            <a:spLocks noGrp="1"/>
          </p:cNvSpPr>
          <p:nvPr>
            <p:ph idx="1"/>
          </p:nvPr>
        </p:nvSpPr>
        <p:spPr>
          <a:xfrm>
            <a:off x="685800" y="2194560"/>
            <a:ext cx="10820400" cy="2341929"/>
          </a:xfrm>
        </p:spPr>
        <p:txBody>
          <a:bodyPr>
            <a:normAutofit/>
          </a:bodyPr>
          <a:lstStyle/>
          <a:p>
            <a:r>
              <a:rPr lang="en-US" dirty="0"/>
              <a:t>Arduino x 1</a:t>
            </a:r>
          </a:p>
          <a:p>
            <a:r>
              <a:rPr lang="en-US" dirty="0"/>
              <a:t>RFIO-RC522</a:t>
            </a:r>
          </a:p>
        </p:txBody>
      </p:sp>
      <p:sp>
        <p:nvSpPr>
          <p:cNvPr id="4" name="Title 1">
            <a:extLst>
              <a:ext uri="{FF2B5EF4-FFF2-40B4-BE49-F238E27FC236}">
                <a16:creationId xmlns:a16="http://schemas.microsoft.com/office/drawing/2014/main" id="{D4983DF4-AE85-4EF2-BBDB-DC7E1CF5E3AA}"/>
              </a:ext>
            </a:extLst>
          </p:cNvPr>
          <p:cNvSpPr txBox="1">
            <a:spLocks/>
          </p:cNvSpPr>
          <p:nvPr/>
        </p:nvSpPr>
        <p:spPr>
          <a:xfrm>
            <a:off x="2895600" y="441457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a:t>SOFTWARE Required</a:t>
            </a:r>
          </a:p>
        </p:txBody>
      </p:sp>
      <p:sp>
        <p:nvSpPr>
          <p:cNvPr id="5" name="Content Placeholder 2">
            <a:extLst>
              <a:ext uri="{FF2B5EF4-FFF2-40B4-BE49-F238E27FC236}">
                <a16:creationId xmlns:a16="http://schemas.microsoft.com/office/drawing/2014/main" id="{11981EBF-D0E2-4B64-8575-D8811656469C}"/>
              </a:ext>
            </a:extLst>
          </p:cNvPr>
          <p:cNvSpPr txBox="1">
            <a:spLocks/>
          </p:cNvSpPr>
          <p:nvPr/>
        </p:nvSpPr>
        <p:spPr>
          <a:xfrm>
            <a:off x="685800" y="5320980"/>
            <a:ext cx="10820400" cy="937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900" dirty="0"/>
          </a:p>
        </p:txBody>
      </p:sp>
      <p:sp>
        <p:nvSpPr>
          <p:cNvPr id="6" name="TextBox 5">
            <a:extLst>
              <a:ext uri="{FF2B5EF4-FFF2-40B4-BE49-F238E27FC236}">
                <a16:creationId xmlns:a16="http://schemas.microsoft.com/office/drawing/2014/main" id="{039E1758-84A4-4342-AAB1-5693C8E7253B}"/>
              </a:ext>
            </a:extLst>
          </p:cNvPr>
          <p:cNvSpPr txBox="1"/>
          <p:nvPr/>
        </p:nvSpPr>
        <p:spPr>
          <a:xfrm>
            <a:off x="685799" y="5420535"/>
            <a:ext cx="108203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MFRC522 (by </a:t>
            </a:r>
            <a:r>
              <a:rPr lang="en-US" dirty="0" err="1"/>
              <a:t>Github</a:t>
            </a:r>
            <a:r>
              <a:rPr lang="en-US" dirty="0"/>
              <a:t> community)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946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PINOUT</a:t>
            </a:r>
          </a:p>
        </p:txBody>
      </p:sp>
    </p:spTree>
    <p:extLst>
      <p:ext uri="{BB962C8B-B14F-4D97-AF65-F5344CB8AC3E}">
        <p14:creationId xmlns:p14="http://schemas.microsoft.com/office/powerpoint/2010/main" val="325689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6AEA-DA03-417F-8258-814B2F06E6BB}"/>
              </a:ext>
            </a:extLst>
          </p:cNvPr>
          <p:cNvSpPr>
            <a:spLocks noGrp="1"/>
          </p:cNvSpPr>
          <p:nvPr>
            <p:ph type="title"/>
          </p:nvPr>
        </p:nvSpPr>
        <p:spPr/>
        <p:txBody>
          <a:bodyPr/>
          <a:lstStyle/>
          <a:p>
            <a:r>
              <a:rPr lang="en-US" dirty="0"/>
              <a:t>Circuit</a:t>
            </a:r>
          </a:p>
        </p:txBody>
      </p:sp>
      <p:sp>
        <p:nvSpPr>
          <p:cNvPr id="3" name="Rectangle 2">
            <a:extLst>
              <a:ext uri="{FF2B5EF4-FFF2-40B4-BE49-F238E27FC236}">
                <a16:creationId xmlns:a16="http://schemas.microsoft.com/office/drawing/2014/main" id="{A5C4C3B5-6B3E-4612-BEBC-77242FA5C8F3}"/>
              </a:ext>
            </a:extLst>
          </p:cNvPr>
          <p:cNvSpPr/>
          <p:nvPr/>
        </p:nvSpPr>
        <p:spPr>
          <a:xfrm>
            <a:off x="3320249" y="3046274"/>
            <a:ext cx="8389398" cy="1754326"/>
          </a:xfrm>
          <a:prstGeom prst="rect">
            <a:avLst/>
          </a:prstGeom>
        </p:spPr>
        <p:txBody>
          <a:bodyPr wrap="square">
            <a:spAutoFit/>
          </a:bodyPr>
          <a:lstStyle/>
          <a:p>
            <a:r>
              <a:rPr lang="en-US" sz="1200" dirty="0"/>
              <a:t> *             MFRC522      Arduino       </a:t>
            </a:r>
            <a:r>
              <a:rPr lang="en-US" sz="1200" dirty="0" err="1"/>
              <a:t>Arduino</a:t>
            </a:r>
            <a:r>
              <a:rPr lang="en-US" sz="1200" dirty="0"/>
              <a:t>   </a:t>
            </a:r>
            <a:r>
              <a:rPr lang="en-US" sz="1200" dirty="0" err="1"/>
              <a:t>Arduino</a:t>
            </a:r>
            <a:r>
              <a:rPr lang="en-US" sz="1200" dirty="0"/>
              <a:t>    </a:t>
            </a:r>
            <a:r>
              <a:rPr lang="en-US" sz="1200" dirty="0" err="1"/>
              <a:t>Arduino</a:t>
            </a:r>
            <a:r>
              <a:rPr lang="en-US" sz="1200" dirty="0"/>
              <a:t>          </a:t>
            </a:r>
            <a:r>
              <a:rPr lang="en-US" sz="1200" dirty="0" err="1"/>
              <a:t>Arduino</a:t>
            </a:r>
            <a:endParaRPr lang="en-US" sz="1200" dirty="0"/>
          </a:p>
          <a:p>
            <a:r>
              <a:rPr lang="en-US" sz="1200" dirty="0"/>
              <a:t> *             Reader/PCD   Uno/101       Mega      Nano v3    Leonardo/Micro   Pro Micro</a:t>
            </a:r>
          </a:p>
          <a:p>
            <a:r>
              <a:rPr lang="en-US" sz="1200" dirty="0"/>
              <a:t> * Signal      Pin          </a:t>
            </a:r>
            <a:r>
              <a:rPr lang="en-US" sz="1200" dirty="0" err="1"/>
              <a:t>Pin</a:t>
            </a:r>
            <a:r>
              <a:rPr lang="en-US" sz="1200" dirty="0"/>
              <a:t>           </a:t>
            </a:r>
            <a:r>
              <a:rPr lang="en-US" sz="1200" dirty="0" err="1"/>
              <a:t>Pin</a:t>
            </a:r>
            <a:r>
              <a:rPr lang="en-US" sz="1200" dirty="0"/>
              <a:t>       </a:t>
            </a:r>
            <a:r>
              <a:rPr lang="en-US" sz="1200" dirty="0" err="1"/>
              <a:t>Pin</a:t>
            </a:r>
            <a:r>
              <a:rPr lang="en-US" sz="1200" dirty="0"/>
              <a:t>        </a:t>
            </a:r>
            <a:r>
              <a:rPr lang="en-US" sz="1200" dirty="0" err="1"/>
              <a:t>Pin</a:t>
            </a:r>
            <a:r>
              <a:rPr lang="en-US" sz="1200" dirty="0"/>
              <a:t>              </a:t>
            </a:r>
            <a:r>
              <a:rPr lang="en-US" sz="1200" dirty="0" err="1"/>
              <a:t>Pin</a:t>
            </a:r>
            <a:endParaRPr lang="en-US" sz="1200" dirty="0"/>
          </a:p>
          <a:p>
            <a:r>
              <a:rPr lang="en-US" sz="1200" dirty="0"/>
              <a:t> * -----------------------------------------------------------------------------------------</a:t>
            </a:r>
          </a:p>
          <a:p>
            <a:r>
              <a:rPr lang="en-US" sz="1200" dirty="0"/>
              <a:t> * RST/Reset   RST          9             5         D9         RESET/ICSP-5     RST</a:t>
            </a:r>
          </a:p>
          <a:p>
            <a:r>
              <a:rPr lang="en-US" sz="1200" dirty="0"/>
              <a:t> * SPI SS      SDA(SS)      10            53        D10        10               10</a:t>
            </a:r>
          </a:p>
          <a:p>
            <a:r>
              <a:rPr lang="en-US" sz="1200" dirty="0"/>
              <a:t> * SPI MOSI    </a:t>
            </a:r>
            <a:r>
              <a:rPr lang="en-US" sz="1200" dirty="0" err="1"/>
              <a:t>MOSI</a:t>
            </a:r>
            <a:r>
              <a:rPr lang="en-US" sz="1200" dirty="0"/>
              <a:t>         11 / ICSP-4   51        D11        ICSP-4           16</a:t>
            </a:r>
          </a:p>
          <a:p>
            <a:r>
              <a:rPr lang="en-US" sz="1200" dirty="0"/>
              <a:t> * SPI MISO    </a:t>
            </a:r>
            <a:r>
              <a:rPr lang="en-US" sz="1200" dirty="0" err="1"/>
              <a:t>MISO</a:t>
            </a:r>
            <a:r>
              <a:rPr lang="en-US" sz="1200" dirty="0"/>
              <a:t>         12 / ICSP-1   50        D12        ICSP-1           14</a:t>
            </a:r>
          </a:p>
          <a:p>
            <a:r>
              <a:rPr lang="en-US" sz="1200" dirty="0"/>
              <a:t> * SPI SCK     </a:t>
            </a:r>
            <a:r>
              <a:rPr lang="en-US" sz="1200" dirty="0" err="1"/>
              <a:t>SCK</a:t>
            </a:r>
            <a:r>
              <a:rPr lang="en-US" sz="1200" dirty="0"/>
              <a:t>          13 / ICSP-3   52        D13        ICSP-3           15</a:t>
            </a:r>
          </a:p>
        </p:txBody>
      </p:sp>
    </p:spTree>
    <p:extLst>
      <p:ext uri="{BB962C8B-B14F-4D97-AF65-F5344CB8AC3E}">
        <p14:creationId xmlns:p14="http://schemas.microsoft.com/office/powerpoint/2010/main" val="99347848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otalTime>621</TotalTime>
  <Words>683</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Arial-BoldMT</vt:lpstr>
      <vt:lpstr>ArialMT</vt:lpstr>
      <vt:lpstr>Century Gothic</vt:lpstr>
      <vt:lpstr>Vapor Trail</vt:lpstr>
      <vt:lpstr>RFID RC522  Interfacing</vt:lpstr>
      <vt:lpstr>Project idea</vt:lpstr>
      <vt:lpstr>What are the differences between NFC and RFID, or are they even different at all? </vt:lpstr>
      <vt:lpstr>What are the differences between NFC and RFID, or are they even different at all? </vt:lpstr>
      <vt:lpstr>A bit about - NFC </vt:lpstr>
      <vt:lpstr>RFID RC522 Interfacing</vt:lpstr>
      <vt:lpstr>Hardware Required</vt:lpstr>
      <vt:lpstr>PINOUT</vt:lpstr>
      <vt:lpstr>Circuit</vt:lpstr>
      <vt:lpstr>Sample OUTPUT</vt:lpstr>
      <vt:lpstr>PowerPoint Presentation</vt:lpstr>
      <vt:lpstr>Code – Example1</vt:lpstr>
      <vt:lpstr>Code – Explaination</vt:lpstr>
      <vt:lpstr>Code – Explanation</vt:lpstr>
      <vt:lpstr>Sketch file</vt:lpstr>
      <vt:lpstr>Mifare Ultralight C Changing default password and protecting page address</vt:lpstr>
      <vt:lpstr>NFC common Acronyms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PCD8544 Nokia Lcd Interfacing</dc:title>
  <dc:creator>Sudhanshu Gupta</dc:creator>
  <cp:lastModifiedBy>Sudhanshu Gupta</cp:lastModifiedBy>
  <cp:revision>37</cp:revision>
  <dcterms:created xsi:type="dcterms:W3CDTF">2019-10-07T12:41:23Z</dcterms:created>
  <dcterms:modified xsi:type="dcterms:W3CDTF">2019-11-12T02:53:39Z</dcterms:modified>
</cp:coreProperties>
</file>