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1" r:id="rId3"/>
    <p:sldId id="301" r:id="rId4"/>
    <p:sldId id="288" r:id="rId5"/>
    <p:sldId id="258" r:id="rId6"/>
    <p:sldId id="318" r:id="rId7"/>
    <p:sldId id="298" r:id="rId8"/>
    <p:sldId id="333" r:id="rId9"/>
    <p:sldId id="334" r:id="rId10"/>
    <p:sldId id="335" r:id="rId11"/>
    <p:sldId id="264" r:id="rId12"/>
    <p:sldId id="332" r:id="rId13"/>
    <p:sldId id="338" r:id="rId14"/>
    <p:sldId id="339" r:id="rId15"/>
    <p:sldId id="340" r:id="rId16"/>
    <p:sldId id="336" r:id="rId17"/>
    <p:sldId id="342" r:id="rId18"/>
    <p:sldId id="343" r:id="rId19"/>
    <p:sldId id="344" r:id="rId20"/>
    <p:sldId id="345" r:id="rId21"/>
    <p:sldId id="346" r:id="rId22"/>
    <p:sldId id="347" r:id="rId23"/>
    <p:sldId id="348" r:id="rId24"/>
    <p:sldId id="349" r:id="rId25"/>
    <p:sldId id="350" r:id="rId26"/>
    <p:sldId id="351" r:id="rId27"/>
    <p:sldId id="352" r:id="rId28"/>
    <p:sldId id="341" r:id="rId29"/>
    <p:sldId id="337" r:id="rId30"/>
    <p:sldId id="304" r:id="rId31"/>
    <p:sldId id="305" r:id="rId32"/>
    <p:sldId id="289" r:id="rId33"/>
    <p:sldId id="290" r:id="rId34"/>
    <p:sldId id="353" r:id="rId35"/>
    <p:sldId id="354" r:id="rId36"/>
    <p:sldId id="355" r:id="rId37"/>
    <p:sldId id="358" r:id="rId38"/>
    <p:sldId id="359" r:id="rId39"/>
    <p:sldId id="356" r:id="rId40"/>
    <p:sldId id="357" r:id="rId41"/>
    <p:sldId id="273"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2" d="100"/>
          <a:sy n="92" d="100"/>
        </p:scale>
        <p:origin x="13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PINCucGRhA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bluetooth.com/specifications/gatt/characteristics" TargetMode="External"/><Relationship Id="rId2" Type="http://schemas.openxmlformats.org/officeDocument/2006/relationships/hyperlink" Target="https://www.bluetooth.com/specifications/gatt/servi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rcuitdigest.com/microcontroller-projects/how-to-use-arduino-and-hm-10-ble-module-to-control-led-with-android-app" TargetMode="External"/><Relationship Id="rId2" Type="http://schemas.openxmlformats.org/officeDocument/2006/relationships/hyperlink" Target="https://www.robotshop.com/uk/bluetooth-module-hm-10-arduino-master-slave.html" TargetMode="External"/><Relationship Id="rId1" Type="http://schemas.openxmlformats.org/officeDocument/2006/relationships/slideLayout" Target="../slideLayouts/slideLayout2.xml"/><Relationship Id="rId6" Type="http://schemas.openxmlformats.org/officeDocument/2006/relationships/hyperlink" Target="https://forum.arduino.cc/index.php?topic=137747.0" TargetMode="External"/><Relationship Id="rId5" Type="http://schemas.openxmlformats.org/officeDocument/2006/relationships/hyperlink" Target="https://www.youtube.com/watch?v=1i-6cz4KHXE" TargetMode="External"/><Relationship Id="rId4" Type="http://schemas.openxmlformats.org/officeDocument/2006/relationships/hyperlink" Target="http://www.martyncurrey.com/hm-10-bluetooth-4ble-modu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lay.google.com/store/apps/details?id=com.macdom.ble.blescanner&amp;hl=en"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play.google.com/store/apps/details?id=com.billy.billylightblue&amp;hl=e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lay.google.com/store/apps/details?id=com.macdom.ble.blescanner&amp;hl=en"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jnhuamao.cn/index.asp" TargetMode="External"/><Relationship Id="rId2" Type="http://schemas.openxmlformats.org/officeDocument/2006/relationships/hyperlink" Target="http://www.ti.com/product/cc2540"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Bluetooth With Arduino Using HM10</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a:xfrm>
            <a:off x="1371600" y="3632200"/>
            <a:ext cx="9448800" cy="3008745"/>
          </a:xfrm>
        </p:spPr>
        <p:txBody>
          <a:bodyPr>
            <a:normAutofit/>
          </a:bodyPr>
          <a:lstStyle/>
          <a:p>
            <a:pPr algn="r"/>
            <a:r>
              <a:rPr lang="en-US" dirty="0"/>
              <a:t>HM-10 BLE Android App using HM10 &amp; AI2 only. NO ARDUINO</a:t>
            </a:r>
          </a:p>
          <a:p>
            <a:pPr algn="r"/>
            <a:r>
              <a:rPr lang="en-US" dirty="0">
                <a:hlinkClick r:id="rId2"/>
              </a:rPr>
              <a:t>https://www.youtube.com/watch?v=PINCucGRhA8</a:t>
            </a:r>
            <a:endParaRPr lang="en-US" dirty="0"/>
          </a:p>
          <a:p>
            <a:pPr algn="r"/>
            <a:endParaRPr lang="en-US" dirty="0"/>
          </a:p>
          <a:p>
            <a:pPr algn="r"/>
            <a:endParaRPr lang="en-US" dirty="0"/>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normAutofit/>
          </a:bodyPr>
          <a:lstStyle/>
          <a:p>
            <a:pPr fontAlgn="base"/>
            <a:r>
              <a:rPr lang="en-US" b="1" dirty="0"/>
              <a:t>HM-10 </a:t>
            </a:r>
            <a:br>
              <a:rPr lang="en-US" b="1" dirty="0"/>
            </a:br>
            <a:r>
              <a:rPr lang="en-US" b="1" dirty="0"/>
              <a:t>on breakout board</a:t>
            </a:r>
            <a:endParaRPr lang="en-US" dirty="0"/>
          </a:p>
        </p:txBody>
      </p:sp>
      <p:sp>
        <p:nvSpPr>
          <p:cNvPr id="3" name="Rectangle 2">
            <a:extLst>
              <a:ext uri="{FF2B5EF4-FFF2-40B4-BE49-F238E27FC236}">
                <a16:creationId xmlns:a16="http://schemas.microsoft.com/office/drawing/2014/main" id="{C62C1D79-AA20-4576-8DA0-8F0EDE2F373E}"/>
              </a:ext>
            </a:extLst>
          </p:cNvPr>
          <p:cNvSpPr/>
          <p:nvPr/>
        </p:nvSpPr>
        <p:spPr>
          <a:xfrm>
            <a:off x="346229" y="1951672"/>
            <a:ext cx="11043822" cy="1477328"/>
          </a:xfrm>
          <a:prstGeom prst="rect">
            <a:avLst/>
          </a:prstGeom>
        </p:spPr>
        <p:txBody>
          <a:bodyPr wrap="square">
            <a:spAutoFit/>
          </a:bodyPr>
          <a:lstStyle/>
          <a:p>
            <a:pPr marL="285750" indent="-285750" algn="just" fontAlgn="base">
              <a:buFont typeface="Arial" panose="020B0604020202020204" pitchFamily="34" charset="0"/>
              <a:buChar char="•"/>
            </a:pPr>
            <a:r>
              <a:rPr lang="en-US" dirty="0"/>
              <a:t>The HM-10 is also available mounted to a breakout board that exposes the </a:t>
            </a:r>
            <a:r>
              <a:rPr lang="en-US" dirty="0">
                <a:highlight>
                  <a:srgbClr val="FFFF00"/>
                </a:highlight>
              </a:rPr>
              <a:t>power</a:t>
            </a:r>
            <a:r>
              <a:rPr lang="en-US" dirty="0"/>
              <a:t> and </a:t>
            </a:r>
            <a:r>
              <a:rPr lang="en-US" dirty="0">
                <a:highlight>
                  <a:srgbClr val="FFFF00"/>
                </a:highlight>
              </a:rPr>
              <a:t>UART</a:t>
            </a:r>
            <a:r>
              <a:rPr lang="en-US" dirty="0"/>
              <a:t> connections to breadboard friendly male pins.</a:t>
            </a:r>
          </a:p>
          <a:p>
            <a:pPr marL="285750" indent="-285750" algn="just" fontAlgn="base">
              <a:buFont typeface="Arial" panose="020B0604020202020204" pitchFamily="34" charset="0"/>
              <a:buChar char="•"/>
            </a:pPr>
            <a:endParaRPr lang="en-US" dirty="0"/>
          </a:p>
          <a:p>
            <a:pPr marL="285750" indent="-285750" algn="just" fontAlgn="base">
              <a:buFont typeface="Arial" panose="020B0604020202020204" pitchFamily="34" charset="0"/>
              <a:buChar char="•"/>
            </a:pPr>
            <a:r>
              <a:rPr lang="en-US" dirty="0"/>
              <a:t>The breakout board </a:t>
            </a:r>
            <a:r>
              <a:rPr lang="en-US" dirty="0">
                <a:highlight>
                  <a:srgbClr val="FFFF00"/>
                </a:highlight>
              </a:rPr>
              <a:t>includes</a:t>
            </a:r>
            <a:r>
              <a:rPr lang="en-US" dirty="0"/>
              <a:t> a </a:t>
            </a:r>
            <a:r>
              <a:rPr lang="en-US" dirty="0">
                <a:highlight>
                  <a:srgbClr val="FFFF00"/>
                </a:highlight>
              </a:rPr>
              <a:t>3.3v power regulator </a:t>
            </a:r>
            <a:r>
              <a:rPr lang="en-US" dirty="0"/>
              <a:t>that makes them 5V compatible. This makes them ideal for hobbyists. </a:t>
            </a:r>
          </a:p>
        </p:txBody>
      </p:sp>
      <p:pic>
        <p:nvPicPr>
          <p:cNvPr id="10242" name="Picture 2" descr="http://www.martyncurrey.com/wp-content/uploads/2017/03/HM-10_nonBranded_800.jpg">
            <a:extLst>
              <a:ext uri="{FF2B5EF4-FFF2-40B4-BE49-F238E27FC236}">
                <a16:creationId xmlns:a16="http://schemas.microsoft.com/office/drawing/2014/main" id="{E229BD3F-383B-46CD-BB21-3ECD70ADB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0650" y="3280173"/>
            <a:ext cx="2835122" cy="3425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26BFD2-D7A6-4A11-AD8B-A9FB9156A8A9}"/>
              </a:ext>
            </a:extLst>
          </p:cNvPr>
          <p:cNvSpPr/>
          <p:nvPr/>
        </p:nvSpPr>
        <p:spPr>
          <a:xfrm>
            <a:off x="346229" y="3710143"/>
            <a:ext cx="8353888" cy="646331"/>
          </a:xfrm>
          <a:prstGeom prst="rect">
            <a:avLst/>
          </a:prstGeom>
        </p:spPr>
        <p:txBody>
          <a:bodyPr wrap="square">
            <a:spAutoFit/>
          </a:bodyPr>
          <a:lstStyle/>
          <a:p>
            <a:pPr marL="285750" indent="-285750" algn="just" fontAlgn="base">
              <a:buFont typeface="Arial" panose="020B0604020202020204" pitchFamily="34" charset="0"/>
              <a:buChar char="•"/>
            </a:pPr>
            <a:r>
              <a:rPr lang="en-US" dirty="0">
                <a:highlight>
                  <a:srgbClr val="FFFF00"/>
                </a:highlight>
              </a:rPr>
              <a:t>You should note that the RX pin is still 3.3v and when using a 5v Arduino you should covert the Arduino’s 5v TX to 3.3v for the HM-10 RX.</a:t>
            </a:r>
          </a:p>
        </p:txBody>
      </p:sp>
    </p:spTree>
    <p:extLst>
      <p:ext uri="{BB962C8B-B14F-4D97-AF65-F5344CB8AC3E}">
        <p14:creationId xmlns:p14="http://schemas.microsoft.com/office/powerpoint/2010/main" val="295315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9">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Pinout</a:t>
            </a:r>
          </a:p>
        </p:txBody>
      </p:sp>
      <p:sp>
        <p:nvSpPr>
          <p:cNvPr id="3" name="Text Placeholder 2">
            <a:extLst>
              <a:ext uri="{FF2B5EF4-FFF2-40B4-BE49-F238E27FC236}">
                <a16:creationId xmlns:a16="http://schemas.microsoft.com/office/drawing/2014/main" id="{A52B5C6E-26A7-4123-810F-BC5EA0190353}"/>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4784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pinout</a:t>
            </a:r>
          </a:p>
        </p:txBody>
      </p:sp>
      <p:graphicFrame>
        <p:nvGraphicFramePr>
          <p:cNvPr id="3" name="Table 2">
            <a:extLst>
              <a:ext uri="{FF2B5EF4-FFF2-40B4-BE49-F238E27FC236}">
                <a16:creationId xmlns:a16="http://schemas.microsoft.com/office/drawing/2014/main" id="{E50D4856-F429-4250-B8CF-B21961313765}"/>
              </a:ext>
            </a:extLst>
          </p:cNvPr>
          <p:cNvGraphicFramePr>
            <a:graphicFrameLocks noGrp="1"/>
          </p:cNvGraphicFramePr>
          <p:nvPr>
            <p:extLst>
              <p:ext uri="{D42A27DB-BD31-4B8C-83A1-F6EECF244321}">
                <p14:modId xmlns:p14="http://schemas.microsoft.com/office/powerpoint/2010/main" val="2147399317"/>
              </p:ext>
            </p:extLst>
          </p:nvPr>
        </p:nvGraphicFramePr>
        <p:xfrm>
          <a:off x="1932298" y="1927594"/>
          <a:ext cx="7051904" cy="4024315"/>
        </p:xfrm>
        <a:graphic>
          <a:graphicData uri="http://schemas.openxmlformats.org/drawingml/2006/table">
            <a:tbl>
              <a:tblPr/>
              <a:tblGrid>
                <a:gridCol w="1183764">
                  <a:extLst>
                    <a:ext uri="{9D8B030D-6E8A-4147-A177-3AD203B41FA5}">
                      <a16:colId xmlns:a16="http://schemas.microsoft.com/office/drawing/2014/main" val="4125480134"/>
                    </a:ext>
                  </a:extLst>
                </a:gridCol>
                <a:gridCol w="5868140">
                  <a:extLst>
                    <a:ext uri="{9D8B030D-6E8A-4147-A177-3AD203B41FA5}">
                      <a16:colId xmlns:a16="http://schemas.microsoft.com/office/drawing/2014/main" val="1264139434"/>
                    </a:ext>
                  </a:extLst>
                </a:gridCol>
              </a:tblGrid>
              <a:tr h="309563">
                <a:tc>
                  <a:txBody>
                    <a:bodyPr/>
                    <a:lstStyle/>
                    <a:p>
                      <a:pPr algn="l" fontAlgn="base"/>
                      <a:r>
                        <a:rPr lang="en-US" sz="1500" b="1">
                          <a:solidFill>
                            <a:schemeClr val="accent1"/>
                          </a:solidFill>
                          <a:effectLst/>
                          <a:latin typeface="inherit"/>
                        </a:rPr>
                        <a:t>Pin</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500" b="1" dirty="0">
                          <a:solidFill>
                            <a:schemeClr val="accent1"/>
                          </a:solidFill>
                          <a:effectLst/>
                          <a:latin typeface="inherit"/>
                        </a:rPr>
                        <a:t>Description</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1269849"/>
                  </a:ext>
                </a:extLst>
              </a:tr>
              <a:tr h="1006078">
                <a:tc>
                  <a:txBody>
                    <a:bodyPr/>
                    <a:lstStyle/>
                    <a:p>
                      <a:pPr algn="l" fontAlgn="base"/>
                      <a:r>
                        <a:rPr lang="en-US" sz="1500" b="0">
                          <a:effectLst/>
                          <a:latin typeface="inherit"/>
                        </a:rPr>
                        <a:t>STATE  </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500" b="0">
                          <a:effectLst/>
                          <a:latin typeface="inherit"/>
                        </a:rPr>
                        <a:t>Connection status</a:t>
                      </a:r>
                      <a:br>
                        <a:rPr lang="en-US" sz="1500" b="0">
                          <a:effectLst/>
                          <a:latin typeface="inherit"/>
                        </a:rPr>
                      </a:br>
                      <a:r>
                        <a:rPr lang="en-US" sz="1500" b="0">
                          <a:effectLst/>
                          <a:latin typeface="inherit"/>
                        </a:rPr>
                        <a:t>LOW when not connected. HIGH when connected</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88867295"/>
                  </a:ext>
                </a:extLst>
              </a:tr>
              <a:tr h="309563">
                <a:tc>
                  <a:txBody>
                    <a:bodyPr/>
                    <a:lstStyle/>
                    <a:p>
                      <a:pPr algn="l" fontAlgn="base"/>
                      <a:r>
                        <a:rPr lang="en-US" sz="1500" b="0">
                          <a:effectLst/>
                          <a:latin typeface="inherit"/>
                        </a:rPr>
                        <a:t>VCC</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500" b="0">
                          <a:effectLst/>
                          <a:latin typeface="inherit"/>
                        </a:rPr>
                        <a:t>Power in. 3.6v to 6v</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69090493"/>
                  </a:ext>
                </a:extLst>
              </a:tr>
              <a:tr h="309563">
                <a:tc>
                  <a:txBody>
                    <a:bodyPr/>
                    <a:lstStyle/>
                    <a:p>
                      <a:pPr algn="l" fontAlgn="base"/>
                      <a:r>
                        <a:rPr lang="en-US" sz="1500" b="0">
                          <a:effectLst/>
                          <a:latin typeface="inherit"/>
                        </a:rPr>
                        <a:t>GND</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500" b="0">
                          <a:effectLst/>
                          <a:latin typeface="inherit"/>
                        </a:rPr>
                        <a:t>Common ground</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15258151"/>
                  </a:ext>
                </a:extLst>
              </a:tr>
              <a:tr h="309563">
                <a:tc>
                  <a:txBody>
                    <a:bodyPr/>
                    <a:lstStyle/>
                    <a:p>
                      <a:pPr algn="l" fontAlgn="base"/>
                      <a:r>
                        <a:rPr lang="en-US" sz="1500" b="0">
                          <a:effectLst/>
                          <a:latin typeface="inherit"/>
                        </a:rPr>
                        <a:t>TXD</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500" b="0">
                          <a:effectLst/>
                          <a:latin typeface="inherit"/>
                        </a:rPr>
                        <a:t>Serial UART transmit</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7697555"/>
                  </a:ext>
                </a:extLst>
              </a:tr>
              <a:tr h="309563">
                <a:tc>
                  <a:txBody>
                    <a:bodyPr/>
                    <a:lstStyle/>
                    <a:p>
                      <a:pPr algn="l" fontAlgn="base"/>
                      <a:r>
                        <a:rPr lang="en-US" sz="1500" b="0">
                          <a:effectLst/>
                          <a:latin typeface="inherit"/>
                        </a:rPr>
                        <a:t>RXD</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ase"/>
                      <a:r>
                        <a:rPr lang="en-US" sz="1500" b="0">
                          <a:effectLst/>
                          <a:latin typeface="inherit"/>
                        </a:rPr>
                        <a:t>Serial UART receive</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49185827"/>
                  </a:ext>
                </a:extLst>
              </a:tr>
              <a:tr h="1470422">
                <a:tc>
                  <a:txBody>
                    <a:bodyPr/>
                    <a:lstStyle/>
                    <a:p>
                      <a:pPr algn="l" fontAlgn="base"/>
                      <a:r>
                        <a:rPr lang="en-US" sz="1500" b="0" dirty="0">
                          <a:effectLst/>
                          <a:latin typeface="inherit"/>
                        </a:rPr>
                        <a:t>BRK / EN</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base"/>
                      <a:r>
                        <a:rPr lang="en-US" sz="1500" b="0" dirty="0">
                          <a:effectLst/>
                          <a:latin typeface="inherit"/>
                        </a:rPr>
                        <a:t>Break / Enable pin. </a:t>
                      </a:r>
                    </a:p>
                    <a:p>
                      <a:pPr algn="l" fontAlgn="base"/>
                      <a:endParaRPr lang="en-US" sz="1500" b="0" dirty="0">
                        <a:effectLst/>
                        <a:latin typeface="inherit"/>
                      </a:endParaRPr>
                    </a:p>
                    <a:p>
                      <a:pPr algn="l" fontAlgn="base"/>
                      <a:r>
                        <a:rPr lang="en-US" sz="1500" b="0" dirty="0">
                          <a:effectLst/>
                          <a:latin typeface="inherit"/>
                        </a:rPr>
                        <a:t>When there is an active connection, bringing the BRK pin LOW breaks the connection</a:t>
                      </a:r>
                    </a:p>
                  </a:txBody>
                  <a:tcPr marL="77391" marR="64492" marT="38695" marB="38695" anchor="ctr">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72417355"/>
                  </a:ext>
                </a:extLst>
              </a:tr>
            </a:tbl>
          </a:graphicData>
        </a:graphic>
      </p:graphicFrame>
    </p:spTree>
    <p:extLst>
      <p:ext uri="{BB962C8B-B14F-4D97-AF65-F5344CB8AC3E}">
        <p14:creationId xmlns:p14="http://schemas.microsoft.com/office/powerpoint/2010/main" val="4664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9">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err="1"/>
              <a:t>ON-Board</a:t>
            </a:r>
            <a:r>
              <a:rPr lang="en-US" sz="5400" dirty="0"/>
              <a:t> LED</a:t>
            </a:r>
          </a:p>
        </p:txBody>
      </p:sp>
      <p:sp>
        <p:nvSpPr>
          <p:cNvPr id="3" name="Text Placeholder 2">
            <a:extLst>
              <a:ext uri="{FF2B5EF4-FFF2-40B4-BE49-F238E27FC236}">
                <a16:creationId xmlns:a16="http://schemas.microsoft.com/office/drawing/2014/main" id="{A52B5C6E-26A7-4123-810F-BC5EA0190353}"/>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0727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On-Board LED</a:t>
            </a:r>
          </a:p>
        </p:txBody>
      </p:sp>
      <p:sp>
        <p:nvSpPr>
          <p:cNvPr id="4" name="Rectangle 3">
            <a:extLst>
              <a:ext uri="{FF2B5EF4-FFF2-40B4-BE49-F238E27FC236}">
                <a16:creationId xmlns:a16="http://schemas.microsoft.com/office/drawing/2014/main" id="{54FC7908-0E2E-4B8B-8461-5EE1C4031662}"/>
              </a:ext>
            </a:extLst>
          </p:cNvPr>
          <p:cNvSpPr/>
          <p:nvPr/>
        </p:nvSpPr>
        <p:spPr>
          <a:xfrm>
            <a:off x="393576" y="1816781"/>
            <a:ext cx="11112623" cy="3693319"/>
          </a:xfrm>
          <a:prstGeom prst="rect">
            <a:avLst/>
          </a:prstGeom>
        </p:spPr>
        <p:txBody>
          <a:bodyPr wrap="square">
            <a:spAutoFit/>
          </a:bodyPr>
          <a:lstStyle/>
          <a:p>
            <a:pPr marL="285750" indent="-285750">
              <a:buFont typeface="Arial" panose="020B0604020202020204" pitchFamily="34" charset="0"/>
              <a:buChar char="•"/>
            </a:pPr>
            <a:r>
              <a:rPr lang="en-US" dirty="0">
                <a:solidFill>
                  <a:srgbClr val="373737"/>
                </a:solidFill>
                <a:latin typeface="Helvetica Neue"/>
              </a:rPr>
              <a:t>The </a:t>
            </a:r>
            <a:r>
              <a:rPr lang="en-US" dirty="0">
                <a:solidFill>
                  <a:srgbClr val="373737"/>
                </a:solidFill>
                <a:highlight>
                  <a:srgbClr val="FFFF00"/>
                </a:highlight>
                <a:latin typeface="Helvetica Neue"/>
              </a:rPr>
              <a:t>on board LED blinks when waiting for connection</a:t>
            </a:r>
            <a:r>
              <a:rPr lang="en-US" dirty="0">
                <a:solidFill>
                  <a:srgbClr val="373737"/>
                </a:solidFill>
                <a:latin typeface="Helvetica Neue"/>
              </a:rPr>
              <a:t>. It blinks half a second on, half a second off.</a:t>
            </a:r>
          </a:p>
          <a:p>
            <a:pPr marL="285750" indent="-285750">
              <a:buFont typeface="Arial" panose="020B0604020202020204" pitchFamily="34" charset="0"/>
              <a:buChar char="•"/>
            </a:pPr>
            <a:endParaRPr lang="en-US" dirty="0">
              <a:solidFill>
                <a:srgbClr val="373737"/>
              </a:solidFill>
              <a:latin typeface="Helvetica Neue"/>
            </a:endParaRPr>
          </a:p>
          <a:p>
            <a:pPr marL="285750" indent="-285750">
              <a:buFont typeface="Arial" panose="020B0604020202020204" pitchFamily="34" charset="0"/>
              <a:buChar char="•"/>
            </a:pPr>
            <a:r>
              <a:rPr lang="en-US" dirty="0">
                <a:solidFill>
                  <a:srgbClr val="373737"/>
                </a:solidFill>
                <a:latin typeface="Helvetica Neue"/>
              </a:rPr>
              <a:t>The </a:t>
            </a:r>
            <a:r>
              <a:rPr lang="en-US" dirty="0">
                <a:solidFill>
                  <a:srgbClr val="373737"/>
                </a:solidFill>
                <a:highlight>
                  <a:srgbClr val="FFFF00"/>
                </a:highlight>
                <a:latin typeface="Helvetica Neue"/>
              </a:rPr>
              <a:t>LED becomes solid on when a connection is made</a:t>
            </a:r>
            <a:r>
              <a:rPr lang="en-US" dirty="0">
                <a:solidFill>
                  <a:srgbClr val="373737"/>
                </a:solidFill>
                <a:latin typeface="Helvetica Neue"/>
              </a:rPr>
              <a:t> and returns to blinking when the connection is broken.</a:t>
            </a:r>
          </a:p>
          <a:p>
            <a:pPr marL="285750" indent="-285750">
              <a:buFont typeface="Arial" panose="020B0604020202020204" pitchFamily="34" charset="0"/>
              <a:buChar char="•"/>
            </a:pPr>
            <a:endParaRPr lang="en-US" dirty="0">
              <a:solidFill>
                <a:srgbClr val="373737"/>
              </a:solidFill>
              <a:latin typeface="Helvetica Neue"/>
            </a:endParaRPr>
          </a:p>
          <a:p>
            <a:pPr marL="285750" indent="-285750">
              <a:buFont typeface="Arial" panose="020B0604020202020204" pitchFamily="34" charset="0"/>
              <a:buChar char="•"/>
            </a:pPr>
            <a:r>
              <a:rPr lang="en-US" dirty="0"/>
              <a:t>The LED changes to solid on when pairing. After pairing it returns to flashing. It basically makes a connection to pair and so turns on the LED to show the connection status. After pairing is completed the connection is closed and the LED is turned off.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behavior of the LED can be changed using the PIO1 command.</a:t>
            </a:r>
          </a:p>
          <a:p>
            <a:pPr marL="742950" lvl="1" indent="-285750">
              <a:buFont typeface="Arial" panose="020B0604020202020204" pitchFamily="34" charset="0"/>
              <a:buChar char="•"/>
            </a:pPr>
            <a:r>
              <a:rPr lang="en-US" dirty="0"/>
              <a:t>“</a:t>
            </a:r>
            <a:r>
              <a:rPr lang="en-US" dirty="0">
                <a:highlight>
                  <a:srgbClr val="FFFF00"/>
                </a:highlight>
              </a:rPr>
              <a:t>AT+PIO10</a:t>
            </a:r>
            <a:r>
              <a:rPr lang="en-US" dirty="0"/>
              <a:t>″ – Default setting. When not connected the LED blinks 500ms on, 500ms off. When connected the LED is solid on.</a:t>
            </a:r>
          </a:p>
          <a:p>
            <a:pPr marL="742950" lvl="1" indent="-285750">
              <a:buFont typeface="Arial" panose="020B0604020202020204" pitchFamily="34" charset="0"/>
              <a:buChar char="•"/>
            </a:pPr>
            <a:r>
              <a:rPr lang="en-US" dirty="0"/>
              <a:t>“</a:t>
            </a:r>
            <a:r>
              <a:rPr lang="en-US" dirty="0">
                <a:highlight>
                  <a:srgbClr val="FFFF00"/>
                </a:highlight>
              </a:rPr>
              <a:t>AT+PIO11</a:t>
            </a:r>
            <a:r>
              <a:rPr lang="en-US" dirty="0"/>
              <a:t>″ – When not connected the LED is off. When connected the LED is solid on.</a:t>
            </a:r>
          </a:p>
        </p:txBody>
      </p:sp>
    </p:spTree>
    <p:extLst>
      <p:ext uri="{BB962C8B-B14F-4D97-AF65-F5344CB8AC3E}">
        <p14:creationId xmlns:p14="http://schemas.microsoft.com/office/powerpoint/2010/main" val="26123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Status PINs</a:t>
            </a:r>
          </a:p>
        </p:txBody>
      </p:sp>
      <p:sp>
        <p:nvSpPr>
          <p:cNvPr id="4" name="Rectangle 3">
            <a:extLst>
              <a:ext uri="{FF2B5EF4-FFF2-40B4-BE49-F238E27FC236}">
                <a16:creationId xmlns:a16="http://schemas.microsoft.com/office/drawing/2014/main" id="{54FC7908-0E2E-4B8B-8461-5EE1C4031662}"/>
              </a:ext>
            </a:extLst>
          </p:cNvPr>
          <p:cNvSpPr/>
          <p:nvPr/>
        </p:nvSpPr>
        <p:spPr>
          <a:xfrm>
            <a:off x="393577" y="2278419"/>
            <a:ext cx="11112623" cy="923330"/>
          </a:xfrm>
          <a:prstGeom prst="rect">
            <a:avLst/>
          </a:prstGeom>
        </p:spPr>
        <p:txBody>
          <a:bodyPr wrap="square">
            <a:spAutoFit/>
          </a:bodyPr>
          <a:lstStyle/>
          <a:p>
            <a:pPr algn="just" fontAlgn="base"/>
            <a:r>
              <a:rPr lang="en-US" b="1" dirty="0"/>
              <a:t>STATE Pin</a:t>
            </a:r>
          </a:p>
          <a:p>
            <a:pPr marL="285750" indent="-285750" algn="just" fontAlgn="base">
              <a:buFont typeface="Arial" panose="020B0604020202020204" pitchFamily="34" charset="0"/>
              <a:buChar char="•"/>
            </a:pPr>
            <a:r>
              <a:rPr lang="en-US" dirty="0"/>
              <a:t>The STATE pin is LOW when there is no connection and goes HIGH when a connections is established.</a:t>
            </a:r>
          </a:p>
        </p:txBody>
      </p:sp>
      <p:sp>
        <p:nvSpPr>
          <p:cNvPr id="3" name="Rectangle 2">
            <a:extLst>
              <a:ext uri="{FF2B5EF4-FFF2-40B4-BE49-F238E27FC236}">
                <a16:creationId xmlns:a16="http://schemas.microsoft.com/office/drawing/2014/main" id="{844E515D-6A76-4E0D-9F91-E8B0C4EBD9AB}"/>
              </a:ext>
            </a:extLst>
          </p:cNvPr>
          <p:cNvSpPr/>
          <p:nvPr/>
        </p:nvSpPr>
        <p:spPr>
          <a:xfrm>
            <a:off x="393576" y="3702860"/>
            <a:ext cx="11112624" cy="1477328"/>
          </a:xfrm>
          <a:prstGeom prst="rect">
            <a:avLst/>
          </a:prstGeom>
        </p:spPr>
        <p:txBody>
          <a:bodyPr wrap="square">
            <a:spAutoFit/>
          </a:bodyPr>
          <a:lstStyle/>
          <a:p>
            <a:pPr algn="just" fontAlgn="base"/>
            <a:r>
              <a:rPr lang="en-US" b="1" dirty="0">
                <a:solidFill>
                  <a:srgbClr val="000000"/>
                </a:solidFill>
                <a:latin typeface="Helvetica Neue"/>
              </a:rPr>
              <a:t>BRK / EN Pin</a:t>
            </a:r>
          </a:p>
          <a:p>
            <a:pPr marL="285750" indent="-285750" algn="just" fontAlgn="base">
              <a:buFont typeface="Arial" panose="020B0604020202020204" pitchFamily="34" charset="0"/>
              <a:buChar char="•"/>
            </a:pPr>
            <a:r>
              <a:rPr lang="en-US" dirty="0">
                <a:solidFill>
                  <a:srgbClr val="373737"/>
                </a:solidFill>
                <a:latin typeface="Helvetica Neue"/>
              </a:rPr>
              <a:t>The BRK / EN pin allows you to cancel a connection. </a:t>
            </a:r>
          </a:p>
          <a:p>
            <a:pPr marL="285750" indent="-285750" algn="just" fontAlgn="base">
              <a:buFont typeface="Arial" panose="020B0604020202020204" pitchFamily="34" charset="0"/>
              <a:buChar char="•"/>
            </a:pPr>
            <a:r>
              <a:rPr lang="en-US" dirty="0">
                <a:solidFill>
                  <a:srgbClr val="373737"/>
                </a:solidFill>
                <a:latin typeface="Helvetica Neue"/>
              </a:rPr>
              <a:t>When there is an active connection, bringing the BRK pin momentarily LOW breaks the connection. </a:t>
            </a:r>
          </a:p>
          <a:p>
            <a:pPr marL="285750" indent="-285750" algn="just" fontAlgn="base">
              <a:buFont typeface="Arial" panose="020B0604020202020204" pitchFamily="34" charset="0"/>
              <a:buChar char="•"/>
            </a:pPr>
            <a:r>
              <a:rPr lang="en-US" dirty="0">
                <a:solidFill>
                  <a:srgbClr val="373737"/>
                </a:solidFill>
                <a:latin typeface="Helvetica Neue"/>
              </a:rPr>
              <a:t>When there is no connection making the BRK HIGH or LOW has no effect. </a:t>
            </a:r>
          </a:p>
          <a:p>
            <a:pPr marL="285750" indent="-285750" algn="just" fontAlgn="base">
              <a:buFont typeface="Arial" panose="020B0604020202020204" pitchFamily="34" charset="0"/>
              <a:buChar char="•"/>
            </a:pPr>
            <a:r>
              <a:rPr lang="en-US" dirty="0">
                <a:solidFill>
                  <a:srgbClr val="373737"/>
                </a:solidFill>
                <a:latin typeface="Helvetica Neue"/>
              </a:rPr>
              <a:t>Although not strictly required, pulling the BRK pin HIGH for normal use will stop the pin floating.</a:t>
            </a:r>
            <a:endParaRPr lang="en-US" b="0" i="0" dirty="0">
              <a:solidFill>
                <a:srgbClr val="373737"/>
              </a:solidFill>
              <a:effectLst/>
              <a:latin typeface="Helvetica Neue"/>
            </a:endParaRPr>
          </a:p>
        </p:txBody>
      </p:sp>
    </p:spTree>
    <p:extLst>
      <p:ext uri="{BB962C8B-B14F-4D97-AF65-F5344CB8AC3E}">
        <p14:creationId xmlns:p14="http://schemas.microsoft.com/office/powerpoint/2010/main" val="173467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9">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Bluetooth 4.0</a:t>
            </a:r>
            <a:br>
              <a:rPr lang="en-US" sz="5400" dirty="0"/>
            </a:br>
            <a:r>
              <a:rPr lang="en-US" sz="5400" dirty="0" err="1"/>
              <a:t>ble</a:t>
            </a:r>
            <a:endParaRPr lang="en-US" sz="5400" dirty="0"/>
          </a:p>
        </p:txBody>
      </p:sp>
      <p:sp>
        <p:nvSpPr>
          <p:cNvPr id="3" name="Text Placeholder 2">
            <a:extLst>
              <a:ext uri="{FF2B5EF4-FFF2-40B4-BE49-F238E27FC236}">
                <a16:creationId xmlns:a16="http://schemas.microsoft.com/office/drawing/2014/main" id="{A52B5C6E-26A7-4123-810F-BC5EA0190353}"/>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7320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Bluetooth 4.0</a:t>
            </a:r>
            <a:br>
              <a:rPr lang="en-US" dirty="0"/>
            </a:br>
            <a:r>
              <a:rPr lang="en-US" dirty="0" err="1"/>
              <a:t>ble</a:t>
            </a:r>
            <a:endParaRPr lang="en-US" dirty="0"/>
          </a:p>
        </p:txBody>
      </p:sp>
      <p:sp>
        <p:nvSpPr>
          <p:cNvPr id="10" name="Rectangle 9">
            <a:extLst>
              <a:ext uri="{FF2B5EF4-FFF2-40B4-BE49-F238E27FC236}">
                <a16:creationId xmlns:a16="http://schemas.microsoft.com/office/drawing/2014/main" id="{F9DEB01D-2E78-41EA-8AA9-5F1156B9150A}"/>
              </a:ext>
            </a:extLst>
          </p:cNvPr>
          <p:cNvSpPr/>
          <p:nvPr/>
        </p:nvSpPr>
        <p:spPr>
          <a:xfrm>
            <a:off x="300888" y="2057401"/>
            <a:ext cx="11586311" cy="4154984"/>
          </a:xfrm>
          <a:prstGeom prst="rect">
            <a:avLst/>
          </a:prstGeom>
        </p:spPr>
        <p:txBody>
          <a:bodyPr wrap="square">
            <a:spAutoFit/>
          </a:bodyPr>
          <a:lstStyle/>
          <a:p>
            <a:pPr marL="171450" indent="-171450" algn="just" fontAlgn="base">
              <a:buFont typeface="Arial" panose="020B0604020202020204" pitchFamily="34" charset="0"/>
              <a:buChar char="•"/>
            </a:pPr>
            <a:r>
              <a:rPr lang="en-US" sz="1400" dirty="0"/>
              <a:t>BLE is not an upgrade to Bluetooth Classic, it is a different system with different intended uses. BLE works in a very different way to the earlier Bluetooth.</a:t>
            </a:r>
          </a:p>
          <a:p>
            <a:pPr marL="171450" indent="-171450" algn="just" fontAlgn="base">
              <a:buFont typeface="Arial" panose="020B0604020202020204" pitchFamily="34" charset="0"/>
              <a:buChar char="•"/>
            </a:pPr>
            <a:r>
              <a:rPr lang="en-US" sz="1400" dirty="0"/>
              <a:t>BLE is designed for low energy applications and achieves this by using infrequent small packets of data.</a:t>
            </a:r>
          </a:p>
          <a:p>
            <a:pPr marL="171450" indent="-171450" algn="just" fontAlgn="base">
              <a:buFont typeface="Arial" panose="020B0604020202020204" pitchFamily="34" charset="0"/>
              <a:buChar char="•"/>
            </a:pPr>
            <a:r>
              <a:rPr lang="en-US" sz="1400" dirty="0"/>
              <a:t>It is not really designed for continuous connections and large amounts of data. For this, Bluetooth Classic is a better choice. </a:t>
            </a:r>
          </a:p>
          <a:p>
            <a:pPr marL="171450" indent="-171450" algn="just" fontAlgn="base">
              <a:buFont typeface="Arial" panose="020B0604020202020204" pitchFamily="34" charset="0"/>
              <a:buChar char="•"/>
            </a:pPr>
            <a:r>
              <a:rPr lang="en-US" sz="1400" dirty="0"/>
              <a:t>In essence, BLE achieves its low power consumption by not being connected very often, unlike Bluetooth Classic which maintains a constant connection.</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r>
              <a:rPr lang="en-US" sz="1400" dirty="0"/>
              <a:t>While you can create a classic style connection using 2 HM-10s, and I give an example below, they were not designed for this and if this is all you need then you would be better suited with Bluetooth Classic modules like the HC-05s or a HC-05 and a HC-06.</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r>
              <a:rPr lang="en-US" sz="1400" dirty="0"/>
              <a:t>There are 2 ways BLE devices can talk to each other : </a:t>
            </a:r>
          </a:p>
          <a:p>
            <a:pPr marL="628650" lvl="1" indent="-171450" algn="just" fontAlgn="base">
              <a:buFont typeface="Arial" panose="020B0604020202020204" pitchFamily="34" charset="0"/>
              <a:buChar char="•"/>
            </a:pPr>
            <a:r>
              <a:rPr lang="en-US" sz="1400" dirty="0"/>
              <a:t>Broadcaster + Observer</a:t>
            </a:r>
          </a:p>
          <a:p>
            <a:pPr marL="1085850" lvl="2" indent="-171450" algn="just" fontAlgn="base">
              <a:buFont typeface="Arial" panose="020B0604020202020204" pitchFamily="34" charset="0"/>
              <a:buChar char="•"/>
            </a:pPr>
            <a:r>
              <a:rPr lang="en-US" sz="1000" dirty="0"/>
              <a:t>With Broadcaster + Observer there isn’t a standard connection, the Broadcaster, usually some kind of sensor, sends out periodic signals (advertising packets) which the Observer listens for. The Broadcaster does not normally know if anything is listening or not.</a:t>
            </a:r>
          </a:p>
          <a:p>
            <a:pPr marL="628650" lvl="1" indent="-171450" algn="just" fontAlgn="base">
              <a:buFont typeface="Arial" panose="020B0604020202020204" pitchFamily="34" charset="0"/>
              <a:buChar char="•"/>
            </a:pPr>
            <a:r>
              <a:rPr lang="en-US" sz="1400" dirty="0"/>
              <a:t>Central + Peripheral</a:t>
            </a:r>
          </a:p>
          <a:p>
            <a:pPr marL="1085850" lvl="2" indent="-171450" algn="just" fontAlgn="base">
              <a:buFont typeface="Arial" panose="020B0604020202020204" pitchFamily="34" charset="0"/>
              <a:buChar char="•"/>
            </a:pPr>
            <a:r>
              <a:rPr lang="en-US" sz="1000" dirty="0"/>
              <a:t>The Central + Peripheral scenario is more like (but not exactly the same) as the classic connection. When the Central (master) device finds a Peripheral (slave) device it wants to connect to it initiates a connection and takes on the master role managing the connection and timings.</a:t>
            </a:r>
          </a:p>
          <a:p>
            <a:pPr marL="628650" lvl="1"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r>
              <a:rPr lang="en-US" sz="1400" dirty="0"/>
              <a:t>The HM-10 can use both methods.</a:t>
            </a:r>
            <a:endParaRPr lang="en-US" sz="1400" dirty="0">
              <a:solidFill>
                <a:srgbClr val="666666"/>
              </a:solidFill>
              <a:latin typeface="Lato"/>
            </a:endParaRPr>
          </a:p>
        </p:txBody>
      </p:sp>
    </p:spTree>
    <p:extLst>
      <p:ext uri="{BB962C8B-B14F-4D97-AF65-F5344CB8AC3E}">
        <p14:creationId xmlns:p14="http://schemas.microsoft.com/office/powerpoint/2010/main" val="2987269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9">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fontAlgn="base"/>
            <a:r>
              <a:rPr lang="en-US" sz="5400"/>
              <a:t>HM-10 Services and Characteristics</a:t>
            </a:r>
          </a:p>
        </p:txBody>
      </p:sp>
      <p:sp>
        <p:nvSpPr>
          <p:cNvPr id="3" name="Text Placeholder 2">
            <a:extLst>
              <a:ext uri="{FF2B5EF4-FFF2-40B4-BE49-F238E27FC236}">
                <a16:creationId xmlns:a16="http://schemas.microsoft.com/office/drawing/2014/main" id="{DA6FBF15-744C-4234-8890-E124DC3C0EA0}"/>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665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normAutofit/>
          </a:bodyPr>
          <a:lstStyle/>
          <a:p>
            <a:pPr fontAlgn="base"/>
            <a:r>
              <a:rPr lang="en-US" dirty="0"/>
              <a:t>HM-10 Services and Characteristics</a:t>
            </a:r>
          </a:p>
        </p:txBody>
      </p:sp>
      <p:sp>
        <p:nvSpPr>
          <p:cNvPr id="3" name="Rectangle 2">
            <a:extLst>
              <a:ext uri="{FF2B5EF4-FFF2-40B4-BE49-F238E27FC236}">
                <a16:creationId xmlns:a16="http://schemas.microsoft.com/office/drawing/2014/main" id="{B853980D-D693-4D00-8084-AFFE1D6E7637}"/>
              </a:ext>
            </a:extLst>
          </p:cNvPr>
          <p:cNvSpPr/>
          <p:nvPr/>
        </p:nvSpPr>
        <p:spPr>
          <a:xfrm>
            <a:off x="300888" y="2057401"/>
            <a:ext cx="11586311" cy="4616648"/>
          </a:xfrm>
          <a:prstGeom prst="rect">
            <a:avLst/>
          </a:prstGeom>
        </p:spPr>
        <p:txBody>
          <a:bodyPr wrap="square">
            <a:spAutoFit/>
          </a:bodyPr>
          <a:lstStyle/>
          <a:p>
            <a:pPr marL="171450" indent="-171450" algn="just" fontAlgn="base">
              <a:buFont typeface="Arial" panose="020B0604020202020204" pitchFamily="34" charset="0"/>
              <a:buChar char="•"/>
            </a:pPr>
            <a:r>
              <a:rPr lang="en-US" dirty="0"/>
              <a:t>BLE is all about services and characteristics and like all BLE devices, the HM-10 has a set of services and each service has a set of related characteristics. Characteristics are where the values are, some are READ, some are WRITE, and some are READ and WRITE.</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r>
              <a:rPr lang="en-US" dirty="0"/>
              <a:t>All the services on the HM-10 are predefined except one. </a:t>
            </a:r>
          </a:p>
          <a:p>
            <a:pPr marL="628650" lvl="1" indent="-171450" algn="just" fontAlgn="base">
              <a:buFont typeface="Arial" panose="020B0604020202020204" pitchFamily="34" charset="0"/>
              <a:buChar char="•"/>
            </a:pPr>
            <a:r>
              <a:rPr lang="en-US" dirty="0"/>
              <a:t>This is a custom service that has one custom characteristic. </a:t>
            </a:r>
          </a:p>
          <a:p>
            <a:pPr marL="628650" lvl="1" indent="-171450" algn="just" fontAlgn="base">
              <a:buFont typeface="Arial" panose="020B0604020202020204" pitchFamily="34" charset="0"/>
              <a:buChar char="•"/>
            </a:pPr>
            <a:r>
              <a:rPr lang="en-US" dirty="0"/>
              <a:t>Predefined services and characteristics are ones where the UUID and the name are set by the Bluetooth governing body. </a:t>
            </a:r>
          </a:p>
          <a:p>
            <a:pPr marL="628650" lvl="1" indent="-171450" algn="just" fontAlgn="base">
              <a:buFont typeface="Arial" panose="020B0604020202020204" pitchFamily="34" charset="0"/>
              <a:buChar char="•"/>
            </a:pPr>
            <a:r>
              <a:rPr lang="en-US" dirty="0"/>
              <a:t>For example, the characteristic 0x2A00 is the device name and when a device has this characteristic it should always be the device name.</a:t>
            </a:r>
          </a:p>
          <a:p>
            <a:pPr marL="171450" indent="-171450" algn="just" fontAlgn="base">
              <a:buFont typeface="Arial" panose="020B0604020202020204" pitchFamily="34" charset="0"/>
              <a:buChar char="•"/>
            </a:pPr>
            <a:endParaRPr lang="en-US" dirty="0"/>
          </a:p>
          <a:p>
            <a:pPr marL="171450" indent="-171450" algn="just" fontAlgn="base">
              <a:buFont typeface="Arial" panose="020B0604020202020204" pitchFamily="34" charset="0"/>
              <a:buChar char="•"/>
            </a:pPr>
            <a:r>
              <a:rPr lang="en-US" dirty="0"/>
              <a:t>A full list of the predefined </a:t>
            </a:r>
            <a:r>
              <a:rPr lang="en-US" dirty="0">
                <a:highlight>
                  <a:srgbClr val="FFFF00"/>
                </a:highlight>
              </a:rPr>
              <a:t>services</a:t>
            </a:r>
            <a:r>
              <a:rPr lang="en-US" dirty="0"/>
              <a:t> can be found </a:t>
            </a:r>
            <a:r>
              <a:rPr lang="en-US" dirty="0">
                <a:hlinkClick r:id="rId2"/>
              </a:rPr>
              <a:t>here</a:t>
            </a:r>
            <a:r>
              <a:rPr lang="en-US" dirty="0"/>
              <a:t> and a list of the </a:t>
            </a:r>
            <a:r>
              <a:rPr lang="en-US" dirty="0">
                <a:highlight>
                  <a:srgbClr val="FFFF00"/>
                </a:highlight>
              </a:rPr>
              <a:t>characteristics</a:t>
            </a:r>
            <a:r>
              <a:rPr lang="en-US" dirty="0"/>
              <a:t> is </a:t>
            </a:r>
            <a:r>
              <a:rPr lang="en-US" dirty="0">
                <a:hlinkClick r:id="rId3"/>
              </a:rPr>
              <a:t>here.</a:t>
            </a:r>
            <a:endParaRPr lang="en-US" dirty="0"/>
          </a:p>
          <a:p>
            <a:pPr marL="171450" indent="-171450" algn="just" fontAlgn="base">
              <a:buFont typeface="Arial" panose="020B0604020202020204" pitchFamily="34" charset="0"/>
              <a:buChar char="•"/>
            </a:pPr>
            <a:endParaRPr lang="en-US" dirty="0"/>
          </a:p>
          <a:p>
            <a:pPr marL="171450" indent="-171450" algn="just" fontAlgn="base">
              <a:buFont typeface="Arial" panose="020B0604020202020204" pitchFamily="34" charset="0"/>
              <a:buChar char="•"/>
            </a:pPr>
            <a:r>
              <a:rPr lang="en-US" dirty="0"/>
              <a:t>HM-10 uses the custom characteristic to send and receive the data it receives over the serial UART interface.</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endParaRPr lang="en-US" sz="1400" dirty="0">
              <a:solidFill>
                <a:srgbClr val="666666"/>
              </a:solidFill>
              <a:latin typeface="Lato"/>
            </a:endParaRPr>
          </a:p>
        </p:txBody>
      </p:sp>
    </p:spTree>
    <p:extLst>
      <p:ext uri="{BB962C8B-B14F-4D97-AF65-F5344CB8AC3E}">
        <p14:creationId xmlns:p14="http://schemas.microsoft.com/office/powerpoint/2010/main" val="319946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04DA-445E-4A7C-9FA0-5F1C7A84583A}"/>
              </a:ext>
            </a:extLst>
          </p:cNvPr>
          <p:cNvSpPr>
            <a:spLocks noGrp="1"/>
          </p:cNvSpPr>
          <p:nvPr>
            <p:ph type="title"/>
          </p:nvPr>
        </p:nvSpPr>
        <p:spPr/>
        <p:txBody>
          <a:bodyPr/>
          <a:lstStyle/>
          <a:p>
            <a:r>
              <a:rPr lang="en-US" dirty="0"/>
              <a:t>Reference </a:t>
            </a:r>
            <a:r>
              <a:rPr lang="en-US" dirty="0" err="1"/>
              <a:t>linkS</a:t>
            </a:r>
            <a:endParaRPr lang="en-US" dirty="0"/>
          </a:p>
        </p:txBody>
      </p:sp>
      <p:sp>
        <p:nvSpPr>
          <p:cNvPr id="4" name="Rectangle 3">
            <a:extLst>
              <a:ext uri="{FF2B5EF4-FFF2-40B4-BE49-F238E27FC236}">
                <a16:creationId xmlns:a16="http://schemas.microsoft.com/office/drawing/2014/main" id="{CBC2E369-33E5-4AAF-ACDB-08FC93DC3395}"/>
              </a:ext>
            </a:extLst>
          </p:cNvPr>
          <p:cNvSpPr/>
          <p:nvPr/>
        </p:nvSpPr>
        <p:spPr>
          <a:xfrm>
            <a:off x="685800" y="1934543"/>
            <a:ext cx="9055768" cy="4870564"/>
          </a:xfrm>
          <a:prstGeom prst="rect">
            <a:avLst/>
          </a:prstGeom>
        </p:spPr>
        <p:txBody>
          <a:bodyPr wrap="square">
            <a:spAutoFit/>
          </a:bodyPr>
          <a:lstStyle/>
          <a:p>
            <a:r>
              <a:rPr lang="en-US" b="1" dirty="0"/>
              <a:t>Bluetooth Module HM-10 for Arduino (Master Slave)</a:t>
            </a:r>
          </a:p>
          <a:p>
            <a:r>
              <a:rPr lang="en-US" sz="1050" dirty="0">
                <a:hlinkClick r:id="rId2"/>
              </a:rPr>
              <a:t>https://www.robotshop.com/uk/bluetooth-module-hm-10-arduino-master-slave.html</a:t>
            </a:r>
            <a:endParaRPr lang="en-US" sz="1050" dirty="0"/>
          </a:p>
          <a:p>
            <a:endParaRPr lang="en-US" sz="1050" dirty="0"/>
          </a:p>
          <a:p>
            <a:endParaRPr lang="en-US" sz="1050" dirty="0"/>
          </a:p>
          <a:p>
            <a:endParaRPr lang="en-US" sz="1050" dirty="0"/>
          </a:p>
          <a:p>
            <a:r>
              <a:rPr lang="en-US" b="1" dirty="0"/>
              <a:t>How to Use HM-10 BLE Module with Arduino to Control an LED using Android App</a:t>
            </a:r>
          </a:p>
          <a:p>
            <a:endParaRPr lang="en-US" sz="1050" dirty="0"/>
          </a:p>
          <a:p>
            <a:r>
              <a:rPr lang="en-US" sz="1050" dirty="0">
                <a:hlinkClick r:id="rId3"/>
              </a:rPr>
              <a:t>https://circuitdigest.com/microcontroller-projects/how-to-use-arduino-and-hm-10-ble-module-to-control-led-with-android-app</a:t>
            </a:r>
            <a:endParaRPr lang="en-US" sz="1050" dirty="0"/>
          </a:p>
          <a:p>
            <a:endParaRPr lang="en-US" sz="1050" dirty="0"/>
          </a:p>
          <a:p>
            <a:endParaRPr lang="en-US" sz="1050" dirty="0"/>
          </a:p>
          <a:p>
            <a:endParaRPr lang="en-US" sz="1050" dirty="0"/>
          </a:p>
          <a:p>
            <a:r>
              <a:rPr lang="en-US" b="1" dirty="0"/>
              <a:t>HM-10 Bluetooth 4 BLE Modules (Martyn Curry)</a:t>
            </a:r>
            <a:endParaRPr lang="en-US" sz="1050" dirty="0"/>
          </a:p>
          <a:p>
            <a:r>
              <a:rPr lang="en-US" sz="1050" dirty="0">
                <a:hlinkClick r:id="rId4"/>
              </a:rPr>
              <a:t>http://www.martyncurrey.com/hm-10-bluetooth-4ble-modules/</a:t>
            </a:r>
            <a:endParaRPr lang="en-US" sz="1050" dirty="0"/>
          </a:p>
          <a:p>
            <a:endParaRPr lang="en-US" sz="1050" dirty="0"/>
          </a:p>
          <a:p>
            <a:pPr lvl="0"/>
            <a:endParaRPr lang="en-US" sz="1050" dirty="0">
              <a:solidFill>
                <a:prstClr val="black"/>
              </a:solidFill>
            </a:endParaRPr>
          </a:p>
          <a:p>
            <a:pPr lvl="0"/>
            <a:r>
              <a:rPr lang="en-US" b="1" dirty="0">
                <a:solidFill>
                  <a:prstClr val="black"/>
                </a:solidFill>
              </a:rPr>
              <a:t>Bluetooth 2.0 VS Bluetooth 4.0 (BLE) || Is an Upgrade worth it?</a:t>
            </a:r>
          </a:p>
          <a:p>
            <a:pPr lvl="0"/>
            <a:r>
              <a:rPr lang="en-US" sz="1050" dirty="0">
                <a:solidFill>
                  <a:prstClr val="black"/>
                </a:solidFill>
                <a:hlinkClick r:id="rId5">
                  <a:extLst>
                    <a:ext uri="{A12FA001-AC4F-418D-AE19-62706E023703}">
                      <ahyp:hlinkClr xmlns:ahyp="http://schemas.microsoft.com/office/drawing/2018/hyperlinkcolor" val="tx"/>
                    </a:ext>
                  </a:extLst>
                </a:hlinkClick>
              </a:rPr>
              <a:t>https://www.youtube.com/watch?v=1i-6cz4KHXE</a:t>
            </a:r>
            <a:endParaRPr lang="en-US" sz="1050" dirty="0">
              <a:solidFill>
                <a:prstClr val="black"/>
              </a:solidFill>
            </a:endParaRPr>
          </a:p>
          <a:p>
            <a:endParaRPr lang="en-US" sz="1050" dirty="0"/>
          </a:p>
          <a:p>
            <a:endParaRPr lang="en-US" sz="1050" dirty="0"/>
          </a:p>
          <a:p>
            <a:pPr lvl="0"/>
            <a:endParaRPr lang="en-US" sz="1050" dirty="0">
              <a:solidFill>
                <a:prstClr val="black"/>
              </a:solidFill>
            </a:endParaRPr>
          </a:p>
          <a:p>
            <a:pPr lvl="0"/>
            <a:r>
              <a:rPr lang="en-US" b="1" dirty="0">
                <a:solidFill>
                  <a:prstClr val="black"/>
                </a:solidFill>
              </a:rPr>
              <a:t>Connecting PS3 Joystick to HM10 (BLE Module)</a:t>
            </a:r>
          </a:p>
          <a:p>
            <a:r>
              <a:rPr lang="en-US" sz="1050" dirty="0">
                <a:hlinkClick r:id="rId6"/>
              </a:rPr>
              <a:t>https://forum.arduino.cc/index.php?topic=137747.0</a:t>
            </a:r>
            <a:endParaRPr lang="en-US" sz="1050" dirty="0"/>
          </a:p>
          <a:p>
            <a:endParaRPr lang="en-US" sz="1050" dirty="0"/>
          </a:p>
          <a:p>
            <a:endParaRPr lang="en-US" sz="1050" dirty="0"/>
          </a:p>
          <a:p>
            <a:endParaRPr lang="en-US" sz="1050" dirty="0"/>
          </a:p>
          <a:p>
            <a:endParaRPr lang="en-US" sz="1050" dirty="0"/>
          </a:p>
        </p:txBody>
      </p:sp>
    </p:spTree>
    <p:extLst>
      <p:ext uri="{BB962C8B-B14F-4D97-AF65-F5344CB8AC3E}">
        <p14:creationId xmlns:p14="http://schemas.microsoft.com/office/powerpoint/2010/main" val="402111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normAutofit/>
          </a:bodyPr>
          <a:lstStyle/>
          <a:p>
            <a:pPr fontAlgn="base"/>
            <a:r>
              <a:rPr lang="en-US" dirty="0"/>
              <a:t>HM-10 custom characteristic</a:t>
            </a:r>
          </a:p>
        </p:txBody>
      </p:sp>
      <p:sp>
        <p:nvSpPr>
          <p:cNvPr id="3" name="Rectangle 2">
            <a:extLst>
              <a:ext uri="{FF2B5EF4-FFF2-40B4-BE49-F238E27FC236}">
                <a16:creationId xmlns:a16="http://schemas.microsoft.com/office/drawing/2014/main" id="{B853980D-D693-4D00-8084-AFFE1D6E7637}"/>
              </a:ext>
            </a:extLst>
          </p:cNvPr>
          <p:cNvSpPr/>
          <p:nvPr/>
        </p:nvSpPr>
        <p:spPr>
          <a:xfrm>
            <a:off x="300888" y="2057401"/>
            <a:ext cx="11586311" cy="4216539"/>
          </a:xfrm>
          <a:prstGeom prst="rect">
            <a:avLst/>
          </a:prstGeom>
        </p:spPr>
        <p:txBody>
          <a:bodyPr wrap="square">
            <a:spAutoFit/>
          </a:bodyPr>
          <a:lstStyle/>
          <a:p>
            <a:pPr marL="171450" indent="-171450" algn="just" fontAlgn="base">
              <a:buFont typeface="Arial" panose="020B0604020202020204" pitchFamily="34" charset="0"/>
              <a:buChar char="•"/>
            </a:pPr>
            <a:r>
              <a:rPr lang="en-US" dirty="0"/>
              <a:t>The HM-10 uses the custom characteristic to send and receive the data it receives over the serial UART interface. It works by setting the value of the custom characteristic to the value of the data to be transmitted. It then sends out a notification to the remote device to say there is new data available.</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r>
              <a:rPr lang="en-US" dirty="0"/>
              <a:t>When you tell the </a:t>
            </a:r>
            <a:r>
              <a:rPr lang="en-US" dirty="0" err="1"/>
              <a:t>the</a:t>
            </a:r>
            <a:r>
              <a:rPr lang="en-US" dirty="0"/>
              <a:t> HM-10 to transmit “HELLO”, it first sets the value of the custom characteristic to “HELLO” and then it sends out a notification telling the remote device “Hey, I have new data, come and get it.” The remote device is scanning for the notifications and when it receives one it knows there is a new value, so it reads the data and then sends back a message saying “Thanks, I have it”.</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r>
              <a:rPr lang="en-US" dirty="0"/>
              <a:t>The custom characteristic can hold up to 20 characters, this means to send a string longer than 20 characters the HM-10 splits the data in to 20 character segments and sends each one in turn until none are left.</a:t>
            </a:r>
          </a:p>
          <a:p>
            <a:pPr marL="171450" indent="-171450" algn="just" fontAlgn="base">
              <a:buFont typeface="Arial" panose="020B0604020202020204" pitchFamily="34" charset="0"/>
              <a:buChar char="•"/>
            </a:pPr>
            <a:endParaRPr lang="en-US" sz="1400" dirty="0">
              <a:solidFill>
                <a:srgbClr val="666666"/>
              </a:solidFill>
              <a:latin typeface="Lato"/>
            </a:endParaRPr>
          </a:p>
          <a:p>
            <a:pPr marL="171450" indent="-171450" algn="just" fontAlgn="base">
              <a:buFont typeface="Arial" panose="020B0604020202020204" pitchFamily="34" charset="0"/>
              <a:buChar char="•"/>
            </a:pPr>
            <a:endParaRPr lang="en-US" sz="1400" dirty="0">
              <a:solidFill>
                <a:srgbClr val="666666"/>
              </a:solidFill>
              <a:latin typeface="Lato"/>
            </a:endParaRPr>
          </a:p>
        </p:txBody>
      </p:sp>
    </p:spTree>
    <p:extLst>
      <p:ext uri="{BB962C8B-B14F-4D97-AF65-F5344CB8AC3E}">
        <p14:creationId xmlns:p14="http://schemas.microsoft.com/office/powerpoint/2010/main" val="424373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fontAlgn="base"/>
            <a:r>
              <a:rPr lang="en-US" sz="5400"/>
              <a:t>Getting Started with HM-10</a:t>
            </a:r>
          </a:p>
        </p:txBody>
      </p:sp>
      <p:sp>
        <p:nvSpPr>
          <p:cNvPr id="4" name="Text Placeholder 3">
            <a:extLst>
              <a:ext uri="{FF2B5EF4-FFF2-40B4-BE49-F238E27FC236}">
                <a16:creationId xmlns:a16="http://schemas.microsoft.com/office/drawing/2014/main" id="{45CAEC67-B197-4482-B98A-61A31F49AC5A}"/>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26517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normAutofit/>
          </a:bodyPr>
          <a:lstStyle/>
          <a:p>
            <a:pPr fontAlgn="base"/>
            <a:r>
              <a:rPr lang="en-US" dirty="0"/>
              <a:t>Getting Started with HM-10</a:t>
            </a:r>
          </a:p>
        </p:txBody>
      </p:sp>
      <p:sp>
        <p:nvSpPr>
          <p:cNvPr id="3" name="Rectangle 2">
            <a:extLst>
              <a:ext uri="{FF2B5EF4-FFF2-40B4-BE49-F238E27FC236}">
                <a16:creationId xmlns:a16="http://schemas.microsoft.com/office/drawing/2014/main" id="{3CCBEDAC-5E99-4DA6-B7D7-0B947234FCAA}"/>
              </a:ext>
            </a:extLst>
          </p:cNvPr>
          <p:cNvSpPr/>
          <p:nvPr/>
        </p:nvSpPr>
        <p:spPr>
          <a:xfrm>
            <a:off x="514905" y="2057401"/>
            <a:ext cx="10991295" cy="1477328"/>
          </a:xfrm>
          <a:prstGeom prst="rect">
            <a:avLst/>
          </a:prstGeom>
        </p:spPr>
        <p:txBody>
          <a:bodyPr wrap="square">
            <a:spAutoFit/>
          </a:bodyPr>
          <a:lstStyle/>
          <a:p>
            <a:pPr algn="just"/>
            <a:r>
              <a:rPr lang="en-US" dirty="0">
                <a:solidFill>
                  <a:srgbClr val="373737"/>
                </a:solidFill>
                <a:latin typeface="Helvetica Neue"/>
              </a:rPr>
              <a:t>First, lets use an Android device to read the services and characteristics from the HM-10. Power on the HM-10, you can use an Arduino for this but all we need is 5V to HM-10 VCC and GND to HM-10 GND.</a:t>
            </a:r>
          </a:p>
          <a:p>
            <a:pPr algn="just"/>
            <a:endParaRPr lang="en-US" dirty="0">
              <a:solidFill>
                <a:srgbClr val="373737"/>
              </a:solidFill>
              <a:latin typeface="Helvetica Neue"/>
            </a:endParaRPr>
          </a:p>
          <a:p>
            <a:pPr algn="just"/>
            <a:endParaRPr lang="en-US" dirty="0">
              <a:solidFill>
                <a:srgbClr val="373737"/>
              </a:solidFill>
              <a:latin typeface="Helvetica Neue"/>
            </a:endParaRPr>
          </a:p>
          <a:p>
            <a:pPr algn="just"/>
            <a:endParaRPr lang="en-US" dirty="0"/>
          </a:p>
        </p:txBody>
      </p:sp>
      <p:pic>
        <p:nvPicPr>
          <p:cNvPr id="14338" name="Picture 2" descr="HM-10_Get_Sarted_01_Circuit_600">
            <a:extLst>
              <a:ext uri="{FF2B5EF4-FFF2-40B4-BE49-F238E27FC236}">
                <a16:creationId xmlns:a16="http://schemas.microsoft.com/office/drawing/2014/main" id="{A19ACBBB-AEC5-4AE4-A846-887D6C932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2012" y="2921233"/>
            <a:ext cx="2236988" cy="38130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65FD1F-98EB-486B-8522-D664375858C1}"/>
              </a:ext>
            </a:extLst>
          </p:cNvPr>
          <p:cNvSpPr/>
          <p:nvPr/>
        </p:nvSpPr>
        <p:spPr>
          <a:xfrm>
            <a:off x="476991" y="3073064"/>
            <a:ext cx="8533844" cy="646331"/>
          </a:xfrm>
          <a:prstGeom prst="rect">
            <a:avLst/>
          </a:prstGeom>
        </p:spPr>
        <p:txBody>
          <a:bodyPr wrap="square">
            <a:spAutoFit/>
          </a:bodyPr>
          <a:lstStyle/>
          <a:p>
            <a:pPr algn="just"/>
            <a:r>
              <a:rPr lang="en-US" dirty="0">
                <a:solidFill>
                  <a:srgbClr val="373737"/>
                </a:solidFill>
                <a:latin typeface="Helvetica Neue"/>
              </a:rPr>
              <a:t>If done correctly, the LED on the HM-10 should be flashing. When a connection is established the LED will be become solid on.</a:t>
            </a:r>
            <a:endParaRPr lang="en-US" dirty="0"/>
          </a:p>
        </p:txBody>
      </p:sp>
      <p:sp>
        <p:nvSpPr>
          <p:cNvPr id="5" name="Rectangle 4">
            <a:extLst>
              <a:ext uri="{FF2B5EF4-FFF2-40B4-BE49-F238E27FC236}">
                <a16:creationId xmlns:a16="http://schemas.microsoft.com/office/drawing/2014/main" id="{F96F2E18-F750-4046-B51C-AB2918B68493}"/>
              </a:ext>
            </a:extLst>
          </p:cNvPr>
          <p:cNvSpPr/>
          <p:nvPr/>
        </p:nvSpPr>
        <p:spPr>
          <a:xfrm>
            <a:off x="476991" y="4089093"/>
            <a:ext cx="8533844" cy="1938992"/>
          </a:xfrm>
          <a:prstGeom prst="rect">
            <a:avLst/>
          </a:prstGeom>
        </p:spPr>
        <p:txBody>
          <a:bodyPr wrap="square">
            <a:spAutoFit/>
          </a:bodyPr>
          <a:lstStyle/>
          <a:p>
            <a:pPr algn="just" fontAlgn="base"/>
            <a:r>
              <a:rPr lang="en-US" b="1" dirty="0">
                <a:solidFill>
                  <a:srgbClr val="000000"/>
                </a:solidFill>
                <a:latin typeface="Helvetica Neue"/>
              </a:rPr>
              <a:t>Checking the HM-10 with an Android Device</a:t>
            </a:r>
          </a:p>
          <a:p>
            <a:pPr algn="just" fontAlgn="base"/>
            <a:endParaRPr lang="en-US" b="1" dirty="0">
              <a:solidFill>
                <a:srgbClr val="000000"/>
              </a:solidFill>
              <a:latin typeface="Helvetica Neue"/>
            </a:endParaRPr>
          </a:p>
          <a:p>
            <a:pPr algn="just" fontAlgn="base"/>
            <a:r>
              <a:rPr lang="en-US" sz="1400" dirty="0">
                <a:solidFill>
                  <a:srgbClr val="373737"/>
                </a:solidFill>
                <a:latin typeface="Helvetica Neue"/>
              </a:rPr>
              <a:t>Depending on your Android device and the version of Android you are running the HM-10 may or may not show up when searching for Bluetooth devices under the Android Settings.</a:t>
            </a:r>
          </a:p>
          <a:p>
            <a:pPr algn="just" fontAlgn="base"/>
            <a:endParaRPr lang="en-US" sz="1400" b="0" i="0" dirty="0">
              <a:solidFill>
                <a:srgbClr val="373737"/>
              </a:solidFill>
              <a:effectLst/>
              <a:latin typeface="Helvetica Neue"/>
            </a:endParaRPr>
          </a:p>
          <a:p>
            <a:pPr algn="just" fontAlgn="base"/>
            <a:r>
              <a:rPr lang="en-US" sz="1400" dirty="0">
                <a:solidFill>
                  <a:srgbClr val="373737"/>
                </a:solidFill>
                <a:latin typeface="Helvetica Neue"/>
              </a:rPr>
              <a:t>The Samsung S7 and the Sony Z3 Compact find the HM-10 through Settings but the honor Pro 4 does not. When using a BLE app all phones can find the HM-10 though.</a:t>
            </a:r>
          </a:p>
          <a:p>
            <a:pPr algn="just" fontAlgn="base"/>
            <a:r>
              <a:rPr lang="en-US" sz="1400" dirty="0">
                <a:solidFill>
                  <a:srgbClr val="373737"/>
                </a:solidFill>
                <a:latin typeface="Helvetica Neue"/>
              </a:rPr>
              <a:t>If you device does not find the HM-10 under Bluetooth settings, try using the BLE Scanner app.</a:t>
            </a:r>
          </a:p>
        </p:txBody>
      </p:sp>
    </p:spTree>
    <p:extLst>
      <p:ext uri="{BB962C8B-B14F-4D97-AF65-F5344CB8AC3E}">
        <p14:creationId xmlns:p14="http://schemas.microsoft.com/office/powerpoint/2010/main" val="5614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normAutofit/>
          </a:bodyPr>
          <a:lstStyle/>
          <a:p>
            <a:pPr fontAlgn="base"/>
            <a:r>
              <a:rPr lang="en-US" dirty="0"/>
              <a:t>Pairing with HM-10</a:t>
            </a:r>
          </a:p>
        </p:txBody>
      </p:sp>
      <p:pic>
        <p:nvPicPr>
          <p:cNvPr id="17410" name="Picture 2" descr="HM-10_002_Samsung_S7_Pairing_800">
            <a:extLst>
              <a:ext uri="{FF2B5EF4-FFF2-40B4-BE49-F238E27FC236}">
                <a16:creationId xmlns:a16="http://schemas.microsoft.com/office/drawing/2014/main" id="{FC1F97F3-17C8-436A-BAE2-FF5C60CCA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067" y="2895600"/>
            <a:ext cx="658177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5E22346-9FB3-41DF-876C-2B9409E3600A}"/>
              </a:ext>
            </a:extLst>
          </p:cNvPr>
          <p:cNvSpPr/>
          <p:nvPr/>
        </p:nvSpPr>
        <p:spPr>
          <a:xfrm>
            <a:off x="197158" y="2018437"/>
            <a:ext cx="11797684" cy="307777"/>
          </a:xfrm>
          <a:prstGeom prst="rect">
            <a:avLst/>
          </a:prstGeom>
        </p:spPr>
        <p:txBody>
          <a:bodyPr wrap="square">
            <a:spAutoFit/>
          </a:bodyPr>
          <a:lstStyle/>
          <a:p>
            <a:pPr fontAlgn="base"/>
            <a:r>
              <a:rPr lang="en-US" sz="1400" dirty="0">
                <a:solidFill>
                  <a:srgbClr val="373737"/>
                </a:solidFill>
                <a:latin typeface="Helvetica Neue"/>
              </a:rPr>
              <a:t>The modules can be paired using the default pin 000000 (unless you have changed it of course).</a:t>
            </a:r>
          </a:p>
        </p:txBody>
      </p:sp>
      <p:sp>
        <p:nvSpPr>
          <p:cNvPr id="7" name="Rectangle 6">
            <a:extLst>
              <a:ext uri="{FF2B5EF4-FFF2-40B4-BE49-F238E27FC236}">
                <a16:creationId xmlns:a16="http://schemas.microsoft.com/office/drawing/2014/main" id="{41CD838A-5328-450E-B532-92EB69F09F1D}"/>
              </a:ext>
            </a:extLst>
          </p:cNvPr>
          <p:cNvSpPr/>
          <p:nvPr/>
        </p:nvSpPr>
        <p:spPr>
          <a:xfrm>
            <a:off x="197158" y="2895600"/>
            <a:ext cx="4951891" cy="954107"/>
          </a:xfrm>
          <a:prstGeom prst="rect">
            <a:avLst/>
          </a:prstGeom>
        </p:spPr>
        <p:txBody>
          <a:bodyPr wrap="square">
            <a:spAutoFit/>
          </a:bodyPr>
          <a:lstStyle/>
          <a:p>
            <a:pPr fontAlgn="base"/>
            <a:r>
              <a:rPr lang="en-US" sz="1400" dirty="0">
                <a:solidFill>
                  <a:srgbClr val="373737"/>
                </a:solidFill>
                <a:latin typeface="Helvetica Neue"/>
              </a:rPr>
              <a:t>To connect to the HM-10 and to read the services and characteristics we need to use a BLE app. Here I am using </a:t>
            </a:r>
            <a:r>
              <a:rPr lang="en-US" sz="1400" dirty="0">
                <a:solidFill>
                  <a:srgbClr val="1982D1"/>
                </a:solidFill>
                <a:latin typeface="inherit"/>
                <a:hlinkClick r:id="rId3"/>
              </a:rPr>
              <a:t>BLE Scanner</a:t>
            </a:r>
            <a:r>
              <a:rPr lang="en-US" sz="1400" dirty="0">
                <a:solidFill>
                  <a:srgbClr val="373737"/>
                </a:solidFill>
                <a:latin typeface="Helvetica Neue"/>
              </a:rPr>
              <a:t>. There are many other similar apps available such as </a:t>
            </a:r>
            <a:r>
              <a:rPr lang="en-US" sz="1400" dirty="0">
                <a:solidFill>
                  <a:srgbClr val="1982D1"/>
                </a:solidFill>
                <a:latin typeface="inherit"/>
                <a:hlinkClick r:id="rId4"/>
              </a:rPr>
              <a:t>B-BLE</a:t>
            </a:r>
            <a:r>
              <a:rPr lang="en-US" sz="1400" dirty="0">
                <a:solidFill>
                  <a:srgbClr val="373737"/>
                </a:solidFill>
                <a:latin typeface="Helvetica Neue"/>
              </a:rPr>
              <a:t>.</a:t>
            </a:r>
          </a:p>
        </p:txBody>
      </p:sp>
    </p:spTree>
    <p:extLst>
      <p:ext uri="{BB962C8B-B14F-4D97-AF65-F5344CB8AC3E}">
        <p14:creationId xmlns:p14="http://schemas.microsoft.com/office/powerpoint/2010/main" val="273351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normAutofit/>
          </a:bodyPr>
          <a:lstStyle/>
          <a:p>
            <a:pPr fontAlgn="base"/>
            <a:r>
              <a:rPr lang="en-US" dirty="0"/>
              <a:t>READING CHARACTERISTICS of hm-10</a:t>
            </a:r>
          </a:p>
        </p:txBody>
      </p:sp>
      <p:sp>
        <p:nvSpPr>
          <p:cNvPr id="3" name="Rectangle 2">
            <a:extLst>
              <a:ext uri="{FF2B5EF4-FFF2-40B4-BE49-F238E27FC236}">
                <a16:creationId xmlns:a16="http://schemas.microsoft.com/office/drawing/2014/main" id="{E8571718-A6B3-44D7-9C7F-F801ED22C740}"/>
              </a:ext>
            </a:extLst>
          </p:cNvPr>
          <p:cNvSpPr/>
          <p:nvPr/>
        </p:nvSpPr>
        <p:spPr>
          <a:xfrm>
            <a:off x="464598" y="2177222"/>
            <a:ext cx="11307192" cy="646331"/>
          </a:xfrm>
          <a:prstGeom prst="rect">
            <a:avLst/>
          </a:prstGeom>
        </p:spPr>
        <p:txBody>
          <a:bodyPr wrap="square">
            <a:spAutoFit/>
          </a:bodyPr>
          <a:lstStyle/>
          <a:p>
            <a:pPr algn="just"/>
            <a:r>
              <a:rPr lang="en-US" dirty="0">
                <a:solidFill>
                  <a:srgbClr val="373737"/>
                </a:solidFill>
                <a:latin typeface="Helvetica Neue"/>
              </a:rPr>
              <a:t>Open the </a:t>
            </a:r>
            <a:r>
              <a:rPr lang="en-US" dirty="0">
                <a:solidFill>
                  <a:srgbClr val="1982D1"/>
                </a:solidFill>
                <a:latin typeface="Helvetica Neue"/>
                <a:hlinkClick r:id="rId2"/>
              </a:rPr>
              <a:t>BLE Scanner app</a:t>
            </a:r>
            <a:r>
              <a:rPr lang="en-US" dirty="0">
                <a:solidFill>
                  <a:srgbClr val="373737"/>
                </a:solidFill>
                <a:latin typeface="Helvetica Neue"/>
              </a:rPr>
              <a:t> and find the HM-10. Tap the CONNECT button to get the app to connect to the HM-10 and start reading its properties.</a:t>
            </a:r>
            <a:endParaRPr lang="en-US" dirty="0"/>
          </a:p>
        </p:txBody>
      </p:sp>
      <p:pic>
        <p:nvPicPr>
          <p:cNvPr id="18434" name="Picture 2" descr="HM-10_BLE-Scanner_002">
            <a:extLst>
              <a:ext uri="{FF2B5EF4-FFF2-40B4-BE49-F238E27FC236}">
                <a16:creationId xmlns:a16="http://schemas.microsoft.com/office/drawing/2014/main" id="{38FD9825-60D0-4F2C-8072-57C6C9B0C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3851" y="2823552"/>
            <a:ext cx="2138362" cy="3795909"/>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M-10_BLE-Scanner_001">
            <a:extLst>
              <a:ext uri="{FF2B5EF4-FFF2-40B4-BE49-F238E27FC236}">
                <a16:creationId xmlns:a16="http://schemas.microsoft.com/office/drawing/2014/main" id="{BD1E2F0F-9F1E-4F67-8DC3-D0253A17F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913" y="2823552"/>
            <a:ext cx="2138362" cy="379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02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normAutofit/>
          </a:bodyPr>
          <a:lstStyle/>
          <a:p>
            <a:pPr fontAlgn="base"/>
            <a:r>
              <a:rPr lang="en-US" dirty="0"/>
              <a:t>READING CHARACTERISTICS of hm-10</a:t>
            </a:r>
          </a:p>
        </p:txBody>
      </p:sp>
      <p:sp>
        <p:nvSpPr>
          <p:cNvPr id="4" name="Rectangle 3">
            <a:extLst>
              <a:ext uri="{FF2B5EF4-FFF2-40B4-BE49-F238E27FC236}">
                <a16:creationId xmlns:a16="http://schemas.microsoft.com/office/drawing/2014/main" id="{8134478A-F849-4546-BB23-551328BB8F2A}"/>
              </a:ext>
            </a:extLst>
          </p:cNvPr>
          <p:cNvSpPr/>
          <p:nvPr/>
        </p:nvSpPr>
        <p:spPr>
          <a:xfrm>
            <a:off x="224900" y="2057401"/>
            <a:ext cx="6096000" cy="646331"/>
          </a:xfrm>
          <a:prstGeom prst="rect">
            <a:avLst/>
          </a:prstGeom>
        </p:spPr>
        <p:txBody>
          <a:bodyPr>
            <a:spAutoFit/>
          </a:bodyPr>
          <a:lstStyle/>
          <a:p>
            <a:r>
              <a:rPr lang="en-US" dirty="0">
                <a:solidFill>
                  <a:srgbClr val="373737"/>
                </a:solidFill>
                <a:latin typeface="Helvetica Neue"/>
              </a:rPr>
              <a:t>Clicking the small down arrows will expand the services and display the characteristics.</a:t>
            </a:r>
            <a:endParaRPr lang="en-US" dirty="0"/>
          </a:p>
        </p:txBody>
      </p:sp>
      <p:pic>
        <p:nvPicPr>
          <p:cNvPr id="19458" name="Picture 2" descr="HM-10_BLE-Scanner_007">
            <a:extLst>
              <a:ext uri="{FF2B5EF4-FFF2-40B4-BE49-F238E27FC236}">
                <a16:creationId xmlns:a16="http://schemas.microsoft.com/office/drawing/2014/main" id="{C056945B-5023-4878-92E0-A3D3316D1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8" y="2763036"/>
            <a:ext cx="661035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1C43E59-B992-4290-B113-03B4765FF6CC}"/>
              </a:ext>
            </a:extLst>
          </p:cNvPr>
          <p:cNvSpPr/>
          <p:nvPr/>
        </p:nvSpPr>
        <p:spPr>
          <a:xfrm>
            <a:off x="7870036" y="3611183"/>
            <a:ext cx="4577918" cy="646331"/>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373737"/>
                </a:solidFill>
                <a:latin typeface="Helvetica Neue"/>
              </a:rPr>
              <a:t>Tapping one of the labels will read the characteristic value.</a:t>
            </a:r>
            <a:endParaRPr lang="en-US" altLang="en-US" sz="3200" dirty="0"/>
          </a:p>
        </p:txBody>
      </p:sp>
      <p:pic>
        <p:nvPicPr>
          <p:cNvPr id="19466" name="Picture 10" descr="HM-10_BLE-Scanner_008_Name">
            <a:extLst>
              <a:ext uri="{FF2B5EF4-FFF2-40B4-BE49-F238E27FC236}">
                <a16:creationId xmlns:a16="http://schemas.microsoft.com/office/drawing/2014/main" id="{8C92511A-B1A0-47E3-8831-71EFBF75C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036" y="4341158"/>
            <a:ext cx="3857625" cy="11620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B227B2A-DBE7-4EAA-9230-7839F8A5E728}"/>
              </a:ext>
            </a:extLst>
          </p:cNvPr>
          <p:cNvSpPr/>
          <p:nvPr/>
        </p:nvSpPr>
        <p:spPr>
          <a:xfrm>
            <a:off x="8060722" y="5803595"/>
            <a:ext cx="2322990" cy="769441"/>
          </a:xfrm>
          <a:prstGeom prst="rect">
            <a:avLst/>
          </a:prstGeom>
        </p:spPr>
        <p:txBody>
          <a:bodyPr wrap="square">
            <a:spAutoFit/>
          </a:bodyPr>
          <a:lstStyle/>
          <a:p>
            <a:r>
              <a:rPr lang="en-US" sz="1100" dirty="0">
                <a:solidFill>
                  <a:srgbClr val="373737"/>
                </a:solidFill>
                <a:latin typeface="Helvetica Neue"/>
              </a:rPr>
              <a:t>R = Read value</a:t>
            </a:r>
            <a:br>
              <a:rPr lang="en-US" sz="1100" dirty="0"/>
            </a:br>
            <a:r>
              <a:rPr lang="en-US" sz="1100" dirty="0">
                <a:solidFill>
                  <a:srgbClr val="373737"/>
                </a:solidFill>
                <a:latin typeface="Helvetica Neue"/>
              </a:rPr>
              <a:t>W = Write Value</a:t>
            </a:r>
            <a:br>
              <a:rPr lang="en-US" sz="1100" dirty="0"/>
            </a:br>
            <a:r>
              <a:rPr lang="en-US" sz="1100" dirty="0">
                <a:solidFill>
                  <a:srgbClr val="373737"/>
                </a:solidFill>
                <a:latin typeface="Helvetica Neue"/>
              </a:rPr>
              <a:t>I = Toggle indications on and off</a:t>
            </a:r>
            <a:br>
              <a:rPr lang="en-US" sz="1100" dirty="0"/>
            </a:br>
            <a:r>
              <a:rPr lang="en-US" sz="1100" dirty="0">
                <a:solidFill>
                  <a:srgbClr val="373737"/>
                </a:solidFill>
                <a:latin typeface="Helvetica Neue"/>
              </a:rPr>
              <a:t>N = Toggle notifications on and off</a:t>
            </a:r>
            <a:endParaRPr lang="en-US" sz="1100" dirty="0"/>
          </a:p>
        </p:txBody>
      </p:sp>
      <p:cxnSp>
        <p:nvCxnSpPr>
          <p:cNvPr id="10" name="Straight Connector 9">
            <a:extLst>
              <a:ext uri="{FF2B5EF4-FFF2-40B4-BE49-F238E27FC236}">
                <a16:creationId xmlns:a16="http://schemas.microsoft.com/office/drawing/2014/main" id="{839DA95C-93A7-4FFE-83A8-D01A7C489034}"/>
              </a:ext>
            </a:extLst>
          </p:cNvPr>
          <p:cNvCxnSpPr/>
          <p:nvPr/>
        </p:nvCxnSpPr>
        <p:spPr>
          <a:xfrm>
            <a:off x="7338349" y="2534856"/>
            <a:ext cx="0" cy="39353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1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538BF77-AC8B-4226-A1E9-F80F121C181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Getting an Arduino talking to the HM-10</a:t>
            </a:r>
          </a:p>
        </p:txBody>
      </p:sp>
      <p:sp>
        <p:nvSpPr>
          <p:cNvPr id="4" name="Text Placeholder 3">
            <a:extLst>
              <a:ext uri="{FF2B5EF4-FFF2-40B4-BE49-F238E27FC236}">
                <a16:creationId xmlns:a16="http://schemas.microsoft.com/office/drawing/2014/main" id="{D438DB31-E114-4407-98E2-E159036D4F27}"/>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1005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BF77-AC8B-4226-A1E9-F80F121C1811}"/>
              </a:ext>
            </a:extLst>
          </p:cNvPr>
          <p:cNvSpPr>
            <a:spLocks noGrp="1"/>
          </p:cNvSpPr>
          <p:nvPr>
            <p:ph type="title"/>
          </p:nvPr>
        </p:nvSpPr>
        <p:spPr/>
        <p:txBody>
          <a:bodyPr>
            <a:normAutofit/>
          </a:bodyPr>
          <a:lstStyle/>
          <a:p>
            <a:r>
              <a:rPr lang="en-US" dirty="0"/>
              <a:t>Getting an Arduino talking to the HM-10</a:t>
            </a:r>
          </a:p>
        </p:txBody>
      </p:sp>
      <p:sp>
        <p:nvSpPr>
          <p:cNvPr id="3" name="Content Placeholder 2">
            <a:extLst>
              <a:ext uri="{FF2B5EF4-FFF2-40B4-BE49-F238E27FC236}">
                <a16:creationId xmlns:a16="http://schemas.microsoft.com/office/drawing/2014/main" id="{146FF8B1-65D8-45C5-876B-D648185AF70D}"/>
              </a:ext>
            </a:extLst>
          </p:cNvPr>
          <p:cNvSpPr>
            <a:spLocks noGrp="1"/>
          </p:cNvSpPr>
          <p:nvPr>
            <p:ph idx="1"/>
          </p:nvPr>
        </p:nvSpPr>
        <p:spPr/>
        <p:txBody>
          <a:bodyPr/>
          <a:lstStyle/>
          <a:p>
            <a:r>
              <a:rPr lang="en-US" dirty="0"/>
              <a:t>Next we will connect the HM-10 to an Arduino and try basic serial communication and AT commands.</a:t>
            </a:r>
          </a:p>
          <a:p>
            <a:r>
              <a:rPr lang="en-US" i="1" dirty="0"/>
              <a:t>Note: </a:t>
            </a:r>
            <a:r>
              <a:rPr lang="en-US" i="1" dirty="0">
                <a:highlight>
                  <a:srgbClr val="FFFF00"/>
                </a:highlight>
              </a:rPr>
              <a:t>AT commands only work when the HM-10 is not connected</a:t>
            </a:r>
            <a:r>
              <a:rPr lang="en-US" i="1" dirty="0"/>
              <a:t>. After a connection is made the commands are treated as data. “AT” is the exception, the “AT” command breaks the connection.</a:t>
            </a:r>
            <a:endParaRPr lang="en-US" dirty="0"/>
          </a:p>
        </p:txBody>
      </p:sp>
    </p:spTree>
    <p:extLst>
      <p:ext uri="{BB962C8B-B14F-4D97-AF65-F5344CB8AC3E}">
        <p14:creationId xmlns:p14="http://schemas.microsoft.com/office/powerpoint/2010/main" val="4192685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9">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Circuit</a:t>
            </a:r>
          </a:p>
        </p:txBody>
      </p:sp>
      <p:sp>
        <p:nvSpPr>
          <p:cNvPr id="3" name="Text Placeholder 2">
            <a:extLst>
              <a:ext uri="{FF2B5EF4-FFF2-40B4-BE49-F238E27FC236}">
                <a16:creationId xmlns:a16="http://schemas.microsoft.com/office/drawing/2014/main" id="{A52B5C6E-26A7-4123-810F-BC5EA0190353}"/>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6" name="Straight Connector 15">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24724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M-10_Circuit_001_800">
            <a:extLst>
              <a:ext uri="{FF2B5EF4-FFF2-40B4-BE49-F238E27FC236}">
                <a16:creationId xmlns:a16="http://schemas.microsoft.com/office/drawing/2014/main" id="{94FE2CE8-0A65-4335-BA3A-29B4FE907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753" y="2895600"/>
            <a:ext cx="566737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br>
              <a:rPr lang="en-US" dirty="0"/>
            </a:br>
            <a:r>
              <a:rPr lang="en-US" dirty="0"/>
              <a:t>Hooking Up the HM-10</a:t>
            </a:r>
          </a:p>
        </p:txBody>
      </p:sp>
      <p:sp>
        <p:nvSpPr>
          <p:cNvPr id="10" name="Rectangle 9">
            <a:extLst>
              <a:ext uri="{FF2B5EF4-FFF2-40B4-BE49-F238E27FC236}">
                <a16:creationId xmlns:a16="http://schemas.microsoft.com/office/drawing/2014/main" id="{F9DEB01D-2E78-41EA-8AA9-5F1156B9150A}"/>
              </a:ext>
            </a:extLst>
          </p:cNvPr>
          <p:cNvSpPr/>
          <p:nvPr/>
        </p:nvSpPr>
        <p:spPr>
          <a:xfrm>
            <a:off x="563371" y="1972603"/>
            <a:ext cx="7198870" cy="1846659"/>
          </a:xfrm>
          <a:prstGeom prst="rect">
            <a:avLst/>
          </a:prstGeom>
        </p:spPr>
        <p:txBody>
          <a:bodyPr wrap="square">
            <a:spAutoFit/>
          </a:bodyPr>
          <a:lstStyle/>
          <a:p>
            <a:pPr marL="171450" indent="-171450" fontAlgn="base">
              <a:buFont typeface="Arial" panose="020B0604020202020204" pitchFamily="34" charset="0"/>
              <a:buChar char="•"/>
            </a:pPr>
            <a:r>
              <a:rPr lang="en-US" dirty="0"/>
              <a:t>Connect the modules as per the following:</a:t>
            </a:r>
            <a:br>
              <a:rPr lang="en-US" sz="1200" dirty="0"/>
            </a:br>
            <a:r>
              <a:rPr lang="en-US" dirty="0"/>
              <a:t>– HM-10 TX pin to Arduino 2</a:t>
            </a:r>
            <a:br>
              <a:rPr lang="en-US" sz="1200" dirty="0"/>
            </a:br>
            <a:r>
              <a:rPr lang="en-US" dirty="0"/>
              <a:t>– HM-10 RX pin to a voltage divider and then to Arduino 3*</a:t>
            </a:r>
            <a:br>
              <a:rPr lang="en-US" sz="1200" dirty="0"/>
            </a:br>
            <a:r>
              <a:rPr lang="en-US" dirty="0"/>
              <a:t>– HM-10 GND to GND</a:t>
            </a:r>
            <a:br>
              <a:rPr lang="en-US" sz="1200" dirty="0"/>
            </a:br>
            <a:r>
              <a:rPr lang="en-US" dirty="0"/>
              <a:t>– HM-10 VCC to +5V</a:t>
            </a:r>
            <a:endParaRPr lang="en-US" sz="1200" dirty="0">
              <a:solidFill>
                <a:srgbClr val="666666"/>
              </a:solidFill>
              <a:latin typeface="Lato"/>
            </a:endParaRPr>
          </a:p>
          <a:p>
            <a:pPr fontAlgn="base"/>
            <a:endParaRPr lang="en-US" sz="1200" dirty="0">
              <a:solidFill>
                <a:srgbClr val="666666"/>
              </a:solidFill>
              <a:latin typeface="Lato"/>
            </a:endParaRPr>
          </a:p>
          <a:p>
            <a:pPr fontAlgn="base"/>
            <a:endParaRPr lang="en-US" sz="1200" dirty="0">
              <a:solidFill>
                <a:srgbClr val="666666"/>
              </a:solidFill>
              <a:latin typeface="Lato"/>
            </a:endParaRPr>
          </a:p>
        </p:txBody>
      </p:sp>
      <p:sp>
        <p:nvSpPr>
          <p:cNvPr id="3" name="Rectangle 2">
            <a:extLst>
              <a:ext uri="{FF2B5EF4-FFF2-40B4-BE49-F238E27FC236}">
                <a16:creationId xmlns:a16="http://schemas.microsoft.com/office/drawing/2014/main" id="{85BB4AC9-529A-4F7B-AA89-6C1BC2C84E8F}"/>
              </a:ext>
            </a:extLst>
          </p:cNvPr>
          <p:cNvSpPr/>
          <p:nvPr/>
        </p:nvSpPr>
        <p:spPr>
          <a:xfrm>
            <a:off x="434562" y="5399316"/>
            <a:ext cx="5742718" cy="1169551"/>
          </a:xfrm>
          <a:prstGeom prst="rect">
            <a:avLst/>
          </a:prstGeom>
        </p:spPr>
        <p:txBody>
          <a:bodyPr wrap="square">
            <a:spAutoFit/>
          </a:bodyPr>
          <a:lstStyle/>
          <a:p>
            <a:pPr fontAlgn="base"/>
            <a:r>
              <a:rPr lang="en-US" sz="1400" dirty="0"/>
              <a:t>*The pins on the actual HM-10 (the small daughter board) are 3.3v only. They are not officially 5v tolerant so use a voltage divider or something else to bring the voltage down to 3.3v.</a:t>
            </a:r>
          </a:p>
          <a:p>
            <a:pPr fontAlgn="base"/>
            <a:endParaRPr lang="en-US" sz="1400" dirty="0"/>
          </a:p>
          <a:p>
            <a:pPr fontAlgn="base"/>
            <a:r>
              <a:rPr lang="en-US" sz="1400" dirty="0"/>
              <a:t>* ENSURE that we use PWM pins on Arduino side.</a:t>
            </a:r>
          </a:p>
        </p:txBody>
      </p:sp>
    </p:spTree>
    <p:extLst>
      <p:ext uri="{BB962C8B-B14F-4D97-AF65-F5344CB8AC3E}">
        <p14:creationId xmlns:p14="http://schemas.microsoft.com/office/powerpoint/2010/main" val="346081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lstStyle/>
          <a:p>
            <a:r>
              <a:rPr lang="en-US" dirty="0"/>
              <a:t>HM-10 </a:t>
            </a:r>
            <a:br>
              <a:rPr lang="en-US" dirty="0"/>
            </a:br>
            <a:r>
              <a:rPr lang="en-US" dirty="0"/>
              <a:t>Bluetooth Module</a:t>
            </a:r>
          </a:p>
        </p:txBody>
      </p:sp>
      <p:sp>
        <p:nvSpPr>
          <p:cNvPr id="3" name="Rectangle 2">
            <a:extLst>
              <a:ext uri="{FF2B5EF4-FFF2-40B4-BE49-F238E27FC236}">
                <a16:creationId xmlns:a16="http://schemas.microsoft.com/office/drawing/2014/main" id="{E31CD7E9-E660-4EF5-97C2-DACCBC648EFD}"/>
              </a:ext>
            </a:extLst>
          </p:cNvPr>
          <p:cNvSpPr/>
          <p:nvPr/>
        </p:nvSpPr>
        <p:spPr>
          <a:xfrm>
            <a:off x="295922" y="2241118"/>
            <a:ext cx="11280560" cy="4524315"/>
          </a:xfrm>
          <a:prstGeom prst="rect">
            <a:avLst/>
          </a:prstGeom>
        </p:spPr>
        <p:txBody>
          <a:bodyPr wrap="square">
            <a:spAutoFit/>
          </a:bodyPr>
          <a:lstStyle/>
          <a:p>
            <a:r>
              <a:rPr lang="en-US" sz="1200" dirty="0">
                <a:solidFill>
                  <a:srgbClr val="525155"/>
                </a:solidFill>
                <a:latin typeface="Open Sans"/>
              </a:rPr>
              <a:t>The </a:t>
            </a:r>
            <a:r>
              <a:rPr lang="en-US" sz="1200" b="1" dirty="0">
                <a:solidFill>
                  <a:srgbClr val="525155"/>
                </a:solidFill>
                <a:latin typeface="Open Sans"/>
              </a:rPr>
              <a:t>Bluetooth Module HM-10 for Arduino (Master Slave)</a:t>
            </a:r>
            <a:r>
              <a:rPr lang="en-US" sz="1200" dirty="0">
                <a:solidFill>
                  <a:srgbClr val="525155"/>
                </a:solidFill>
                <a:latin typeface="Open Sans"/>
              </a:rPr>
              <a:t> uses the TI CC2541 chip, configure 256KB space, and support the AT command. Users can change the role (master, slave mode) and the serial port baud rate, equipment name, matching password and other parameters on-demand. It is very flexible to use.</a:t>
            </a:r>
          </a:p>
          <a:p>
            <a:endParaRPr lang="en-US" sz="1200" dirty="0">
              <a:solidFill>
                <a:srgbClr val="525155"/>
              </a:solidFill>
              <a:latin typeface="Open Sans"/>
            </a:endParaRPr>
          </a:p>
          <a:p>
            <a:r>
              <a:rPr lang="en-US" sz="1200" b="1" dirty="0"/>
              <a:t>Description</a:t>
            </a:r>
          </a:p>
          <a:p>
            <a:pPr marL="285750" indent="-285750">
              <a:buFont typeface="Arial" panose="020B0604020202020204" pitchFamily="34" charset="0"/>
              <a:buChar char="•"/>
            </a:pPr>
            <a:r>
              <a:rPr lang="en-US" sz="1200" dirty="0"/>
              <a:t>Most complete, most convenient, and most stable Bluetooth data transmission, remote control, and data acquisition module</a:t>
            </a:r>
          </a:p>
          <a:p>
            <a:pPr marL="285750" indent="-285750">
              <a:buFont typeface="Arial" panose="020B0604020202020204" pitchFamily="34" charset="0"/>
              <a:buChar char="•"/>
            </a:pPr>
            <a:r>
              <a:rPr lang="en-US" sz="1200" dirty="0"/>
              <a:t>Master-slave in one, transparent transmission, replacing serial port</a:t>
            </a:r>
          </a:p>
          <a:p>
            <a:pPr marL="285750" indent="-285750">
              <a:buFont typeface="Arial" panose="020B0604020202020204" pitchFamily="34" charset="0"/>
              <a:buChar char="•"/>
            </a:pPr>
            <a:r>
              <a:rPr lang="en-US" sz="1200" dirty="0"/>
              <a:t>Remote control, transparent transmission, MCU is unnecessary</a:t>
            </a:r>
          </a:p>
          <a:p>
            <a:pPr marL="285750" indent="-285750">
              <a:buFont typeface="Arial" panose="020B0604020202020204" pitchFamily="34" charset="0"/>
              <a:buChar char="•"/>
            </a:pPr>
            <a:r>
              <a:rPr lang="en-US" sz="1200" dirty="0"/>
              <a:t>Remote data acquisition, transparent transmission, MCU is unnecessary</a:t>
            </a:r>
          </a:p>
          <a:p>
            <a:endParaRPr lang="en-US" sz="1200" dirty="0"/>
          </a:p>
          <a:p>
            <a:r>
              <a:rPr lang="en-US" sz="1200" b="1" dirty="0"/>
              <a:t>Specifications - Product Parameters</a:t>
            </a:r>
            <a:endParaRPr lang="en-US" sz="1200" dirty="0"/>
          </a:p>
          <a:p>
            <a:pPr marL="171450" indent="-171450">
              <a:buFont typeface="Arial" panose="020B0604020202020204" pitchFamily="34" charset="0"/>
              <a:buChar char="•"/>
            </a:pPr>
            <a:r>
              <a:rPr lang="en-US" sz="1200" dirty="0"/>
              <a:t>Bluetooth Protocol: Bluetooth Specification V4.0 BLE</a:t>
            </a:r>
          </a:p>
          <a:p>
            <a:pPr marL="171450" indent="-171450">
              <a:buFont typeface="Arial" panose="020B0604020202020204" pitchFamily="34" charset="0"/>
              <a:buChar char="•"/>
            </a:pPr>
            <a:r>
              <a:rPr lang="en-US" sz="1200" dirty="0"/>
              <a:t>USB Protocol: USB V2.0</a:t>
            </a:r>
          </a:p>
          <a:p>
            <a:pPr marL="171450" indent="-171450">
              <a:buFont typeface="Arial" panose="020B0604020202020204" pitchFamily="34" charset="0"/>
              <a:buChar char="•"/>
            </a:pPr>
            <a:r>
              <a:rPr lang="en-US" sz="1200" dirty="0"/>
              <a:t>Operating Frequency: 2.4GHz ISM band</a:t>
            </a:r>
          </a:p>
          <a:p>
            <a:pPr marL="171450" indent="-171450">
              <a:buFont typeface="Arial" panose="020B0604020202020204" pitchFamily="34" charset="0"/>
              <a:buChar char="•"/>
            </a:pPr>
            <a:r>
              <a:rPr lang="en-US" sz="1200" dirty="0"/>
              <a:t>Modulation Mode: GFSK (Gaussian Frequency Shift Keying)</a:t>
            </a:r>
          </a:p>
          <a:p>
            <a:pPr marL="171450" indent="-171450">
              <a:buFont typeface="Arial" panose="020B0604020202020204" pitchFamily="34" charset="0"/>
              <a:buChar char="•"/>
            </a:pPr>
            <a:r>
              <a:rPr lang="en-US" sz="1200" dirty="0"/>
              <a:t>Transmitting Power: ≤4dBm</a:t>
            </a:r>
          </a:p>
          <a:p>
            <a:pPr marL="171450" indent="-171450">
              <a:buFont typeface="Arial" panose="020B0604020202020204" pitchFamily="34" charset="0"/>
              <a:buChar char="•"/>
            </a:pPr>
            <a:r>
              <a:rPr lang="en-US" sz="1200" dirty="0"/>
              <a:t>Sensitivity: ≤-84dBm at 0.1% BER</a:t>
            </a:r>
          </a:p>
          <a:p>
            <a:pPr marL="171450" indent="-171450">
              <a:buFont typeface="Arial" panose="020B0604020202020204" pitchFamily="34" charset="0"/>
              <a:buChar char="•"/>
            </a:pPr>
            <a:r>
              <a:rPr lang="en-US" sz="1200" dirty="0"/>
              <a:t>Transmission Rate: Asynchronous: 6 kbps</a:t>
            </a:r>
          </a:p>
          <a:p>
            <a:pPr marL="171450" indent="-171450">
              <a:buFont typeface="Arial" panose="020B0604020202020204" pitchFamily="34" charset="0"/>
              <a:buChar char="•"/>
            </a:pPr>
            <a:r>
              <a:rPr lang="en-US" sz="1200" dirty="0"/>
              <a:t>Synchronous: 6 kbps</a:t>
            </a:r>
          </a:p>
          <a:p>
            <a:pPr marL="171450" indent="-171450">
              <a:buFont typeface="Arial" panose="020B0604020202020204" pitchFamily="34" charset="0"/>
              <a:buChar char="•"/>
            </a:pPr>
            <a:r>
              <a:rPr lang="en-US" sz="1200" dirty="0"/>
              <a:t>Security Feature: Authentication and encryption</a:t>
            </a:r>
          </a:p>
          <a:p>
            <a:pPr marL="171450" indent="-171450">
              <a:buFont typeface="Arial" panose="020B0604020202020204" pitchFamily="34" charset="0"/>
              <a:buChar char="•"/>
            </a:pPr>
            <a:r>
              <a:rPr lang="en-US" sz="1200" dirty="0"/>
              <a:t>Support Service: Central &amp; Peripheral UUID FFE0, FFE1</a:t>
            </a:r>
          </a:p>
          <a:p>
            <a:pPr marL="171450" indent="-171450">
              <a:buFont typeface="Arial" panose="020B0604020202020204" pitchFamily="34" charset="0"/>
              <a:buChar char="•"/>
            </a:pPr>
            <a:r>
              <a:rPr lang="en-US" sz="1200" dirty="0"/>
              <a:t>Power Supply: +3.3VDC 50mA</a:t>
            </a:r>
          </a:p>
          <a:p>
            <a:pPr marL="171450" indent="-171450">
              <a:buFont typeface="Arial" panose="020B0604020202020204" pitchFamily="34" charset="0"/>
              <a:buChar char="•"/>
            </a:pPr>
            <a:r>
              <a:rPr lang="en-US" sz="1200" dirty="0"/>
              <a:t>Operating Temperature: -5 ~ +65 Centigrade</a:t>
            </a:r>
          </a:p>
          <a:p>
            <a:pPr marL="171450" indent="-171450">
              <a:buFont typeface="Arial" panose="020B0604020202020204" pitchFamily="34" charset="0"/>
              <a:buChar char="•"/>
            </a:pPr>
            <a:r>
              <a:rPr lang="en-US" sz="1200" dirty="0"/>
              <a:t>Physical Dimension: 27mm x 13mm x 2.2 mm.</a:t>
            </a:r>
          </a:p>
          <a:p>
            <a:endParaRPr lang="en-US" sz="1200" dirty="0"/>
          </a:p>
        </p:txBody>
      </p:sp>
      <p:pic>
        <p:nvPicPr>
          <p:cNvPr id="8194" name="Picture 2" descr="HM10 BLE 4.0 Module">
            <a:extLst>
              <a:ext uri="{FF2B5EF4-FFF2-40B4-BE49-F238E27FC236}">
                <a16:creationId xmlns:a16="http://schemas.microsoft.com/office/drawing/2014/main" id="{B84BB685-B5FA-4403-9260-37E997EA8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984" y="3515557"/>
            <a:ext cx="4050093" cy="315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887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6E3EDEF-6046-4858-B926-9278F8DC512A}"/>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dirty="0">
                <a:solidFill>
                  <a:schemeClr val="tx1"/>
                </a:solidFill>
                <a:latin typeface="+mj-lt"/>
                <a:ea typeface="+mj-ea"/>
                <a:cs typeface="+mj-cs"/>
              </a:rPr>
              <a:t>Actual PICS</a:t>
            </a:r>
            <a:endParaRPr lang="en-US" sz="5400" kern="1200" cap="all"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58404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EDEF-6046-4858-B926-9278F8DC512A}"/>
              </a:ext>
            </a:extLst>
          </p:cNvPr>
          <p:cNvSpPr>
            <a:spLocks noGrp="1"/>
          </p:cNvSpPr>
          <p:nvPr>
            <p:ph type="title"/>
          </p:nvPr>
        </p:nvSpPr>
        <p:spPr>
          <a:xfrm>
            <a:off x="2895600" y="764373"/>
            <a:ext cx="8610600" cy="1293028"/>
          </a:xfrm>
        </p:spPr>
        <p:txBody>
          <a:bodyPr/>
          <a:lstStyle/>
          <a:p>
            <a:r>
              <a:rPr lang="en-US" dirty="0"/>
              <a:t>Actual PICS</a:t>
            </a:r>
          </a:p>
        </p:txBody>
      </p:sp>
      <p:pic>
        <p:nvPicPr>
          <p:cNvPr id="21506" name="Picture 2" descr="HM-10_Breadboard_001_1200">
            <a:extLst>
              <a:ext uri="{FF2B5EF4-FFF2-40B4-BE49-F238E27FC236}">
                <a16:creationId xmlns:a16="http://schemas.microsoft.com/office/drawing/2014/main" id="{EAA26BB4-81EB-4329-AD29-70FA4DF8F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995" y="2966720"/>
            <a:ext cx="718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0B9705-01AD-477F-A18E-89A0E2E9EF64}"/>
              </a:ext>
            </a:extLst>
          </p:cNvPr>
          <p:cNvSpPr/>
          <p:nvPr/>
        </p:nvSpPr>
        <p:spPr>
          <a:xfrm>
            <a:off x="304799" y="1691978"/>
            <a:ext cx="11790045" cy="1200329"/>
          </a:xfrm>
          <a:prstGeom prst="rect">
            <a:avLst/>
          </a:prstGeom>
        </p:spPr>
        <p:txBody>
          <a:bodyPr wrap="square">
            <a:spAutoFit/>
          </a:bodyPr>
          <a:lstStyle/>
          <a:p>
            <a:r>
              <a:rPr lang="en-US" dirty="0">
                <a:solidFill>
                  <a:srgbClr val="373737"/>
                </a:solidFill>
                <a:latin typeface="Helvetica Neue"/>
              </a:rPr>
              <a:t>The HM-10 is a 3.3v device. </a:t>
            </a:r>
          </a:p>
          <a:p>
            <a:endParaRPr lang="en-US" dirty="0">
              <a:solidFill>
                <a:srgbClr val="373737"/>
              </a:solidFill>
              <a:latin typeface="Helvetica Neue"/>
            </a:endParaRPr>
          </a:p>
          <a:p>
            <a:r>
              <a:rPr lang="en-US" dirty="0">
                <a:solidFill>
                  <a:srgbClr val="373737"/>
                </a:solidFill>
                <a:latin typeface="Helvetica Neue"/>
              </a:rPr>
              <a:t>The breakout board converts the +5v </a:t>
            </a:r>
            <a:r>
              <a:rPr lang="en-US" dirty="0" err="1">
                <a:solidFill>
                  <a:srgbClr val="373737"/>
                </a:solidFill>
                <a:latin typeface="Helvetica Neue"/>
              </a:rPr>
              <a:t>vcc</a:t>
            </a:r>
            <a:r>
              <a:rPr lang="en-US" dirty="0">
                <a:solidFill>
                  <a:srgbClr val="373737"/>
                </a:solidFill>
                <a:latin typeface="Helvetica Neue"/>
              </a:rPr>
              <a:t> to 3.3v to power the HM-10 but the RX pin is still 3.3v. </a:t>
            </a:r>
          </a:p>
          <a:p>
            <a:endParaRPr lang="en-US" dirty="0">
              <a:solidFill>
                <a:srgbClr val="373737"/>
              </a:solidFill>
              <a:latin typeface="Helvetica Neue"/>
            </a:endParaRPr>
          </a:p>
        </p:txBody>
      </p:sp>
      <p:sp>
        <p:nvSpPr>
          <p:cNvPr id="5" name="Rectangle 4">
            <a:extLst>
              <a:ext uri="{FF2B5EF4-FFF2-40B4-BE49-F238E27FC236}">
                <a16:creationId xmlns:a16="http://schemas.microsoft.com/office/drawing/2014/main" id="{A6B22A42-CEE4-4F99-A49F-E49A6D66F00B}"/>
              </a:ext>
            </a:extLst>
          </p:cNvPr>
          <p:cNvSpPr/>
          <p:nvPr/>
        </p:nvSpPr>
        <p:spPr>
          <a:xfrm>
            <a:off x="304799" y="2708870"/>
            <a:ext cx="4450081" cy="3970318"/>
          </a:xfrm>
          <a:prstGeom prst="rect">
            <a:avLst/>
          </a:prstGeom>
        </p:spPr>
        <p:txBody>
          <a:bodyPr wrap="square">
            <a:spAutoFit/>
          </a:bodyPr>
          <a:lstStyle/>
          <a:p>
            <a:pPr algn="just"/>
            <a:r>
              <a:rPr lang="en-US" dirty="0">
                <a:solidFill>
                  <a:srgbClr val="373737"/>
                </a:solidFill>
                <a:latin typeface="Helvetica Neue"/>
              </a:rPr>
              <a:t>Therefore, we need to bring down the Arduinos 5V TX pin to 3.3V. </a:t>
            </a:r>
          </a:p>
          <a:p>
            <a:pPr algn="just"/>
            <a:endParaRPr lang="en-US" dirty="0">
              <a:solidFill>
                <a:srgbClr val="373737"/>
              </a:solidFill>
              <a:latin typeface="Helvetica Neue"/>
            </a:endParaRPr>
          </a:p>
          <a:p>
            <a:pPr algn="just"/>
            <a:r>
              <a:rPr lang="en-US" dirty="0">
                <a:solidFill>
                  <a:srgbClr val="373737"/>
                </a:solidFill>
                <a:latin typeface="Helvetica Neue"/>
              </a:rPr>
              <a:t>A simple way to do this is by using a voltage divider made from 2 resistors. </a:t>
            </a:r>
          </a:p>
          <a:p>
            <a:pPr algn="just"/>
            <a:endParaRPr lang="en-US" dirty="0">
              <a:solidFill>
                <a:srgbClr val="373737"/>
              </a:solidFill>
              <a:latin typeface="Helvetica Neue"/>
            </a:endParaRPr>
          </a:p>
          <a:p>
            <a:pPr algn="just"/>
            <a:r>
              <a:rPr lang="en-US" dirty="0">
                <a:solidFill>
                  <a:srgbClr val="373737"/>
                </a:solidFill>
                <a:latin typeface="Helvetica Neue"/>
              </a:rPr>
              <a:t>I use a 1k ohm resistor and a 2k ohm resistor. 1K+2K = 3K. 2K is 2 thirds of 3K and 2 thirds of 5V is 3.3v.</a:t>
            </a:r>
          </a:p>
          <a:p>
            <a:pPr algn="just"/>
            <a:endParaRPr lang="en-US" dirty="0">
              <a:solidFill>
                <a:srgbClr val="373737"/>
              </a:solidFill>
              <a:latin typeface="Helvetica Neue"/>
            </a:endParaRPr>
          </a:p>
          <a:p>
            <a:pPr algn="just"/>
            <a:r>
              <a:rPr lang="en-US" dirty="0">
                <a:solidFill>
                  <a:srgbClr val="373737"/>
                </a:solidFill>
                <a:latin typeface="Helvetica Neue"/>
              </a:rPr>
              <a:t>The Arduino will see the 3.3v signal from the HM-10 TX pin as HIGH so we can connect the HM-10 TX pin directly to the Arduino RX pin (D8).</a:t>
            </a:r>
          </a:p>
        </p:txBody>
      </p:sp>
    </p:spTree>
    <p:extLst>
      <p:ext uri="{BB962C8B-B14F-4D97-AF65-F5344CB8AC3E}">
        <p14:creationId xmlns:p14="http://schemas.microsoft.com/office/powerpoint/2010/main" val="60898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9">
            <a:extLst>
              <a:ext uri="{FF2B5EF4-FFF2-40B4-BE49-F238E27FC236}">
                <a16:creationId xmlns:a16="http://schemas.microsoft.com/office/drawing/2014/main" id="{15CC8773-0E3F-4D1C-A409-0353003E65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1">
            <a:extLst>
              <a:ext uri="{FF2B5EF4-FFF2-40B4-BE49-F238E27FC236}">
                <a16:creationId xmlns:a16="http://schemas.microsoft.com/office/drawing/2014/main" id="{29160FC1-6959-4BB1-8E7A-0CA07E8BAA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8" name="Rectangle 13">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a:extLst>
              <a:ext uri="{FF2B5EF4-FFF2-40B4-BE49-F238E27FC236}">
                <a16:creationId xmlns:a16="http://schemas.microsoft.com/office/drawing/2014/main" id="{D5DFBEBD-36BE-4278-AB46-D003B1B14EA0}"/>
              </a:ext>
            </a:extLst>
          </p:cNvPr>
          <p:cNvPicPr>
            <a:picLocks noChangeAspect="1"/>
          </p:cNvPicPr>
          <p:nvPr/>
        </p:nvPicPr>
        <p:blipFill rotWithShape="1">
          <a:blip r:embed="rId4">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80E03B7-3869-4C6C-BE74-A8D362F670F2}"/>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kern="1200" cap="all" baseline="0">
                <a:solidFill>
                  <a:schemeClr val="tx1"/>
                </a:solidFill>
                <a:latin typeface="+mj-lt"/>
                <a:ea typeface="+mj-ea"/>
                <a:cs typeface="+mj-cs"/>
              </a:rPr>
              <a:t>PINOUT</a:t>
            </a:r>
          </a:p>
        </p:txBody>
      </p:sp>
      <p:sp>
        <p:nvSpPr>
          <p:cNvPr id="4" name="Text Placeholder 3">
            <a:extLst>
              <a:ext uri="{FF2B5EF4-FFF2-40B4-BE49-F238E27FC236}">
                <a16:creationId xmlns:a16="http://schemas.microsoft.com/office/drawing/2014/main" id="{F354D1C5-5388-4F47-A9E7-D4B53CAA9660}"/>
              </a:ext>
            </a:extLst>
          </p:cNvPr>
          <p:cNvSpPr>
            <a:spLocks noGrp="1"/>
          </p:cNvSpPr>
          <p:nvPr>
            <p:ph type="body" idx="1"/>
          </p:nvPr>
        </p:nvSpPr>
        <p:spPr>
          <a:xfrm>
            <a:off x="1371600" y="4842935"/>
            <a:ext cx="9448800" cy="685800"/>
          </a:xfrm>
        </p:spPr>
        <p:txBody>
          <a:bodyPr vert="horz" lIns="91440" tIns="45720" rIns="91440" bIns="45720" rtlCol="0">
            <a:normAutofit/>
          </a:bodyPr>
          <a:lstStyle/>
          <a:p>
            <a:pPr algn="l"/>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356965525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03B7-3869-4C6C-BE74-A8D362F670F2}"/>
              </a:ext>
            </a:extLst>
          </p:cNvPr>
          <p:cNvSpPr>
            <a:spLocks noGrp="1"/>
          </p:cNvSpPr>
          <p:nvPr>
            <p:ph type="title"/>
          </p:nvPr>
        </p:nvSpPr>
        <p:spPr/>
        <p:txBody>
          <a:bodyPr/>
          <a:lstStyle/>
          <a:p>
            <a:r>
              <a:rPr lang="en-US" dirty="0"/>
              <a:t>PINOUT</a:t>
            </a:r>
          </a:p>
        </p:txBody>
      </p:sp>
      <p:pic>
        <p:nvPicPr>
          <p:cNvPr id="3" name="Picture 2">
            <a:extLst>
              <a:ext uri="{FF2B5EF4-FFF2-40B4-BE49-F238E27FC236}">
                <a16:creationId xmlns:a16="http://schemas.microsoft.com/office/drawing/2014/main" id="{6228C32E-EA69-4F8A-8CA1-277B6ED1A928}"/>
              </a:ext>
            </a:extLst>
          </p:cNvPr>
          <p:cNvPicPr>
            <a:picLocks noChangeAspect="1"/>
          </p:cNvPicPr>
          <p:nvPr/>
        </p:nvPicPr>
        <p:blipFill>
          <a:blip r:embed="rId2"/>
          <a:stretch>
            <a:fillRect/>
          </a:stretch>
        </p:blipFill>
        <p:spPr>
          <a:xfrm>
            <a:off x="3629024" y="985115"/>
            <a:ext cx="5319481" cy="5669446"/>
          </a:xfrm>
          <a:prstGeom prst="rect">
            <a:avLst/>
          </a:prstGeom>
        </p:spPr>
      </p:pic>
      <p:sp>
        <p:nvSpPr>
          <p:cNvPr id="4" name="Rectangle 3">
            <a:extLst>
              <a:ext uri="{FF2B5EF4-FFF2-40B4-BE49-F238E27FC236}">
                <a16:creationId xmlns:a16="http://schemas.microsoft.com/office/drawing/2014/main" id="{EA0EDF00-46FD-45FC-97EC-3EAFAB16749F}"/>
              </a:ext>
            </a:extLst>
          </p:cNvPr>
          <p:cNvSpPr/>
          <p:nvPr/>
        </p:nvSpPr>
        <p:spPr>
          <a:xfrm>
            <a:off x="353516" y="1562469"/>
            <a:ext cx="6393514" cy="338554"/>
          </a:xfrm>
          <a:prstGeom prst="rect">
            <a:avLst/>
          </a:prstGeom>
        </p:spPr>
        <p:txBody>
          <a:bodyPr wrap="square">
            <a:spAutoFit/>
          </a:bodyPr>
          <a:lstStyle/>
          <a:p>
            <a:r>
              <a:rPr lang="en-US" sz="1600" dirty="0">
                <a:sym typeface="Wingdings" panose="05000000000000000000" pitchFamily="2" charset="2"/>
              </a:rPr>
              <a:t>Ensure that we use PWM pin(s) 10 &amp; 11 on Arduino side</a:t>
            </a:r>
            <a:endParaRPr lang="en-US" sz="1600" dirty="0"/>
          </a:p>
        </p:txBody>
      </p:sp>
    </p:spTree>
    <p:extLst>
      <p:ext uri="{BB962C8B-B14F-4D97-AF65-F5344CB8AC3E}">
        <p14:creationId xmlns:p14="http://schemas.microsoft.com/office/powerpoint/2010/main" val="3203618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037A6F4D-17AC-4344-90CD-F5DD96C05FFA}"/>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AT COMMANDS</a:t>
            </a:r>
            <a:br>
              <a:rPr lang="en-US" sz="5400"/>
            </a:br>
            <a:r>
              <a:rPr lang="en-US" sz="5400"/>
              <a:t>output</a:t>
            </a:r>
          </a:p>
        </p:txBody>
      </p:sp>
      <p:sp>
        <p:nvSpPr>
          <p:cNvPr id="4" name="Text Placeholder 3">
            <a:extLst>
              <a:ext uri="{FF2B5EF4-FFF2-40B4-BE49-F238E27FC236}">
                <a16:creationId xmlns:a16="http://schemas.microsoft.com/office/drawing/2014/main" id="{A9E3375B-3B08-4D02-BAA7-196D8EC331BD}"/>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629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6F4D-17AC-4344-90CD-F5DD96C05FFA}"/>
              </a:ext>
            </a:extLst>
          </p:cNvPr>
          <p:cNvSpPr>
            <a:spLocks noGrp="1"/>
          </p:cNvSpPr>
          <p:nvPr>
            <p:ph type="title"/>
          </p:nvPr>
        </p:nvSpPr>
        <p:spPr/>
        <p:txBody>
          <a:bodyPr/>
          <a:lstStyle/>
          <a:p>
            <a:r>
              <a:rPr lang="en-US" dirty="0"/>
              <a:t>AT COMMANDS</a:t>
            </a:r>
            <a:br>
              <a:rPr lang="en-US" dirty="0"/>
            </a:br>
            <a:r>
              <a:rPr lang="en-US" dirty="0"/>
              <a:t>output</a:t>
            </a:r>
          </a:p>
        </p:txBody>
      </p:sp>
      <p:pic>
        <p:nvPicPr>
          <p:cNvPr id="4" name="Picture 3">
            <a:extLst>
              <a:ext uri="{FF2B5EF4-FFF2-40B4-BE49-F238E27FC236}">
                <a16:creationId xmlns:a16="http://schemas.microsoft.com/office/drawing/2014/main" id="{6AF92450-D27B-445B-9B75-16C9A580BE69}"/>
              </a:ext>
            </a:extLst>
          </p:cNvPr>
          <p:cNvPicPr>
            <a:picLocks noChangeAspect="1"/>
          </p:cNvPicPr>
          <p:nvPr/>
        </p:nvPicPr>
        <p:blipFill>
          <a:blip r:embed="rId2"/>
          <a:stretch>
            <a:fillRect/>
          </a:stretch>
        </p:blipFill>
        <p:spPr>
          <a:xfrm>
            <a:off x="590550" y="1886377"/>
            <a:ext cx="8067675" cy="4753735"/>
          </a:xfrm>
          <a:prstGeom prst="rect">
            <a:avLst/>
          </a:prstGeom>
        </p:spPr>
      </p:pic>
    </p:spTree>
    <p:extLst>
      <p:ext uri="{BB962C8B-B14F-4D97-AF65-F5344CB8AC3E}">
        <p14:creationId xmlns:p14="http://schemas.microsoft.com/office/powerpoint/2010/main" val="1798037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6F4D-17AC-4344-90CD-F5DD96C05FFA}"/>
              </a:ext>
            </a:extLst>
          </p:cNvPr>
          <p:cNvSpPr>
            <a:spLocks noGrp="1"/>
          </p:cNvSpPr>
          <p:nvPr>
            <p:ph type="title"/>
          </p:nvPr>
        </p:nvSpPr>
        <p:spPr/>
        <p:txBody>
          <a:bodyPr/>
          <a:lstStyle/>
          <a:p>
            <a:r>
              <a:rPr lang="en-US" dirty="0"/>
              <a:t>AT COMMANDS</a:t>
            </a:r>
            <a:br>
              <a:rPr lang="en-US" dirty="0"/>
            </a:br>
            <a:r>
              <a:rPr lang="en-US" dirty="0"/>
              <a:t>output</a:t>
            </a:r>
          </a:p>
        </p:txBody>
      </p:sp>
      <p:pic>
        <p:nvPicPr>
          <p:cNvPr id="3" name="Picture 2">
            <a:extLst>
              <a:ext uri="{FF2B5EF4-FFF2-40B4-BE49-F238E27FC236}">
                <a16:creationId xmlns:a16="http://schemas.microsoft.com/office/drawing/2014/main" id="{3E3336E2-443E-4D31-AB46-1D5A9D0E8642}"/>
              </a:ext>
            </a:extLst>
          </p:cNvPr>
          <p:cNvPicPr>
            <a:picLocks noChangeAspect="1"/>
          </p:cNvPicPr>
          <p:nvPr/>
        </p:nvPicPr>
        <p:blipFill>
          <a:blip r:embed="rId2"/>
          <a:stretch>
            <a:fillRect/>
          </a:stretch>
        </p:blipFill>
        <p:spPr>
          <a:xfrm>
            <a:off x="501542" y="1760969"/>
            <a:ext cx="8213833" cy="4839856"/>
          </a:xfrm>
          <a:prstGeom prst="rect">
            <a:avLst/>
          </a:prstGeom>
        </p:spPr>
      </p:pic>
    </p:spTree>
    <p:extLst>
      <p:ext uri="{BB962C8B-B14F-4D97-AF65-F5344CB8AC3E}">
        <p14:creationId xmlns:p14="http://schemas.microsoft.com/office/powerpoint/2010/main" val="3510491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FF006BA-B159-4FC9-9E11-4DDCBE9E8DC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Connecting ps3 controller</a:t>
            </a:r>
          </a:p>
        </p:txBody>
      </p:sp>
      <p:sp>
        <p:nvSpPr>
          <p:cNvPr id="4" name="Text Placeholder 3">
            <a:extLst>
              <a:ext uri="{FF2B5EF4-FFF2-40B4-BE49-F238E27FC236}">
                <a16:creationId xmlns:a16="http://schemas.microsoft.com/office/drawing/2014/main" id="{0994FAF7-128E-4004-8670-1A63A4440BB1}"/>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79076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06BA-B159-4FC9-9E11-4DDCBE9E8DCB}"/>
              </a:ext>
            </a:extLst>
          </p:cNvPr>
          <p:cNvSpPr>
            <a:spLocks noGrp="1"/>
          </p:cNvSpPr>
          <p:nvPr>
            <p:ph type="title"/>
          </p:nvPr>
        </p:nvSpPr>
        <p:spPr/>
        <p:txBody>
          <a:bodyPr/>
          <a:lstStyle/>
          <a:p>
            <a:r>
              <a:rPr lang="en-US" dirty="0"/>
              <a:t>Connecting ps3 controller</a:t>
            </a:r>
          </a:p>
        </p:txBody>
      </p:sp>
      <p:sp>
        <p:nvSpPr>
          <p:cNvPr id="3" name="Rectangle 2">
            <a:extLst>
              <a:ext uri="{FF2B5EF4-FFF2-40B4-BE49-F238E27FC236}">
                <a16:creationId xmlns:a16="http://schemas.microsoft.com/office/drawing/2014/main" id="{02951390-0067-4635-9D3C-E372B17EFB2E}"/>
              </a:ext>
            </a:extLst>
          </p:cNvPr>
          <p:cNvSpPr/>
          <p:nvPr/>
        </p:nvSpPr>
        <p:spPr>
          <a:xfrm>
            <a:off x="224901" y="1981875"/>
            <a:ext cx="11635666" cy="2308324"/>
          </a:xfrm>
          <a:prstGeom prst="rect">
            <a:avLst/>
          </a:prstGeom>
        </p:spPr>
        <p:txBody>
          <a:bodyPr wrap="square">
            <a:spAutoFit/>
          </a:bodyPr>
          <a:lstStyle/>
          <a:p>
            <a:pPr algn="just"/>
            <a:r>
              <a:rPr lang="en-US" dirty="0">
                <a:solidFill>
                  <a:srgbClr val="222222"/>
                </a:solidFill>
                <a:latin typeface="TyponineSans Regular 18"/>
              </a:rPr>
              <a:t>For those of you that don't know, the pairing process of a PS3 controller to a host is different than most other Bluetooth devices like mice, keyboards, phones, etc.  </a:t>
            </a:r>
          </a:p>
          <a:p>
            <a:pPr algn="just"/>
            <a:endParaRPr lang="en-US" dirty="0">
              <a:solidFill>
                <a:srgbClr val="222222"/>
              </a:solidFill>
              <a:latin typeface="TyponineSans Regular 18"/>
            </a:endParaRPr>
          </a:p>
          <a:p>
            <a:pPr algn="just"/>
            <a:r>
              <a:rPr lang="en-US" dirty="0">
                <a:solidFill>
                  <a:srgbClr val="222222"/>
                </a:solidFill>
                <a:latin typeface="TyponineSans Regular 18"/>
              </a:rPr>
              <a:t>The PS3 controller needs to have the MAC of the host sent to it via USB first, then the controller will initiate the connection to the host.  There's also a pinhole reset button on the bottom of the controller.  That should wipe the address if you ever feel the need to.</a:t>
            </a:r>
          </a:p>
          <a:p>
            <a:pPr algn="just"/>
            <a:endParaRPr lang="en-US" dirty="0">
              <a:solidFill>
                <a:srgbClr val="222222"/>
              </a:solidFill>
              <a:latin typeface="TyponineSans Regular 18"/>
            </a:endParaRPr>
          </a:p>
          <a:p>
            <a:pPr algn="just"/>
            <a:endParaRPr lang="en-US" dirty="0"/>
          </a:p>
        </p:txBody>
      </p:sp>
    </p:spTree>
    <p:extLst>
      <p:ext uri="{BB962C8B-B14F-4D97-AF65-F5344CB8AC3E}">
        <p14:creationId xmlns:p14="http://schemas.microsoft.com/office/powerpoint/2010/main" val="3183570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210D9B97-4998-4C4C-9334-EA11BA3B388F}"/>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SKETCH</a:t>
            </a:r>
          </a:p>
        </p:txBody>
      </p:sp>
      <p:sp>
        <p:nvSpPr>
          <p:cNvPr id="4" name="Text Placeholder 3">
            <a:extLst>
              <a:ext uri="{FF2B5EF4-FFF2-40B4-BE49-F238E27FC236}">
                <a16:creationId xmlns:a16="http://schemas.microsoft.com/office/drawing/2014/main" id="{4795530F-7878-4E1C-B988-96D8C86AB940}"/>
              </a:ext>
            </a:extLst>
          </p:cNvPr>
          <p:cNvSpPr>
            <a:spLocks noGrp="1"/>
          </p:cNvSpPr>
          <p:nvPr>
            <p:ph type="body" idx="1"/>
          </p:nvPr>
        </p:nvSpPr>
        <p:spPr>
          <a:xfrm>
            <a:off x="965200" y="965200"/>
            <a:ext cx="3367361" cy="4329641"/>
          </a:xfrm>
        </p:spPr>
        <p:txBody>
          <a:bodyPr vert="horz" lIns="91440" tIns="45720" rIns="91440" bIns="45720" rtlCol="0" anchor="ctr">
            <a:normAutofit/>
          </a:bodyPr>
          <a:lstStyle/>
          <a:p>
            <a:endParaRPr lang="en-US" sz="2000">
              <a:solidFill>
                <a:schemeClr val="tx1"/>
              </a:solidFill>
            </a:endParaRP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5893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985981A-3E4B-4F76-BA8D-D85CE8E46FE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a:solidFill>
                  <a:schemeClr val="tx1"/>
                </a:solidFill>
                <a:latin typeface="+mj-lt"/>
                <a:ea typeface="+mj-ea"/>
                <a:cs typeface="+mj-cs"/>
              </a:rPr>
              <a:t>HARDWARE &amp; SOFTWARE</a:t>
            </a:r>
            <a:br>
              <a:rPr lang="en-US" sz="5400" kern="1200" cap="all" baseline="0">
                <a:solidFill>
                  <a:schemeClr val="tx1"/>
                </a:solidFill>
                <a:latin typeface="+mj-lt"/>
                <a:ea typeface="+mj-ea"/>
                <a:cs typeface="+mj-cs"/>
              </a:rPr>
            </a:br>
            <a:r>
              <a:rPr lang="en-US" sz="5400" kern="1200" cap="all" baseline="0">
                <a:solidFill>
                  <a:schemeClr val="tx1"/>
                </a:solidFill>
                <a:latin typeface="+mj-lt"/>
                <a:ea typeface="+mj-ea"/>
                <a:cs typeface="+mj-cs"/>
              </a:rPr>
              <a:t>requirements</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24079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9B97-4998-4C4C-9334-EA11BA3B388F}"/>
              </a:ext>
            </a:extLst>
          </p:cNvPr>
          <p:cNvSpPr>
            <a:spLocks noGrp="1"/>
          </p:cNvSpPr>
          <p:nvPr>
            <p:ph type="title"/>
          </p:nvPr>
        </p:nvSpPr>
        <p:spPr/>
        <p:txBody>
          <a:bodyPr/>
          <a:lstStyle/>
          <a:p>
            <a:r>
              <a:rPr lang="en-US" dirty="0"/>
              <a:t>SKETCH</a:t>
            </a:r>
          </a:p>
        </p:txBody>
      </p:sp>
      <p:graphicFrame>
        <p:nvGraphicFramePr>
          <p:cNvPr id="4" name="Object 3">
            <a:extLst>
              <a:ext uri="{FF2B5EF4-FFF2-40B4-BE49-F238E27FC236}">
                <a16:creationId xmlns:a16="http://schemas.microsoft.com/office/drawing/2014/main" id="{ABAE770A-6057-47D2-83AF-E44C621F4353}"/>
              </a:ext>
            </a:extLst>
          </p:cNvPr>
          <p:cNvGraphicFramePr>
            <a:graphicFrameLocks noChangeAspect="1"/>
          </p:cNvGraphicFramePr>
          <p:nvPr>
            <p:extLst>
              <p:ext uri="{D42A27DB-BD31-4B8C-83A1-F6EECF244321}">
                <p14:modId xmlns:p14="http://schemas.microsoft.com/office/powerpoint/2010/main" val="2412989890"/>
              </p:ext>
            </p:extLst>
          </p:nvPr>
        </p:nvGraphicFramePr>
        <p:xfrm>
          <a:off x="596082" y="3054027"/>
          <a:ext cx="4106847" cy="1065212"/>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3" imgW="1523880" imgH="394560" progId="Package">
                  <p:embed/>
                </p:oleObj>
              </mc:Choice>
              <mc:Fallback>
                <p:oleObj name="Packager Shell Object" showAsIcon="1" r:id="rId3" imgW="1523880" imgH="394560" progId="Package">
                  <p:embed/>
                  <p:pic>
                    <p:nvPicPr>
                      <p:cNvPr id="0" name=""/>
                      <p:cNvPicPr/>
                      <p:nvPr/>
                    </p:nvPicPr>
                    <p:blipFill>
                      <a:blip r:embed="rId4"/>
                      <a:stretch>
                        <a:fillRect/>
                      </a:stretch>
                    </p:blipFill>
                    <p:spPr>
                      <a:xfrm>
                        <a:off x="596082" y="3054027"/>
                        <a:ext cx="4106847" cy="1065212"/>
                      </a:xfrm>
                      <a:prstGeom prst="rect">
                        <a:avLst/>
                      </a:prstGeom>
                    </p:spPr>
                  </p:pic>
                </p:oleObj>
              </mc:Fallback>
            </mc:AlternateContent>
          </a:graphicData>
        </a:graphic>
      </p:graphicFrame>
    </p:spTree>
    <p:extLst>
      <p:ext uri="{BB962C8B-B14F-4D97-AF65-F5344CB8AC3E}">
        <p14:creationId xmlns:p14="http://schemas.microsoft.com/office/powerpoint/2010/main" val="2371122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a:solidFill>
                  <a:schemeClr val="tx1"/>
                </a:solidFill>
                <a:latin typeface="+mj-lt"/>
                <a:ea typeface="+mj-ea"/>
                <a:cs typeface="+mj-cs"/>
              </a:rPr>
              <a:t>TROUBLESHOOT guide</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9873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051FB-C496-4D22-A4DF-0CBF0A1DD238}"/>
              </a:ext>
            </a:extLst>
          </p:cNvPr>
          <p:cNvSpPr txBox="1"/>
          <p:nvPr/>
        </p:nvSpPr>
        <p:spPr>
          <a:xfrm>
            <a:off x="393577" y="2057401"/>
            <a:ext cx="11227293" cy="3816429"/>
          </a:xfrm>
          <a:prstGeom prst="rect">
            <a:avLst/>
          </a:prstGeom>
          <a:noFill/>
        </p:spPr>
        <p:txBody>
          <a:bodyPr wrap="square" rtlCol="0">
            <a:spAutoFit/>
          </a:bodyPr>
          <a:lstStyle/>
          <a:p>
            <a:pPr marL="342900" indent="-342900">
              <a:buAutoNum type="arabicPeriod"/>
            </a:pPr>
            <a:r>
              <a:rPr lang="en-US" sz="1600" dirty="0"/>
              <a:t>HM10 BLE module doesn’t read from UART Port</a:t>
            </a:r>
          </a:p>
          <a:p>
            <a:pPr marL="742950" lvl="1" indent="-285750">
              <a:buFont typeface="Wingdings" panose="05000000000000000000" pitchFamily="2" charset="2"/>
              <a:buChar char="à"/>
            </a:pPr>
            <a:r>
              <a:rPr lang="en-US" sz="1600" dirty="0">
                <a:sym typeface="Wingdings" panose="05000000000000000000" pitchFamily="2" charset="2"/>
              </a:rPr>
              <a:t>Check if Ports are properly connected to proper pins. </a:t>
            </a:r>
          </a:p>
          <a:p>
            <a:pPr marL="742950" lvl="1" indent="-285750">
              <a:buFont typeface="Wingdings" panose="05000000000000000000" pitchFamily="2" charset="2"/>
              <a:buChar char="à"/>
            </a:pPr>
            <a:r>
              <a:rPr lang="en-US" sz="1600" dirty="0">
                <a:sym typeface="Wingdings" panose="05000000000000000000" pitchFamily="2" charset="2"/>
              </a:rPr>
              <a:t>i.e. TX on Arduino &lt;&gt; RX on BLE Module</a:t>
            </a:r>
          </a:p>
          <a:p>
            <a:pPr marL="742950" lvl="1" indent="-285750">
              <a:buFont typeface="Wingdings" panose="05000000000000000000" pitchFamily="2" charset="2"/>
              <a:buChar char="à"/>
            </a:pPr>
            <a:r>
              <a:rPr lang="en-US" sz="1600" dirty="0">
                <a:sym typeface="Wingdings" panose="05000000000000000000" pitchFamily="2" charset="2"/>
              </a:rPr>
              <a:t>i.e. RX on Arduino &lt;&gt; TX on BLE Module</a:t>
            </a:r>
          </a:p>
          <a:p>
            <a:endParaRPr lang="en-US" sz="1600" dirty="0">
              <a:sym typeface="Wingdings" panose="05000000000000000000" pitchFamily="2" charset="2"/>
            </a:endParaRPr>
          </a:p>
          <a:p>
            <a:endParaRPr lang="en-US" sz="1600" dirty="0">
              <a:sym typeface="Wingdings" panose="05000000000000000000" pitchFamily="2" charset="2"/>
            </a:endParaRPr>
          </a:p>
          <a:p>
            <a:r>
              <a:rPr lang="en-US" sz="1600" dirty="0">
                <a:sym typeface="Wingdings" panose="05000000000000000000" pitchFamily="2" charset="2"/>
              </a:rPr>
              <a:t>2. I checked pins are properly connected, </a:t>
            </a:r>
            <a:r>
              <a:rPr lang="en-US" sz="1600" dirty="0" err="1">
                <a:sym typeface="Wingdings" panose="05000000000000000000" pitchFamily="2" charset="2"/>
              </a:rPr>
              <a:t>ie</a:t>
            </a:r>
            <a:r>
              <a:rPr lang="en-US" sz="1600" dirty="0">
                <a:sym typeface="Wingdings" panose="05000000000000000000" pitchFamily="2" charset="2"/>
              </a:rPr>
              <a:t>. RX to Tx and vice versa , still there is no activity on Rx side of UART.</a:t>
            </a:r>
          </a:p>
          <a:p>
            <a:r>
              <a:rPr lang="en-US" sz="1600" dirty="0">
                <a:sym typeface="Wingdings" panose="05000000000000000000" pitchFamily="2" charset="2"/>
              </a:rPr>
              <a:t>	 Check if the pins on Arduino are PWM capable. </a:t>
            </a:r>
          </a:p>
          <a:p>
            <a:r>
              <a:rPr lang="en-US" sz="1600" dirty="0">
                <a:sym typeface="Wingdings" panose="05000000000000000000" pitchFamily="2" charset="2"/>
              </a:rPr>
              <a:t>	 i.e. we used PWM pin 10 &amp; 11 on Arduino side.</a:t>
            </a:r>
          </a:p>
          <a:p>
            <a:endParaRPr lang="en-US" sz="1600" dirty="0">
              <a:sym typeface="Wingdings" panose="05000000000000000000" pitchFamily="2" charset="2"/>
            </a:endParaRPr>
          </a:p>
          <a:p>
            <a:pPr lvl="1"/>
            <a:endParaRPr lang="en-US" sz="1600" dirty="0">
              <a:sym typeface="Wingdings" panose="05000000000000000000" pitchFamily="2" charset="2"/>
            </a:endParaRPr>
          </a:p>
          <a:p>
            <a:r>
              <a:rPr lang="en-US" sz="1600" dirty="0">
                <a:sym typeface="Wingdings" panose="05000000000000000000" pitchFamily="2" charset="2"/>
              </a:rPr>
              <a:t>3. AT Commands are not being accepted by BLE module</a:t>
            </a:r>
          </a:p>
          <a:p>
            <a:r>
              <a:rPr lang="en-US" sz="1600" dirty="0">
                <a:sym typeface="Wingdings" panose="05000000000000000000" pitchFamily="2" charset="2"/>
              </a:rPr>
              <a:t>	 </a:t>
            </a:r>
            <a:r>
              <a:rPr lang="en-US" sz="1600" dirty="0"/>
              <a:t>AT commands require carriage return and line feed</a:t>
            </a:r>
          </a:p>
          <a:p>
            <a:r>
              <a:rPr lang="en-US" sz="1600" dirty="0"/>
              <a:t>	</a:t>
            </a:r>
            <a:r>
              <a:rPr lang="en-US" sz="1600" dirty="0">
                <a:sym typeface="Wingdings" panose="05000000000000000000" pitchFamily="2" charset="2"/>
              </a:rPr>
              <a:t> </a:t>
            </a:r>
            <a:r>
              <a:rPr lang="en-US" sz="1600" dirty="0"/>
              <a:t>AT commands must be issued before connecting. (</a:t>
            </a:r>
            <a:r>
              <a:rPr lang="en-US" sz="1600" dirty="0" err="1"/>
              <a:t>ie</a:t>
            </a:r>
            <a:r>
              <a:rPr lang="en-US" sz="1600" dirty="0"/>
              <a:t>. when BT module is in non-connected state) </a:t>
            </a:r>
          </a:p>
          <a:p>
            <a:r>
              <a:rPr lang="en-US" sz="1600" dirty="0"/>
              <a:t>	</a:t>
            </a:r>
            <a:r>
              <a:rPr lang="en-US" sz="1600" dirty="0">
                <a:sym typeface="Wingdings" panose="05000000000000000000" pitchFamily="2" charset="2"/>
              </a:rPr>
              <a:t> </a:t>
            </a:r>
            <a:r>
              <a:rPr lang="en-US" sz="1600" dirty="0"/>
              <a:t>Once connected module is in data transmission mode.</a:t>
            </a:r>
          </a:p>
        </p:txBody>
      </p:sp>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TROUBLESHOOT guide</a:t>
            </a:r>
          </a:p>
        </p:txBody>
      </p:sp>
    </p:spTree>
    <p:extLst>
      <p:ext uri="{BB962C8B-B14F-4D97-AF65-F5344CB8AC3E}">
        <p14:creationId xmlns:p14="http://schemas.microsoft.com/office/powerpoint/2010/main" val="99153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sz="1800" dirty="0"/>
              <a:t>Arduino (Uno / Mega) x 2 pcs (First as Master, Second as Slave)</a:t>
            </a:r>
          </a:p>
          <a:p>
            <a:r>
              <a:rPr lang="en-US" sz="1800" dirty="0" err="1"/>
              <a:t>BlueTooth</a:t>
            </a:r>
            <a:r>
              <a:rPr lang="en-US" sz="1800" dirty="0"/>
              <a:t> Low Energy Module (HM-10)</a:t>
            </a:r>
          </a:p>
          <a:p>
            <a:r>
              <a:rPr lang="en-US" sz="1800" dirty="0" err="1"/>
              <a:t>Usb</a:t>
            </a:r>
            <a:r>
              <a:rPr lang="en-US" sz="1800" dirty="0"/>
              <a:t> cables x 1 for power and firmware download</a:t>
            </a:r>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900" dirty="0"/>
          </a:p>
        </p:txBody>
      </p:sp>
      <p:sp>
        <p:nvSpPr>
          <p:cNvPr id="6" name="Rectangle 5">
            <a:extLst>
              <a:ext uri="{FF2B5EF4-FFF2-40B4-BE49-F238E27FC236}">
                <a16:creationId xmlns:a16="http://schemas.microsoft.com/office/drawing/2014/main" id="{EBB5A89D-1953-42A7-8C7C-91032AAD144A}"/>
              </a:ext>
            </a:extLst>
          </p:cNvPr>
          <p:cNvSpPr/>
          <p:nvPr/>
        </p:nvSpPr>
        <p:spPr>
          <a:xfrm>
            <a:off x="617702" y="5522936"/>
            <a:ext cx="10820400" cy="369332"/>
          </a:xfrm>
          <a:prstGeom prst="rect">
            <a:avLst/>
          </a:prstGeom>
        </p:spPr>
        <p:txBody>
          <a:bodyPr wrap="square">
            <a:spAutoFit/>
          </a:bodyPr>
          <a:lstStyle/>
          <a:p>
            <a:pPr marL="285750" indent="-285750">
              <a:buFont typeface="Arial" panose="020B0604020202020204" pitchFamily="34" charset="0"/>
              <a:buChar char="•"/>
            </a:pPr>
            <a:r>
              <a:rPr lang="en-US" dirty="0" err="1"/>
              <a:t>USB_Host_Shield_Library</a:t>
            </a:r>
            <a:endParaRPr lang="en-US" dirty="0"/>
          </a:p>
        </p:txBody>
      </p:sp>
      <p:pic>
        <p:nvPicPr>
          <p:cNvPr id="7" name="Picture 6">
            <a:extLst>
              <a:ext uri="{FF2B5EF4-FFF2-40B4-BE49-F238E27FC236}">
                <a16:creationId xmlns:a16="http://schemas.microsoft.com/office/drawing/2014/main" id="{FC3CBA0C-C47A-4B23-8E78-110A4B6F30E7}"/>
              </a:ext>
            </a:extLst>
          </p:cNvPr>
          <p:cNvPicPr>
            <a:picLocks noChangeAspect="1"/>
          </p:cNvPicPr>
          <p:nvPr/>
        </p:nvPicPr>
        <p:blipFill>
          <a:blip r:embed="rId2"/>
          <a:stretch>
            <a:fillRect/>
          </a:stretch>
        </p:blipFill>
        <p:spPr>
          <a:xfrm>
            <a:off x="3845958" y="5707602"/>
            <a:ext cx="7134225" cy="942975"/>
          </a:xfrm>
          <a:prstGeom prst="rect">
            <a:avLst/>
          </a:prstGeom>
        </p:spPr>
      </p:pic>
    </p:spTree>
    <p:extLst>
      <p:ext uri="{BB962C8B-B14F-4D97-AF65-F5344CB8AC3E}">
        <p14:creationId xmlns:p14="http://schemas.microsoft.com/office/powerpoint/2010/main" val="228946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32DB99-93A2-40E5-BC49-E211DCC03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A48D323-B3EB-44BB-ABAA-D89B3AF28F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DB47024-63DA-46E1-9182-136173A3F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E38DE0B-C0F0-4457-8AD4-17116BF03381}"/>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kern="1200" cap="all" baseline="0" dirty="0">
                <a:solidFill>
                  <a:schemeClr val="tx1"/>
                </a:solidFill>
                <a:latin typeface="+mj-lt"/>
                <a:ea typeface="+mj-ea"/>
                <a:cs typeface="+mj-cs"/>
              </a:rPr>
              <a:t>HM-10</a:t>
            </a:r>
            <a:br>
              <a:rPr lang="en-US" sz="5400" kern="1200" cap="all" baseline="0" dirty="0">
                <a:solidFill>
                  <a:schemeClr val="tx1"/>
                </a:solidFill>
                <a:latin typeface="+mj-lt"/>
                <a:ea typeface="+mj-ea"/>
                <a:cs typeface="+mj-cs"/>
              </a:rPr>
            </a:br>
            <a:r>
              <a:rPr lang="en-US" sz="5400" kern="1200" cap="all" baseline="0" dirty="0">
                <a:solidFill>
                  <a:schemeClr val="tx1"/>
                </a:solidFill>
                <a:latin typeface="+mj-lt"/>
                <a:ea typeface="+mj-ea"/>
                <a:cs typeface="+mj-cs"/>
              </a:rPr>
              <a:t>BT Low Energy</a:t>
            </a:r>
            <a:br>
              <a:rPr lang="en-US" sz="5400" kern="1200" cap="all" baseline="0" dirty="0">
                <a:solidFill>
                  <a:schemeClr val="tx1"/>
                </a:solidFill>
                <a:latin typeface="+mj-lt"/>
                <a:ea typeface="+mj-ea"/>
                <a:cs typeface="+mj-cs"/>
              </a:rPr>
            </a:br>
            <a:r>
              <a:rPr lang="en-US" sz="5400" kern="1200" cap="all" baseline="0" dirty="0">
                <a:solidFill>
                  <a:schemeClr val="tx1"/>
                </a:solidFill>
                <a:latin typeface="+mj-lt"/>
                <a:ea typeface="+mj-ea"/>
                <a:cs typeface="+mj-cs"/>
              </a:rPr>
              <a:t>Module</a:t>
            </a:r>
          </a:p>
        </p:txBody>
      </p:sp>
      <p:cxnSp>
        <p:nvCxnSpPr>
          <p:cNvPr id="17" name="Straight Connector 16">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59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normAutofit/>
          </a:bodyPr>
          <a:lstStyle/>
          <a:p>
            <a:pPr fontAlgn="base"/>
            <a:r>
              <a:rPr lang="en-US" b="1" dirty="0"/>
              <a:t>HM-10</a:t>
            </a:r>
            <a:br>
              <a:rPr lang="en-US" b="1" dirty="0"/>
            </a:br>
            <a:r>
              <a:rPr lang="en-US" b="1" dirty="0"/>
              <a:t>Introduction</a:t>
            </a:r>
          </a:p>
        </p:txBody>
      </p:sp>
      <p:sp>
        <p:nvSpPr>
          <p:cNvPr id="3" name="Rectangle 2">
            <a:extLst>
              <a:ext uri="{FF2B5EF4-FFF2-40B4-BE49-F238E27FC236}">
                <a16:creationId xmlns:a16="http://schemas.microsoft.com/office/drawing/2014/main" id="{C62C1D79-AA20-4576-8DA0-8F0EDE2F373E}"/>
              </a:ext>
            </a:extLst>
          </p:cNvPr>
          <p:cNvSpPr/>
          <p:nvPr/>
        </p:nvSpPr>
        <p:spPr>
          <a:xfrm>
            <a:off x="346229" y="2263614"/>
            <a:ext cx="11043822" cy="1754326"/>
          </a:xfrm>
          <a:prstGeom prst="rect">
            <a:avLst/>
          </a:prstGeom>
        </p:spPr>
        <p:txBody>
          <a:bodyPr wrap="square">
            <a:spAutoFit/>
          </a:bodyPr>
          <a:lstStyle/>
          <a:p>
            <a:pPr marL="285750" indent="-285750" algn="just" fontAlgn="base">
              <a:buFont typeface="Arial" panose="020B0604020202020204" pitchFamily="34" charset="0"/>
              <a:buChar char="•"/>
            </a:pPr>
            <a:r>
              <a:rPr lang="en-US" dirty="0"/>
              <a:t>The HM-10 is a small 3.3v SMD Bluetooth 4.0 BLE module based on the TI </a:t>
            </a:r>
            <a:r>
              <a:rPr lang="en-US" dirty="0">
                <a:hlinkClick r:id="rId2"/>
              </a:rPr>
              <a:t>CC2540</a:t>
            </a:r>
            <a:r>
              <a:rPr lang="en-US" dirty="0"/>
              <a:t> or CC2541 Bluetooth SOC (System On Chip).</a:t>
            </a:r>
          </a:p>
          <a:p>
            <a:pPr marL="285750" indent="-285750" algn="just" fontAlgn="base">
              <a:buFont typeface="Arial" panose="020B0604020202020204" pitchFamily="34" charset="0"/>
              <a:buChar char="•"/>
            </a:pPr>
            <a:r>
              <a:rPr lang="en-US" dirty="0"/>
              <a:t>The HM-10 is made by </a:t>
            </a:r>
            <a:r>
              <a:rPr lang="en-US" dirty="0">
                <a:hlinkClick r:id="rId3"/>
              </a:rPr>
              <a:t>Jinan </a:t>
            </a:r>
            <a:r>
              <a:rPr lang="en-US" dirty="0" err="1">
                <a:hlinkClick r:id="rId3"/>
              </a:rPr>
              <a:t>Huamao</a:t>
            </a:r>
            <a:r>
              <a:rPr lang="en-US" dirty="0"/>
              <a:t> and is one of many Bluetooth devices they produce including the HM-11 which is operationally the same as the HM-10 but has a smaller footprint with fewer pins broken out.</a:t>
            </a:r>
          </a:p>
          <a:p>
            <a:pPr marL="285750" indent="-285750" algn="just" fontAlgn="base">
              <a:buFont typeface="Arial" panose="020B0604020202020204" pitchFamily="34" charset="0"/>
              <a:buChar char="•"/>
            </a:pPr>
            <a:endParaRPr lang="en-US" dirty="0"/>
          </a:p>
        </p:txBody>
      </p:sp>
      <p:pic>
        <p:nvPicPr>
          <p:cNvPr id="9218" name="Picture 2" descr="HM-10C-HM-10S">
            <a:extLst>
              <a:ext uri="{FF2B5EF4-FFF2-40B4-BE49-F238E27FC236}">
                <a16:creationId xmlns:a16="http://schemas.microsoft.com/office/drawing/2014/main" id="{59A816B2-C50F-4FF3-AF8D-AD64D3424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741" y="4224153"/>
            <a:ext cx="5562600" cy="2333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666242D-8568-4188-85CA-BC9F304D93F9}"/>
              </a:ext>
            </a:extLst>
          </p:cNvPr>
          <p:cNvSpPr/>
          <p:nvPr/>
        </p:nvSpPr>
        <p:spPr>
          <a:xfrm>
            <a:off x="6750359" y="6557778"/>
            <a:ext cx="6096000" cy="276999"/>
          </a:xfrm>
          <a:prstGeom prst="rect">
            <a:avLst/>
          </a:prstGeom>
        </p:spPr>
        <p:txBody>
          <a:bodyPr>
            <a:spAutoFit/>
          </a:bodyPr>
          <a:lstStyle/>
          <a:p>
            <a:pPr algn="just" fontAlgn="base"/>
            <a:r>
              <a:rPr lang="en-US" sz="1200" dirty="0"/>
              <a:t>There are 2 versions of the HM-10; the HM-10C and the HM-10S</a:t>
            </a:r>
          </a:p>
        </p:txBody>
      </p:sp>
      <p:sp>
        <p:nvSpPr>
          <p:cNvPr id="7" name="Rectangle 6">
            <a:extLst>
              <a:ext uri="{FF2B5EF4-FFF2-40B4-BE49-F238E27FC236}">
                <a16:creationId xmlns:a16="http://schemas.microsoft.com/office/drawing/2014/main" id="{6BF355A0-6F92-4853-B8AC-0E65B8C5D0E3}"/>
              </a:ext>
            </a:extLst>
          </p:cNvPr>
          <p:cNvSpPr/>
          <p:nvPr/>
        </p:nvSpPr>
        <p:spPr>
          <a:xfrm>
            <a:off x="346229" y="4158696"/>
            <a:ext cx="6096000" cy="2308324"/>
          </a:xfrm>
          <a:prstGeom prst="rect">
            <a:avLst/>
          </a:prstGeom>
        </p:spPr>
        <p:txBody>
          <a:bodyPr>
            <a:spAutoFit/>
          </a:bodyPr>
          <a:lstStyle/>
          <a:p>
            <a:r>
              <a:rPr lang="en-US" dirty="0">
                <a:solidFill>
                  <a:srgbClr val="373737"/>
                </a:solidFill>
                <a:latin typeface="Helvetica Neue"/>
              </a:rPr>
              <a:t>The </a:t>
            </a:r>
            <a:r>
              <a:rPr lang="en-US" dirty="0">
                <a:solidFill>
                  <a:srgbClr val="373737"/>
                </a:solidFill>
                <a:highlight>
                  <a:srgbClr val="FFFF00"/>
                </a:highlight>
                <a:latin typeface="Helvetica Neue"/>
              </a:rPr>
              <a:t>HM-10C</a:t>
            </a:r>
            <a:r>
              <a:rPr lang="en-US" dirty="0">
                <a:solidFill>
                  <a:srgbClr val="373737"/>
                </a:solidFill>
                <a:latin typeface="Helvetica Neue"/>
              </a:rPr>
              <a:t> does not have the pads along the bottom (the </a:t>
            </a:r>
            <a:r>
              <a:rPr lang="en-US" dirty="0" err="1">
                <a:solidFill>
                  <a:srgbClr val="373737"/>
                </a:solidFill>
                <a:latin typeface="Helvetica Neue"/>
              </a:rPr>
              <a:t>usb</a:t>
            </a:r>
            <a:r>
              <a:rPr lang="en-US" dirty="0">
                <a:solidFill>
                  <a:srgbClr val="373737"/>
                </a:solidFill>
                <a:latin typeface="Helvetica Neue"/>
              </a:rPr>
              <a:t> connections) and has </a:t>
            </a:r>
            <a:r>
              <a:rPr lang="en-US" dirty="0">
                <a:solidFill>
                  <a:srgbClr val="373737"/>
                </a:solidFill>
                <a:highlight>
                  <a:srgbClr val="FFFF00"/>
                </a:highlight>
                <a:latin typeface="Helvetica Neue"/>
              </a:rPr>
              <a:t>26 pads instead of 34 </a:t>
            </a:r>
            <a:r>
              <a:rPr lang="en-US" dirty="0">
                <a:solidFill>
                  <a:srgbClr val="373737"/>
                </a:solidFill>
                <a:latin typeface="Helvetica Neue"/>
              </a:rPr>
              <a:t>which makes it a little cheaper to produce. </a:t>
            </a:r>
          </a:p>
          <a:p>
            <a:endParaRPr lang="en-US" dirty="0">
              <a:solidFill>
                <a:srgbClr val="373737"/>
              </a:solidFill>
              <a:latin typeface="Helvetica Neue"/>
            </a:endParaRPr>
          </a:p>
          <a:p>
            <a:r>
              <a:rPr lang="en-US" dirty="0">
                <a:solidFill>
                  <a:srgbClr val="373737"/>
                </a:solidFill>
                <a:latin typeface="Helvetica Neue"/>
              </a:rPr>
              <a:t>There may be other differences (such as the type of crystal used) due to the date of manufacture. </a:t>
            </a:r>
          </a:p>
          <a:p>
            <a:endParaRPr lang="en-US" dirty="0">
              <a:solidFill>
                <a:srgbClr val="373737"/>
              </a:solidFill>
              <a:latin typeface="Helvetica Neue"/>
            </a:endParaRPr>
          </a:p>
          <a:p>
            <a:r>
              <a:rPr lang="en-US" dirty="0">
                <a:solidFill>
                  <a:srgbClr val="373737"/>
                </a:solidFill>
                <a:latin typeface="Helvetica Neue"/>
              </a:rPr>
              <a:t>Operationally the two are the same though.</a:t>
            </a:r>
            <a:endParaRPr lang="en-US" dirty="0"/>
          </a:p>
        </p:txBody>
      </p:sp>
      <p:sp>
        <p:nvSpPr>
          <p:cNvPr id="8" name="Oval 7">
            <a:extLst>
              <a:ext uri="{FF2B5EF4-FFF2-40B4-BE49-F238E27FC236}">
                <a16:creationId xmlns:a16="http://schemas.microsoft.com/office/drawing/2014/main" id="{18AA8B29-F03A-421E-BFE0-79504B001A8B}"/>
              </a:ext>
            </a:extLst>
          </p:cNvPr>
          <p:cNvSpPr/>
          <p:nvPr/>
        </p:nvSpPr>
        <p:spPr>
          <a:xfrm>
            <a:off x="9058276" y="3648722"/>
            <a:ext cx="2608093" cy="298067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5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normAutofit/>
          </a:bodyPr>
          <a:lstStyle/>
          <a:p>
            <a:pPr fontAlgn="base"/>
            <a:r>
              <a:rPr lang="en-US" b="1" dirty="0"/>
              <a:t>HM-10 </a:t>
            </a:r>
            <a:br>
              <a:rPr lang="en-US" b="1" dirty="0"/>
            </a:br>
            <a:r>
              <a:rPr lang="en-US" b="1" dirty="0"/>
              <a:t>Basic specs</a:t>
            </a:r>
            <a:endParaRPr lang="en-US" dirty="0"/>
          </a:p>
        </p:txBody>
      </p:sp>
      <p:sp>
        <p:nvSpPr>
          <p:cNvPr id="3" name="Rectangle 2">
            <a:extLst>
              <a:ext uri="{FF2B5EF4-FFF2-40B4-BE49-F238E27FC236}">
                <a16:creationId xmlns:a16="http://schemas.microsoft.com/office/drawing/2014/main" id="{C62C1D79-AA20-4576-8DA0-8F0EDE2F373E}"/>
              </a:ext>
            </a:extLst>
          </p:cNvPr>
          <p:cNvSpPr/>
          <p:nvPr/>
        </p:nvSpPr>
        <p:spPr>
          <a:xfrm>
            <a:off x="346229" y="1951672"/>
            <a:ext cx="11043822" cy="3139321"/>
          </a:xfrm>
          <a:prstGeom prst="rect">
            <a:avLst/>
          </a:prstGeom>
        </p:spPr>
        <p:txBody>
          <a:bodyPr wrap="square">
            <a:spAutoFit/>
          </a:bodyPr>
          <a:lstStyle/>
          <a:p>
            <a:pPr marL="285750" indent="-285750" fontAlgn="base">
              <a:buFont typeface="Arial" panose="020B0604020202020204" pitchFamily="34" charset="0"/>
              <a:buChar char="•"/>
            </a:pPr>
            <a:r>
              <a:rPr lang="en-US" dirty="0"/>
              <a:t>+2.5v to +3.3v</a:t>
            </a:r>
          </a:p>
          <a:p>
            <a:pPr marL="285750" indent="-285750" fontAlgn="base">
              <a:buFont typeface="Arial" panose="020B0604020202020204" pitchFamily="34" charset="0"/>
              <a:buChar char="•"/>
            </a:pPr>
            <a:r>
              <a:rPr lang="en-US" dirty="0"/>
              <a:t>Requires up to 50mA</a:t>
            </a:r>
          </a:p>
          <a:p>
            <a:pPr marL="285750" indent="-285750" fontAlgn="base">
              <a:buFont typeface="Arial" panose="020B0604020202020204" pitchFamily="34" charset="0"/>
              <a:buChar char="•"/>
            </a:pPr>
            <a:r>
              <a:rPr lang="en-US" dirty="0"/>
              <a:t>Uses </a:t>
            </a:r>
            <a:r>
              <a:rPr lang="en-US" dirty="0">
                <a:highlight>
                  <a:srgbClr val="FFFF00"/>
                </a:highlight>
              </a:rPr>
              <a:t>around 9mA when in an active state</a:t>
            </a:r>
          </a:p>
          <a:p>
            <a:pPr marL="285750" indent="-285750" fontAlgn="base">
              <a:buFont typeface="Arial" panose="020B0604020202020204" pitchFamily="34" charset="0"/>
              <a:buChar char="•"/>
            </a:pPr>
            <a:r>
              <a:rPr lang="en-US" dirty="0"/>
              <a:t>Use </a:t>
            </a:r>
            <a:r>
              <a:rPr lang="en-US" dirty="0">
                <a:highlight>
                  <a:srgbClr val="FFFF00"/>
                </a:highlight>
              </a:rPr>
              <a:t>50-200uA when asleep</a:t>
            </a:r>
          </a:p>
          <a:p>
            <a:pPr marL="285750" indent="-285750" fontAlgn="base">
              <a:buFont typeface="Arial" panose="020B0604020202020204" pitchFamily="34" charset="0"/>
              <a:buChar char="•"/>
            </a:pPr>
            <a:r>
              <a:rPr lang="en-US" dirty="0"/>
              <a:t>RF power: -23dbm, -6dbm, 0dbm, 6dbm</a:t>
            </a:r>
          </a:p>
          <a:p>
            <a:pPr marL="285750" indent="-285750" fontAlgn="base">
              <a:buFont typeface="Arial" panose="020B0604020202020204" pitchFamily="34" charset="0"/>
              <a:buChar char="•"/>
            </a:pPr>
            <a:r>
              <a:rPr lang="en-US" dirty="0"/>
              <a:t>Bluetooth version 4.0 BLE</a:t>
            </a:r>
          </a:p>
          <a:p>
            <a:pPr marL="285750" indent="-285750" fontAlgn="base">
              <a:buFont typeface="Arial" panose="020B0604020202020204" pitchFamily="34" charset="0"/>
              <a:buChar char="•"/>
            </a:pPr>
            <a:r>
              <a:rPr lang="en-US" dirty="0"/>
              <a:t>Default baud rate pre firmware V700 is 9600</a:t>
            </a:r>
          </a:p>
          <a:p>
            <a:pPr marL="285750" indent="-285750" fontAlgn="base">
              <a:buFont typeface="Arial" panose="020B0604020202020204" pitchFamily="34" charset="0"/>
              <a:buChar char="•"/>
            </a:pPr>
            <a:r>
              <a:rPr lang="en-US" dirty="0">
                <a:highlight>
                  <a:srgbClr val="FFFF00"/>
                </a:highlight>
              </a:rPr>
              <a:t>Default baud rate firmware V700 and up is 115200</a:t>
            </a:r>
          </a:p>
          <a:p>
            <a:pPr marL="285750" indent="-285750" fontAlgn="base">
              <a:buFont typeface="Arial" panose="020B0604020202020204" pitchFamily="34" charset="0"/>
              <a:buChar char="•"/>
            </a:pPr>
            <a:r>
              <a:rPr lang="en-US" dirty="0">
                <a:highlight>
                  <a:srgbClr val="FFFF00"/>
                </a:highlight>
              </a:rPr>
              <a:t>Default PIN is 000000</a:t>
            </a:r>
          </a:p>
          <a:p>
            <a:pPr marL="285750" indent="-285750" fontAlgn="base">
              <a:buFont typeface="Arial" panose="020B0604020202020204" pitchFamily="34" charset="0"/>
              <a:buChar char="•"/>
            </a:pPr>
            <a:r>
              <a:rPr lang="en-US" dirty="0"/>
              <a:t>Default name is </a:t>
            </a:r>
            <a:r>
              <a:rPr lang="en-US" dirty="0" err="1"/>
              <a:t>HMSoft</a:t>
            </a:r>
            <a:endParaRPr lang="en-US" dirty="0"/>
          </a:p>
          <a:p>
            <a:pPr marL="285750" indent="-285750" fontAlgn="base">
              <a:buFont typeface="Arial" panose="020B0604020202020204" pitchFamily="34" charset="0"/>
              <a:buChar char="•"/>
            </a:pPr>
            <a:r>
              <a:rPr lang="en-US" dirty="0"/>
              <a:t>Based on the CC2540 or the CC2541 chip</a:t>
            </a:r>
          </a:p>
        </p:txBody>
      </p:sp>
      <p:pic>
        <p:nvPicPr>
          <p:cNvPr id="9218" name="Picture 2" descr="HM-10C-HM-10S">
            <a:extLst>
              <a:ext uri="{FF2B5EF4-FFF2-40B4-BE49-F238E27FC236}">
                <a16:creationId xmlns:a16="http://schemas.microsoft.com/office/drawing/2014/main" id="{59A816B2-C50F-4FF3-AF8D-AD64D3424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741" y="4224153"/>
            <a:ext cx="5562600" cy="2333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666242D-8568-4188-85CA-BC9F304D93F9}"/>
              </a:ext>
            </a:extLst>
          </p:cNvPr>
          <p:cNvSpPr/>
          <p:nvPr/>
        </p:nvSpPr>
        <p:spPr>
          <a:xfrm>
            <a:off x="6750359" y="6557778"/>
            <a:ext cx="6096000" cy="276999"/>
          </a:xfrm>
          <a:prstGeom prst="rect">
            <a:avLst/>
          </a:prstGeom>
        </p:spPr>
        <p:txBody>
          <a:bodyPr>
            <a:spAutoFit/>
          </a:bodyPr>
          <a:lstStyle/>
          <a:p>
            <a:pPr algn="just" fontAlgn="base"/>
            <a:r>
              <a:rPr lang="en-US" sz="1200" dirty="0"/>
              <a:t>There are 2 versions of the HM-10; the HM-10C and the HM-10S</a:t>
            </a:r>
          </a:p>
        </p:txBody>
      </p:sp>
      <p:sp>
        <p:nvSpPr>
          <p:cNvPr id="5" name="Rectangle 4">
            <a:extLst>
              <a:ext uri="{FF2B5EF4-FFF2-40B4-BE49-F238E27FC236}">
                <a16:creationId xmlns:a16="http://schemas.microsoft.com/office/drawing/2014/main" id="{6AB9951D-EDB2-4551-9CB0-14959686DB75}"/>
              </a:ext>
            </a:extLst>
          </p:cNvPr>
          <p:cNvSpPr/>
          <p:nvPr/>
        </p:nvSpPr>
        <p:spPr>
          <a:xfrm>
            <a:off x="6537295" y="2506036"/>
            <a:ext cx="5385046" cy="1754326"/>
          </a:xfrm>
          <a:prstGeom prst="rect">
            <a:avLst/>
          </a:prstGeom>
        </p:spPr>
        <p:txBody>
          <a:bodyPr wrap="square">
            <a:spAutoFit/>
          </a:bodyPr>
          <a:lstStyle/>
          <a:p>
            <a:r>
              <a:rPr lang="en-US" dirty="0">
                <a:solidFill>
                  <a:srgbClr val="373737"/>
                </a:solidFill>
                <a:latin typeface="Helvetica Neue"/>
              </a:rPr>
              <a:t>The latest HM-10s all appear to the </a:t>
            </a:r>
            <a:r>
              <a:rPr lang="en-US" dirty="0" err="1">
                <a:solidFill>
                  <a:srgbClr val="373737"/>
                </a:solidFill>
                <a:latin typeface="Helvetica Neue"/>
              </a:rPr>
              <a:t>the</a:t>
            </a:r>
            <a:r>
              <a:rPr lang="en-US" dirty="0">
                <a:solidFill>
                  <a:srgbClr val="373737"/>
                </a:solidFill>
                <a:latin typeface="Helvetica Neue"/>
              </a:rPr>
              <a:t> CC2541 chip. </a:t>
            </a:r>
          </a:p>
          <a:p>
            <a:endParaRPr lang="en-US" dirty="0">
              <a:solidFill>
                <a:srgbClr val="373737"/>
              </a:solidFill>
              <a:latin typeface="Helvetica Neue"/>
            </a:endParaRPr>
          </a:p>
          <a:p>
            <a:r>
              <a:rPr lang="en-US" dirty="0">
                <a:solidFill>
                  <a:srgbClr val="373737"/>
                </a:solidFill>
                <a:latin typeface="Helvetica Neue"/>
              </a:rPr>
              <a:t>This is the same as the CC2540 except it is lower power and has a shorter range. The CC254x is based on the 8051 and runs at 32MHz.</a:t>
            </a:r>
            <a:endParaRPr lang="en-US" dirty="0"/>
          </a:p>
        </p:txBody>
      </p:sp>
    </p:spTree>
    <p:extLst>
      <p:ext uri="{BB962C8B-B14F-4D97-AF65-F5344CB8AC3E}">
        <p14:creationId xmlns:p14="http://schemas.microsoft.com/office/powerpoint/2010/main" val="340833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M-10C-HM-10S">
            <a:extLst>
              <a:ext uri="{FF2B5EF4-FFF2-40B4-BE49-F238E27FC236}">
                <a16:creationId xmlns:a16="http://schemas.microsoft.com/office/drawing/2014/main" id="{59A816B2-C50F-4FF3-AF8D-AD64D3424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741" y="4224153"/>
            <a:ext cx="5562600" cy="2333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F02BF4-8C6F-45DD-B273-ED932384FC6D}"/>
              </a:ext>
            </a:extLst>
          </p:cNvPr>
          <p:cNvSpPr>
            <a:spLocks noGrp="1"/>
          </p:cNvSpPr>
          <p:nvPr>
            <p:ph type="title"/>
          </p:nvPr>
        </p:nvSpPr>
        <p:spPr/>
        <p:txBody>
          <a:bodyPr>
            <a:normAutofit/>
          </a:bodyPr>
          <a:lstStyle/>
          <a:p>
            <a:pPr fontAlgn="base"/>
            <a:r>
              <a:rPr lang="en-US" b="1" dirty="0"/>
              <a:t>HM-10 </a:t>
            </a:r>
            <a:br>
              <a:rPr lang="en-US" b="1" dirty="0"/>
            </a:br>
            <a:r>
              <a:rPr lang="en-US" b="1" dirty="0"/>
              <a:t>Basic specs</a:t>
            </a:r>
            <a:endParaRPr lang="en-US" dirty="0"/>
          </a:p>
        </p:txBody>
      </p:sp>
      <p:sp>
        <p:nvSpPr>
          <p:cNvPr id="3" name="Rectangle 2">
            <a:extLst>
              <a:ext uri="{FF2B5EF4-FFF2-40B4-BE49-F238E27FC236}">
                <a16:creationId xmlns:a16="http://schemas.microsoft.com/office/drawing/2014/main" id="{C62C1D79-AA20-4576-8DA0-8F0EDE2F373E}"/>
              </a:ext>
            </a:extLst>
          </p:cNvPr>
          <p:cNvSpPr/>
          <p:nvPr/>
        </p:nvSpPr>
        <p:spPr>
          <a:xfrm>
            <a:off x="346229" y="1951672"/>
            <a:ext cx="11043822" cy="2031325"/>
          </a:xfrm>
          <a:prstGeom prst="rect">
            <a:avLst/>
          </a:prstGeom>
        </p:spPr>
        <p:txBody>
          <a:bodyPr wrap="square">
            <a:spAutoFit/>
          </a:bodyPr>
          <a:lstStyle/>
          <a:p>
            <a:pPr marL="285750" indent="-285750" algn="just" fontAlgn="base">
              <a:buFont typeface="Arial" panose="020B0604020202020204" pitchFamily="34" charset="0"/>
              <a:buChar char="•"/>
            </a:pPr>
            <a:r>
              <a:rPr lang="en-US" dirty="0"/>
              <a:t>The HM-10 is has become a very popular Bluetooth 4 BLE module for use with the Arduino. In part due to the standard UART serial connection that makes it fairly straight forward to connect to an Arduino. </a:t>
            </a:r>
          </a:p>
          <a:p>
            <a:pPr marL="285750" indent="-285750" algn="just" fontAlgn="base">
              <a:buFont typeface="Arial" panose="020B0604020202020204" pitchFamily="34" charset="0"/>
              <a:buChar char="•"/>
            </a:pPr>
            <a:r>
              <a:rPr lang="en-US" dirty="0"/>
              <a:t>The UART layer is a good thing and a bad thing, it allows ease of use but it hides the BLE layer so you have no control over the actual BLE side of things. </a:t>
            </a:r>
          </a:p>
          <a:p>
            <a:pPr marL="285750" indent="-285750" algn="just" fontAlgn="base">
              <a:buFont typeface="Arial" panose="020B0604020202020204" pitchFamily="34" charset="0"/>
              <a:buChar char="•"/>
            </a:pPr>
            <a:r>
              <a:rPr lang="en-US" dirty="0"/>
              <a:t>The HM-10 is Bluetooth version 4.0 only. </a:t>
            </a:r>
          </a:p>
          <a:p>
            <a:pPr marL="285750" indent="-285750" algn="just" fontAlgn="base">
              <a:buFont typeface="Arial" panose="020B0604020202020204" pitchFamily="34" charset="0"/>
              <a:buChar char="•"/>
            </a:pPr>
            <a:r>
              <a:rPr lang="en-US" dirty="0"/>
              <a:t>This means it cannot connect to Bluetooth 2/2.1 modules such as the HC-06 and HC-05.</a:t>
            </a:r>
          </a:p>
        </p:txBody>
      </p:sp>
      <p:sp>
        <p:nvSpPr>
          <p:cNvPr id="5" name="Rectangle 4">
            <a:extLst>
              <a:ext uri="{FF2B5EF4-FFF2-40B4-BE49-F238E27FC236}">
                <a16:creationId xmlns:a16="http://schemas.microsoft.com/office/drawing/2014/main" id="{CC7855F8-C2B7-49CA-830F-39A26E18A4D6}"/>
              </a:ext>
            </a:extLst>
          </p:cNvPr>
          <p:cNvSpPr/>
          <p:nvPr/>
        </p:nvSpPr>
        <p:spPr>
          <a:xfrm>
            <a:off x="304985" y="4893298"/>
            <a:ext cx="6096000" cy="1200329"/>
          </a:xfrm>
          <a:prstGeom prst="rect">
            <a:avLst/>
          </a:prstGeom>
        </p:spPr>
        <p:txBody>
          <a:bodyPr>
            <a:spAutoFit/>
          </a:bodyPr>
          <a:lstStyle/>
          <a:p>
            <a:pPr marL="285750" indent="-285750" algn="just">
              <a:buFont typeface="Arial" panose="020B0604020202020204" pitchFamily="34" charset="0"/>
              <a:buChar char="•"/>
            </a:pPr>
            <a:r>
              <a:rPr lang="en-US" dirty="0">
                <a:solidFill>
                  <a:srgbClr val="373737"/>
                </a:solidFill>
                <a:latin typeface="Helvetica Neue"/>
              </a:rPr>
              <a:t>The </a:t>
            </a:r>
            <a:r>
              <a:rPr lang="en-US" dirty="0">
                <a:solidFill>
                  <a:srgbClr val="373737"/>
                </a:solidFill>
                <a:highlight>
                  <a:srgbClr val="FFFF00"/>
                </a:highlight>
                <a:latin typeface="Helvetica Neue"/>
              </a:rPr>
              <a:t>HM-10 is controlled via AT commands </a:t>
            </a:r>
            <a:r>
              <a:rPr lang="en-US" dirty="0">
                <a:solidFill>
                  <a:srgbClr val="373737"/>
                </a:solidFill>
                <a:latin typeface="Helvetica Neue"/>
              </a:rPr>
              <a:t>which are sent over the serial UART connection. </a:t>
            </a:r>
          </a:p>
          <a:p>
            <a:pPr marL="285750" indent="-285750" algn="just">
              <a:buFont typeface="Arial" panose="020B0604020202020204" pitchFamily="34" charset="0"/>
              <a:buChar char="•"/>
            </a:pPr>
            <a:r>
              <a:rPr lang="en-US" dirty="0">
                <a:solidFill>
                  <a:srgbClr val="373737"/>
                </a:solidFill>
                <a:highlight>
                  <a:srgbClr val="FFFF00"/>
                </a:highlight>
                <a:latin typeface="Helvetica Neue"/>
              </a:rPr>
              <a:t>There are a host of commands</a:t>
            </a:r>
            <a:r>
              <a:rPr lang="en-US" dirty="0">
                <a:solidFill>
                  <a:srgbClr val="373737"/>
                </a:solidFill>
                <a:latin typeface="Helvetica Neue"/>
              </a:rPr>
              <a:t>, some simple, some more complex, and these are covered later.</a:t>
            </a:r>
            <a:endParaRPr lang="en-US" dirty="0"/>
          </a:p>
        </p:txBody>
      </p:sp>
    </p:spTree>
    <p:extLst>
      <p:ext uri="{BB962C8B-B14F-4D97-AF65-F5344CB8AC3E}">
        <p14:creationId xmlns:p14="http://schemas.microsoft.com/office/powerpoint/2010/main" val="7031665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2239</TotalTime>
  <Words>1982</Words>
  <Application>Microsoft Office PowerPoint</Application>
  <PresentationFormat>Widescreen</PresentationFormat>
  <Paragraphs>241</Paragraphs>
  <Slides>42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Century Gothic</vt:lpstr>
      <vt:lpstr>Helvetica Neue</vt:lpstr>
      <vt:lpstr>inherit</vt:lpstr>
      <vt:lpstr>Lato</vt:lpstr>
      <vt:lpstr>Open Sans</vt:lpstr>
      <vt:lpstr>TyponineSans Regular 18</vt:lpstr>
      <vt:lpstr>Wingdings</vt:lpstr>
      <vt:lpstr>Vapor Trail</vt:lpstr>
      <vt:lpstr>Package</vt:lpstr>
      <vt:lpstr>Bluetooth With Arduino Using HM10</vt:lpstr>
      <vt:lpstr>Reference linkS</vt:lpstr>
      <vt:lpstr>HM-10  Bluetooth Module</vt:lpstr>
      <vt:lpstr>HARDWARE &amp; SOFTWARE requirements</vt:lpstr>
      <vt:lpstr>Hardware Required</vt:lpstr>
      <vt:lpstr>HM-10 BT Low Energy Module</vt:lpstr>
      <vt:lpstr>HM-10 Introduction</vt:lpstr>
      <vt:lpstr>HM-10  Basic specs</vt:lpstr>
      <vt:lpstr>HM-10  Basic specs</vt:lpstr>
      <vt:lpstr>HM-10  on breakout board</vt:lpstr>
      <vt:lpstr>Pinout</vt:lpstr>
      <vt:lpstr>pinout</vt:lpstr>
      <vt:lpstr>ON-Board LED</vt:lpstr>
      <vt:lpstr>On-Board LED</vt:lpstr>
      <vt:lpstr>Status PINs</vt:lpstr>
      <vt:lpstr>Bluetooth 4.0 ble</vt:lpstr>
      <vt:lpstr>Bluetooth 4.0 ble</vt:lpstr>
      <vt:lpstr>HM-10 Services and Characteristics</vt:lpstr>
      <vt:lpstr>HM-10 Services and Characteristics</vt:lpstr>
      <vt:lpstr>HM-10 custom characteristic</vt:lpstr>
      <vt:lpstr>Getting Started with HM-10</vt:lpstr>
      <vt:lpstr>Getting Started with HM-10</vt:lpstr>
      <vt:lpstr>Pairing with HM-10</vt:lpstr>
      <vt:lpstr>READING CHARACTERISTICS of hm-10</vt:lpstr>
      <vt:lpstr>READING CHARACTERISTICS of hm-10</vt:lpstr>
      <vt:lpstr>Getting an Arduino talking to the HM-10</vt:lpstr>
      <vt:lpstr>Getting an Arduino talking to the HM-10</vt:lpstr>
      <vt:lpstr>Circuit</vt:lpstr>
      <vt:lpstr>Circuit Hooking Up the HM-10</vt:lpstr>
      <vt:lpstr>Actual PICS</vt:lpstr>
      <vt:lpstr>Actual PICS</vt:lpstr>
      <vt:lpstr>PINOUT</vt:lpstr>
      <vt:lpstr>PINOUT</vt:lpstr>
      <vt:lpstr>AT COMMANDS output</vt:lpstr>
      <vt:lpstr>AT COMMANDS output</vt:lpstr>
      <vt:lpstr>AT COMMANDS output</vt:lpstr>
      <vt:lpstr>Connecting ps3 controller</vt:lpstr>
      <vt:lpstr>Connecting ps3 controller</vt:lpstr>
      <vt:lpstr>SKETCH</vt:lpstr>
      <vt:lpstr>SKETCH</vt:lpstr>
      <vt:lpstr>TROUBLESHOOT guide</vt:lpstr>
      <vt:lpstr>TROUBLESHOOT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 With Arduino Using HM10</dc:title>
  <dc:creator>Sudhanshu Gupta</dc:creator>
  <cp:lastModifiedBy>Sudhanshu Gupta</cp:lastModifiedBy>
  <cp:revision>4</cp:revision>
  <dcterms:created xsi:type="dcterms:W3CDTF">2019-11-27T16:13:27Z</dcterms:created>
  <dcterms:modified xsi:type="dcterms:W3CDTF">2019-11-29T05:33:05Z</dcterms:modified>
</cp:coreProperties>
</file>