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69" r:id="rId4"/>
    <p:sldId id="257" r:id="rId5"/>
    <p:sldId id="258" r:id="rId6"/>
    <p:sldId id="259" r:id="rId7"/>
    <p:sldId id="264" r:id="rId8"/>
    <p:sldId id="270" r:id="rId9"/>
    <p:sldId id="275" r:id="rId10"/>
    <p:sldId id="276" r:id="rId11"/>
    <p:sldId id="261" r:id="rId12"/>
    <p:sldId id="274" r:id="rId13"/>
    <p:sldId id="271" r:id="rId14"/>
    <p:sldId id="272" r:id="rId15"/>
    <p:sldId id="273" r:id="rId16"/>
    <p:sldId id="277" r:id="rId17"/>
    <p:sldId id="26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4" autoAdjust="0"/>
    <p:restoredTop sz="94660"/>
  </p:normalViewPr>
  <p:slideViewPr>
    <p:cSldViewPr snapToGrid="0">
      <p:cViewPr varScale="1">
        <p:scale>
          <a:sx n="86" d="100"/>
          <a:sy n="86" d="100"/>
        </p:scale>
        <p:origin x="50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10/22/2019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10/22/2019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10/22/2019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10/22/2019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10/22/2019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10/22/2019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10/22/2019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D26F9-368B-437C-A829-9B72AAB5B151}"/>
              </a:ext>
            </a:extLst>
          </p:cNvPr>
          <p:cNvSpPr>
            <a:spLocks noGrp="1"/>
          </p:cNvSpPr>
          <p:nvPr>
            <p:ph type="ctrTitle"/>
          </p:nvPr>
        </p:nvSpPr>
        <p:spPr/>
        <p:txBody>
          <a:bodyPr>
            <a:normAutofit/>
          </a:bodyPr>
          <a:lstStyle/>
          <a:p>
            <a:pPr algn="r"/>
            <a:r>
              <a:rPr lang="en-US" dirty="0"/>
              <a:t>RTC EEPROM Interfacing</a:t>
            </a:r>
          </a:p>
        </p:txBody>
      </p:sp>
      <p:sp>
        <p:nvSpPr>
          <p:cNvPr id="3" name="Subtitle 2">
            <a:extLst>
              <a:ext uri="{FF2B5EF4-FFF2-40B4-BE49-F238E27FC236}">
                <a16:creationId xmlns:a16="http://schemas.microsoft.com/office/drawing/2014/main" id="{B3293936-73D3-4160-9F9C-CAB57CBA9476}"/>
              </a:ext>
            </a:extLst>
          </p:cNvPr>
          <p:cNvSpPr>
            <a:spLocks noGrp="1"/>
          </p:cNvSpPr>
          <p:nvPr>
            <p:ph type="subTitle" idx="1"/>
          </p:nvPr>
        </p:nvSpPr>
        <p:spPr>
          <a:xfrm>
            <a:off x="1371600" y="3632200"/>
            <a:ext cx="9448800" cy="1825095"/>
          </a:xfrm>
        </p:spPr>
        <p:txBody>
          <a:bodyPr>
            <a:normAutofit/>
          </a:bodyPr>
          <a:lstStyle/>
          <a:p>
            <a:pPr algn="r"/>
            <a:r>
              <a:rPr lang="en-US" dirty="0"/>
              <a:t>DS1307 (RTC) + 24CXX (EEPROM)</a:t>
            </a:r>
          </a:p>
        </p:txBody>
      </p:sp>
    </p:spTree>
    <p:extLst>
      <p:ext uri="{BB962C8B-B14F-4D97-AF65-F5344CB8AC3E}">
        <p14:creationId xmlns:p14="http://schemas.microsoft.com/office/powerpoint/2010/main" val="771306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E8BF-0FF2-4C76-8952-3960E75A89F1}"/>
              </a:ext>
            </a:extLst>
          </p:cNvPr>
          <p:cNvSpPr>
            <a:spLocks noGrp="1"/>
          </p:cNvSpPr>
          <p:nvPr>
            <p:ph type="title"/>
          </p:nvPr>
        </p:nvSpPr>
        <p:spPr/>
        <p:txBody>
          <a:bodyPr>
            <a:normAutofit/>
          </a:bodyPr>
          <a:lstStyle/>
          <a:p>
            <a:r>
              <a:rPr lang="en-US" dirty="0"/>
              <a:t>Code</a:t>
            </a:r>
            <a:br>
              <a:rPr lang="en-US" dirty="0"/>
            </a:br>
            <a:r>
              <a:rPr lang="en-US" dirty="0"/>
              <a:t>RTC EEPROM Interfacing</a:t>
            </a:r>
          </a:p>
        </p:txBody>
      </p:sp>
      <p:sp>
        <p:nvSpPr>
          <p:cNvPr id="3" name="Rectangle 2">
            <a:extLst>
              <a:ext uri="{FF2B5EF4-FFF2-40B4-BE49-F238E27FC236}">
                <a16:creationId xmlns:a16="http://schemas.microsoft.com/office/drawing/2014/main" id="{E16B5306-EF3A-4896-8172-F9E622AE3C08}"/>
              </a:ext>
            </a:extLst>
          </p:cNvPr>
          <p:cNvSpPr/>
          <p:nvPr/>
        </p:nvSpPr>
        <p:spPr>
          <a:xfrm>
            <a:off x="220910" y="1630501"/>
            <a:ext cx="6096000" cy="3170099"/>
          </a:xfrm>
          <a:prstGeom prst="rect">
            <a:avLst/>
          </a:prstGeom>
        </p:spPr>
        <p:txBody>
          <a:bodyPr>
            <a:spAutoFit/>
          </a:bodyPr>
          <a:lstStyle/>
          <a:p>
            <a:r>
              <a:rPr lang="en-US" sz="1000" dirty="0"/>
              <a:t>void loop () {</a:t>
            </a:r>
          </a:p>
          <a:p>
            <a:r>
              <a:rPr lang="en-US" sz="1000" dirty="0"/>
              <a:t> /* Get current time (read from EEPROM) */</a:t>
            </a:r>
          </a:p>
          <a:p>
            <a:r>
              <a:rPr lang="en-US" sz="1000" dirty="0"/>
              <a:t> </a:t>
            </a:r>
            <a:r>
              <a:rPr lang="en-US" sz="1000" dirty="0" err="1"/>
              <a:t>DateTime</a:t>
            </a:r>
            <a:r>
              <a:rPr lang="en-US" sz="1000" dirty="0"/>
              <a:t> now = </a:t>
            </a:r>
            <a:r>
              <a:rPr lang="en-US" sz="1000" dirty="0" err="1"/>
              <a:t>rtc.now</a:t>
            </a:r>
            <a:r>
              <a:rPr lang="en-US" sz="1000" dirty="0"/>
              <a:t>();</a:t>
            </a:r>
          </a:p>
          <a:p>
            <a:r>
              <a:rPr lang="en-US" sz="1000" dirty="0"/>
              <a:t> Serial.print(</a:t>
            </a:r>
            <a:r>
              <a:rPr lang="en-US" sz="1000" dirty="0" err="1"/>
              <a:t>now.year</a:t>
            </a:r>
            <a:r>
              <a:rPr lang="en-US" sz="1000" dirty="0"/>
              <a:t>(), DEC);</a:t>
            </a:r>
          </a:p>
          <a:p>
            <a:r>
              <a:rPr lang="en-US" sz="1000" dirty="0"/>
              <a:t> Serial.print('/');</a:t>
            </a:r>
          </a:p>
          <a:p>
            <a:r>
              <a:rPr lang="en-US" sz="1000" dirty="0"/>
              <a:t> Serial.print(</a:t>
            </a:r>
            <a:r>
              <a:rPr lang="en-US" sz="1000" dirty="0" err="1"/>
              <a:t>now.month</a:t>
            </a:r>
            <a:r>
              <a:rPr lang="en-US" sz="1000" dirty="0"/>
              <a:t>(), DEC);</a:t>
            </a:r>
          </a:p>
          <a:p>
            <a:r>
              <a:rPr lang="en-US" sz="1000" dirty="0"/>
              <a:t> Serial.print('/');</a:t>
            </a:r>
          </a:p>
          <a:p>
            <a:r>
              <a:rPr lang="en-US" sz="1000" dirty="0"/>
              <a:t> Serial.print(</a:t>
            </a:r>
            <a:r>
              <a:rPr lang="en-US" sz="1000" dirty="0" err="1"/>
              <a:t>now.day</a:t>
            </a:r>
            <a:r>
              <a:rPr lang="en-US" sz="1000" dirty="0"/>
              <a:t>(), DEC);</a:t>
            </a:r>
          </a:p>
          <a:p>
            <a:r>
              <a:rPr lang="en-US" sz="1000" dirty="0"/>
              <a:t> Serial.print(" (");</a:t>
            </a:r>
          </a:p>
          <a:p>
            <a:r>
              <a:rPr lang="en-US" sz="1000" dirty="0"/>
              <a:t> Serial.print(</a:t>
            </a:r>
            <a:r>
              <a:rPr lang="en-US" sz="1000" dirty="0" err="1"/>
              <a:t>daysOfTheWeek</a:t>
            </a:r>
            <a:r>
              <a:rPr lang="en-US" sz="1000" dirty="0"/>
              <a:t>[</a:t>
            </a:r>
            <a:r>
              <a:rPr lang="en-US" sz="1000" dirty="0" err="1"/>
              <a:t>now.dayOfTheWeek</a:t>
            </a:r>
            <a:r>
              <a:rPr lang="en-US" sz="1000" dirty="0"/>
              <a:t>()]);</a:t>
            </a:r>
          </a:p>
          <a:p>
            <a:r>
              <a:rPr lang="en-US" sz="1000" dirty="0"/>
              <a:t> Serial.print(") ");</a:t>
            </a:r>
          </a:p>
          <a:p>
            <a:r>
              <a:rPr lang="en-US" sz="1000" dirty="0"/>
              <a:t> Serial.print(</a:t>
            </a:r>
            <a:r>
              <a:rPr lang="en-US" sz="1000" dirty="0" err="1"/>
              <a:t>now.hour</a:t>
            </a:r>
            <a:r>
              <a:rPr lang="en-US" sz="1000" dirty="0"/>
              <a:t>(), DEC);</a:t>
            </a:r>
          </a:p>
          <a:p>
            <a:r>
              <a:rPr lang="en-US" sz="1000" dirty="0"/>
              <a:t> Serial.print(':');</a:t>
            </a:r>
          </a:p>
          <a:p>
            <a:r>
              <a:rPr lang="en-US" sz="1000" dirty="0"/>
              <a:t> Serial.print(</a:t>
            </a:r>
            <a:r>
              <a:rPr lang="en-US" sz="1000" dirty="0" err="1"/>
              <a:t>now.minute</a:t>
            </a:r>
            <a:r>
              <a:rPr lang="en-US" sz="1000" dirty="0"/>
              <a:t>(), DEC);</a:t>
            </a:r>
          </a:p>
          <a:p>
            <a:r>
              <a:rPr lang="en-US" sz="1000" dirty="0"/>
              <a:t> Serial.print(':');</a:t>
            </a:r>
          </a:p>
          <a:p>
            <a:r>
              <a:rPr lang="en-US" sz="1000" dirty="0"/>
              <a:t> Serial.print(</a:t>
            </a:r>
            <a:r>
              <a:rPr lang="en-US" sz="1000" dirty="0" err="1"/>
              <a:t>now.second</a:t>
            </a:r>
            <a:r>
              <a:rPr lang="en-US" sz="1000" dirty="0"/>
              <a:t>(), DEC);</a:t>
            </a:r>
          </a:p>
          <a:p>
            <a:r>
              <a:rPr lang="en-US" sz="1000" dirty="0"/>
              <a:t> Serial.println();</a:t>
            </a:r>
          </a:p>
          <a:p>
            <a:endParaRPr lang="en-US" sz="1000" dirty="0"/>
          </a:p>
          <a:p>
            <a:r>
              <a:rPr lang="en-US" sz="1000" dirty="0"/>
              <a:t> </a:t>
            </a:r>
          </a:p>
          <a:p>
            <a:endParaRPr lang="en-US" sz="1000" dirty="0"/>
          </a:p>
        </p:txBody>
      </p:sp>
      <p:sp>
        <p:nvSpPr>
          <p:cNvPr id="4" name="Rectangle 3">
            <a:extLst>
              <a:ext uri="{FF2B5EF4-FFF2-40B4-BE49-F238E27FC236}">
                <a16:creationId xmlns:a16="http://schemas.microsoft.com/office/drawing/2014/main" id="{D0D3AE0D-5124-4370-A787-5BA192EBC59D}"/>
              </a:ext>
            </a:extLst>
          </p:cNvPr>
          <p:cNvSpPr/>
          <p:nvPr/>
        </p:nvSpPr>
        <p:spPr>
          <a:xfrm>
            <a:off x="5203971" y="2830830"/>
            <a:ext cx="6096000" cy="3939540"/>
          </a:xfrm>
          <a:prstGeom prst="rect">
            <a:avLst/>
          </a:prstGeom>
        </p:spPr>
        <p:txBody>
          <a:bodyPr>
            <a:spAutoFit/>
          </a:bodyPr>
          <a:lstStyle/>
          <a:p>
            <a:r>
              <a:rPr lang="en-US" sz="1000" dirty="0"/>
              <a:t> Serial.print(" since midnight 1/1/1970 = ");</a:t>
            </a:r>
          </a:p>
          <a:p>
            <a:r>
              <a:rPr lang="en-US" sz="1000" dirty="0"/>
              <a:t> Serial.print(</a:t>
            </a:r>
            <a:r>
              <a:rPr lang="en-US" sz="1000" dirty="0" err="1"/>
              <a:t>now.unixtime</a:t>
            </a:r>
            <a:r>
              <a:rPr lang="en-US" sz="1000" dirty="0"/>
              <a:t>());</a:t>
            </a:r>
          </a:p>
          <a:p>
            <a:r>
              <a:rPr lang="en-US" sz="1000" dirty="0"/>
              <a:t> Serial.print("s = ");</a:t>
            </a:r>
          </a:p>
          <a:p>
            <a:r>
              <a:rPr lang="en-US" sz="1000" dirty="0"/>
              <a:t> Serial.print(</a:t>
            </a:r>
            <a:r>
              <a:rPr lang="en-US" sz="1000" dirty="0" err="1"/>
              <a:t>now.unixtime</a:t>
            </a:r>
            <a:r>
              <a:rPr lang="en-US" sz="1000" dirty="0"/>
              <a:t>() / 86400L);</a:t>
            </a:r>
          </a:p>
          <a:p>
            <a:r>
              <a:rPr lang="en-US" sz="1000" dirty="0"/>
              <a:t> Serial.println("d");</a:t>
            </a:r>
          </a:p>
          <a:p>
            <a:r>
              <a:rPr lang="en-US" sz="1000" dirty="0"/>
              <a:t> </a:t>
            </a:r>
          </a:p>
          <a:p>
            <a:r>
              <a:rPr lang="en-US" sz="1000" dirty="0"/>
              <a:t> // calculate a date which is 7 days and 30 seconds into the future</a:t>
            </a:r>
          </a:p>
          <a:p>
            <a:r>
              <a:rPr lang="en-US" sz="1000" dirty="0"/>
              <a:t> </a:t>
            </a:r>
            <a:r>
              <a:rPr lang="en-US" sz="1000" dirty="0" err="1"/>
              <a:t>DateTime</a:t>
            </a:r>
            <a:r>
              <a:rPr lang="en-US" sz="1000" dirty="0"/>
              <a:t> future (now + </a:t>
            </a:r>
            <a:r>
              <a:rPr lang="en-US" sz="1000" dirty="0" err="1"/>
              <a:t>TimeSpan</a:t>
            </a:r>
            <a:r>
              <a:rPr lang="en-US" sz="1000" dirty="0"/>
              <a:t>(7, 12, 30, 6));</a:t>
            </a:r>
          </a:p>
          <a:p>
            <a:r>
              <a:rPr lang="en-US" sz="1000" dirty="0"/>
              <a:t> Serial.print(" now + 7d + 30s: ");</a:t>
            </a:r>
          </a:p>
          <a:p>
            <a:r>
              <a:rPr lang="en-US" sz="1000" dirty="0"/>
              <a:t> Serial.print(</a:t>
            </a:r>
            <a:r>
              <a:rPr lang="en-US" sz="1000" dirty="0" err="1"/>
              <a:t>future.year</a:t>
            </a:r>
            <a:r>
              <a:rPr lang="en-US" sz="1000" dirty="0"/>
              <a:t>(), DEC);</a:t>
            </a:r>
          </a:p>
          <a:p>
            <a:r>
              <a:rPr lang="en-US" sz="1000" dirty="0"/>
              <a:t> Serial.print('/');</a:t>
            </a:r>
          </a:p>
          <a:p>
            <a:r>
              <a:rPr lang="en-US" sz="1000" dirty="0"/>
              <a:t> Serial.print(</a:t>
            </a:r>
            <a:r>
              <a:rPr lang="en-US" sz="1000" dirty="0" err="1"/>
              <a:t>future.month</a:t>
            </a:r>
            <a:r>
              <a:rPr lang="en-US" sz="1000" dirty="0"/>
              <a:t>(), DEC);</a:t>
            </a:r>
          </a:p>
          <a:p>
            <a:r>
              <a:rPr lang="en-US" sz="1000" dirty="0"/>
              <a:t> Serial.print('/');</a:t>
            </a:r>
          </a:p>
          <a:p>
            <a:r>
              <a:rPr lang="en-US" sz="1000" dirty="0"/>
              <a:t> Serial.print(</a:t>
            </a:r>
            <a:r>
              <a:rPr lang="en-US" sz="1000" dirty="0" err="1"/>
              <a:t>future.day</a:t>
            </a:r>
            <a:r>
              <a:rPr lang="en-US" sz="1000" dirty="0"/>
              <a:t>(), DEC);</a:t>
            </a:r>
          </a:p>
          <a:p>
            <a:r>
              <a:rPr lang="en-US" sz="1000" dirty="0"/>
              <a:t> Serial.print(' ');</a:t>
            </a:r>
          </a:p>
          <a:p>
            <a:r>
              <a:rPr lang="en-US" sz="1000" dirty="0"/>
              <a:t> Serial.print(</a:t>
            </a:r>
            <a:r>
              <a:rPr lang="en-US" sz="1000" dirty="0" err="1"/>
              <a:t>future.hour</a:t>
            </a:r>
            <a:r>
              <a:rPr lang="en-US" sz="1000" dirty="0"/>
              <a:t>(), DEC);</a:t>
            </a:r>
          </a:p>
          <a:p>
            <a:r>
              <a:rPr lang="en-US" sz="1000" dirty="0"/>
              <a:t> Serial.print(':');</a:t>
            </a:r>
          </a:p>
          <a:p>
            <a:r>
              <a:rPr lang="en-US" sz="1000" dirty="0"/>
              <a:t> Serial.print(</a:t>
            </a:r>
            <a:r>
              <a:rPr lang="en-US" sz="1000" dirty="0" err="1"/>
              <a:t>future.minute</a:t>
            </a:r>
            <a:r>
              <a:rPr lang="en-US" sz="1000" dirty="0"/>
              <a:t>(), DEC);</a:t>
            </a:r>
          </a:p>
          <a:p>
            <a:r>
              <a:rPr lang="en-US" sz="1000" dirty="0"/>
              <a:t> Serial.print(':');</a:t>
            </a:r>
          </a:p>
          <a:p>
            <a:r>
              <a:rPr lang="en-US" sz="1000" dirty="0"/>
              <a:t> Serial.print(</a:t>
            </a:r>
            <a:r>
              <a:rPr lang="en-US" sz="1000" dirty="0" err="1"/>
              <a:t>future.second</a:t>
            </a:r>
            <a:r>
              <a:rPr lang="en-US" sz="1000" dirty="0"/>
              <a:t>(), DEC);</a:t>
            </a:r>
          </a:p>
          <a:p>
            <a:r>
              <a:rPr lang="en-US" sz="1000" dirty="0"/>
              <a:t> Serial.println();</a:t>
            </a:r>
          </a:p>
          <a:p>
            <a:r>
              <a:rPr lang="en-US" sz="1000" dirty="0"/>
              <a:t> Serial.println();</a:t>
            </a:r>
          </a:p>
          <a:p>
            <a:r>
              <a:rPr lang="en-US" sz="1000" dirty="0"/>
              <a:t> </a:t>
            </a:r>
          </a:p>
          <a:p>
            <a:r>
              <a:rPr lang="en-US" sz="1000" dirty="0"/>
              <a:t> delay(3000);</a:t>
            </a:r>
          </a:p>
          <a:p>
            <a:r>
              <a:rPr lang="en-US" sz="1000" dirty="0"/>
              <a:t>}</a:t>
            </a:r>
          </a:p>
        </p:txBody>
      </p:sp>
    </p:spTree>
    <p:extLst>
      <p:ext uri="{BB962C8B-B14F-4D97-AF65-F5344CB8AC3E}">
        <p14:creationId xmlns:p14="http://schemas.microsoft.com/office/powerpoint/2010/main" val="2111470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5CC8773-0E3F-4D1C-A409-0353003E65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29160FC1-6959-4BB1-8E7A-0CA07E8BAA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3" name="Rectangle 12">
            <a:extLst>
              <a:ext uri="{FF2B5EF4-FFF2-40B4-BE49-F238E27FC236}">
                <a16:creationId xmlns:a16="http://schemas.microsoft.com/office/drawing/2014/main" id="{077D6507-8E8D-40E1-A7B9-63012EF94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D8D3FA4-1181-4084-AD81-247B6561B33B}"/>
              </a:ext>
            </a:extLst>
          </p:cNvPr>
          <p:cNvPicPr>
            <a:picLocks noChangeAspect="1"/>
          </p:cNvPicPr>
          <p:nvPr/>
        </p:nvPicPr>
        <p:blipFill rotWithShape="1">
          <a:blip r:embed="rId4">
            <a:alphaModFix amt="40000"/>
            <a:extLst/>
          </a:blip>
          <a:srcRect r="3557"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A459E8BF-0FF2-4C76-8952-3960E75A89F1}"/>
              </a:ext>
            </a:extLst>
          </p:cNvPr>
          <p:cNvSpPr>
            <a:spLocks noGrp="1"/>
          </p:cNvSpPr>
          <p:nvPr>
            <p:ph type="title"/>
          </p:nvPr>
        </p:nvSpPr>
        <p:spPr>
          <a:xfrm>
            <a:off x="1371600" y="3014139"/>
            <a:ext cx="9448800" cy="1825096"/>
          </a:xfrm>
        </p:spPr>
        <p:txBody>
          <a:bodyPr vert="horz" lIns="91440" tIns="45720" rIns="91440" bIns="45720" rtlCol="0" anchor="b">
            <a:normAutofit/>
          </a:bodyPr>
          <a:lstStyle/>
          <a:p>
            <a:pPr algn="l"/>
            <a:r>
              <a:rPr lang="en-US" sz="4200"/>
              <a:t>CODE-2</a:t>
            </a:r>
            <a:br>
              <a:rPr lang="en-US" sz="4200"/>
            </a:br>
            <a:br>
              <a:rPr lang="en-US" sz="4200"/>
            </a:br>
            <a:r>
              <a:rPr lang="en-US" sz="4200"/>
              <a:t>Get SET Time Using serial port</a:t>
            </a:r>
          </a:p>
        </p:txBody>
      </p:sp>
    </p:spTree>
    <p:extLst>
      <p:ext uri="{BB962C8B-B14F-4D97-AF65-F5344CB8AC3E}">
        <p14:creationId xmlns:p14="http://schemas.microsoft.com/office/powerpoint/2010/main" val="350029521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E8BF-0FF2-4C76-8952-3960E75A89F1}"/>
              </a:ext>
            </a:extLst>
          </p:cNvPr>
          <p:cNvSpPr>
            <a:spLocks noGrp="1"/>
          </p:cNvSpPr>
          <p:nvPr>
            <p:ph type="title"/>
          </p:nvPr>
        </p:nvSpPr>
        <p:spPr/>
        <p:txBody>
          <a:bodyPr/>
          <a:lstStyle/>
          <a:p>
            <a:r>
              <a:rPr lang="en-US" dirty="0"/>
              <a:t>Code</a:t>
            </a:r>
            <a:br>
              <a:rPr lang="en-US" dirty="0"/>
            </a:br>
            <a:r>
              <a:rPr lang="en-US" dirty="0"/>
              <a:t>Get SET Time Using serial port</a:t>
            </a:r>
          </a:p>
        </p:txBody>
      </p:sp>
      <p:sp>
        <p:nvSpPr>
          <p:cNvPr id="5" name="Rectangle 4">
            <a:extLst>
              <a:ext uri="{FF2B5EF4-FFF2-40B4-BE49-F238E27FC236}">
                <a16:creationId xmlns:a16="http://schemas.microsoft.com/office/drawing/2014/main" id="{B02AD4E8-BAA9-4F52-8364-AB798EF49016}"/>
              </a:ext>
            </a:extLst>
          </p:cNvPr>
          <p:cNvSpPr/>
          <p:nvPr/>
        </p:nvSpPr>
        <p:spPr>
          <a:xfrm>
            <a:off x="446843" y="2057401"/>
            <a:ext cx="3184124" cy="3477875"/>
          </a:xfrm>
          <a:prstGeom prst="rect">
            <a:avLst/>
          </a:prstGeom>
        </p:spPr>
        <p:txBody>
          <a:bodyPr wrap="square">
            <a:spAutoFit/>
          </a:bodyPr>
          <a:lstStyle/>
          <a:p>
            <a:r>
              <a:rPr lang="en-US" sz="1000" dirty="0"/>
              <a:t>#include &lt;</a:t>
            </a:r>
            <a:r>
              <a:rPr lang="en-US" sz="1000" dirty="0" err="1"/>
              <a:t>Wire.h</a:t>
            </a:r>
            <a:r>
              <a:rPr lang="en-US" sz="1000" dirty="0"/>
              <a:t>&gt;</a:t>
            </a:r>
          </a:p>
          <a:p>
            <a:endParaRPr lang="en-US" sz="1000" dirty="0"/>
          </a:p>
          <a:p>
            <a:r>
              <a:rPr lang="en-US" sz="1000" dirty="0"/>
              <a:t>#define SERIAL_BAUDRATE  115200</a:t>
            </a:r>
          </a:p>
          <a:p>
            <a:endParaRPr lang="en-US" sz="1000" dirty="0"/>
          </a:p>
          <a:p>
            <a:r>
              <a:rPr lang="en-US" sz="1000" dirty="0"/>
              <a:t>/* RTC Module I2C address */</a:t>
            </a:r>
          </a:p>
          <a:p>
            <a:r>
              <a:rPr lang="en-US" sz="1000" dirty="0"/>
              <a:t>#define DS1307_ADDRESS 0x68</a:t>
            </a:r>
          </a:p>
          <a:p>
            <a:r>
              <a:rPr lang="en-US" sz="1000" dirty="0"/>
              <a:t>byte zero = 0x00;</a:t>
            </a:r>
          </a:p>
          <a:p>
            <a:endParaRPr lang="en-US" sz="1000" dirty="0"/>
          </a:p>
          <a:p>
            <a:endParaRPr lang="en-US" sz="1000" dirty="0"/>
          </a:p>
          <a:p>
            <a:r>
              <a:rPr lang="en-US" sz="1000" dirty="0"/>
              <a:t>/* Structure of RTC */</a:t>
            </a:r>
          </a:p>
          <a:p>
            <a:r>
              <a:rPr lang="en-US" sz="1000" dirty="0"/>
              <a:t>typedef struct </a:t>
            </a:r>
            <a:r>
              <a:rPr lang="en-US" sz="1000" dirty="0" err="1"/>
              <a:t>DateTime</a:t>
            </a:r>
            <a:r>
              <a:rPr lang="en-US" sz="1000" dirty="0"/>
              <a:t>_</a:t>
            </a:r>
          </a:p>
          <a:p>
            <a:r>
              <a:rPr lang="en-US" sz="1000" dirty="0"/>
              <a:t>{</a:t>
            </a:r>
          </a:p>
          <a:p>
            <a:r>
              <a:rPr lang="en-US" sz="1000" dirty="0"/>
              <a:t>  uint8_t year;</a:t>
            </a:r>
          </a:p>
          <a:p>
            <a:r>
              <a:rPr lang="en-US" sz="1000" dirty="0"/>
              <a:t>  uint8_t month;</a:t>
            </a:r>
          </a:p>
          <a:p>
            <a:r>
              <a:rPr lang="en-US" sz="1000" dirty="0"/>
              <a:t>  uint8_t day;</a:t>
            </a:r>
          </a:p>
          <a:p>
            <a:r>
              <a:rPr lang="en-US" sz="1000" dirty="0"/>
              <a:t>  uint8_t weekday;</a:t>
            </a:r>
          </a:p>
          <a:p>
            <a:r>
              <a:rPr lang="en-US" sz="1000" dirty="0"/>
              <a:t>  uint8_t hour;</a:t>
            </a:r>
          </a:p>
          <a:p>
            <a:r>
              <a:rPr lang="en-US" sz="1000" dirty="0"/>
              <a:t>  uint8_t minute;</a:t>
            </a:r>
          </a:p>
          <a:p>
            <a:r>
              <a:rPr lang="en-US" sz="1000" dirty="0"/>
              <a:t>  uint8_t second;</a:t>
            </a:r>
          </a:p>
          <a:p>
            <a:r>
              <a:rPr lang="en-US" sz="1000" dirty="0"/>
              <a:t>}</a:t>
            </a:r>
            <a:r>
              <a:rPr lang="en-US" sz="1000" dirty="0" err="1"/>
              <a:t>DateTime_t</a:t>
            </a:r>
            <a:r>
              <a:rPr lang="en-US" sz="1000" dirty="0"/>
              <a:t>;</a:t>
            </a:r>
          </a:p>
          <a:p>
            <a:endParaRPr lang="en-US" sz="1000" dirty="0"/>
          </a:p>
          <a:p>
            <a:r>
              <a:rPr lang="en-US" sz="1000" dirty="0" err="1"/>
              <a:t>DateTime_t</a:t>
            </a:r>
            <a:r>
              <a:rPr lang="en-US" sz="1000" dirty="0"/>
              <a:t> </a:t>
            </a:r>
            <a:r>
              <a:rPr lang="en-US" sz="1000" dirty="0" err="1"/>
              <a:t>xDateTime</a:t>
            </a:r>
            <a:r>
              <a:rPr lang="en-US" sz="1000" dirty="0"/>
              <a:t>;</a:t>
            </a:r>
          </a:p>
        </p:txBody>
      </p:sp>
      <p:sp>
        <p:nvSpPr>
          <p:cNvPr id="6" name="Rectangle 5">
            <a:extLst>
              <a:ext uri="{FF2B5EF4-FFF2-40B4-BE49-F238E27FC236}">
                <a16:creationId xmlns:a16="http://schemas.microsoft.com/office/drawing/2014/main" id="{23CFCC00-3E33-4412-9016-441BCEDB5E2D}"/>
              </a:ext>
            </a:extLst>
          </p:cNvPr>
          <p:cNvSpPr/>
          <p:nvPr/>
        </p:nvSpPr>
        <p:spPr>
          <a:xfrm>
            <a:off x="4264241" y="2211289"/>
            <a:ext cx="6096000" cy="3323987"/>
          </a:xfrm>
          <a:prstGeom prst="rect">
            <a:avLst/>
          </a:prstGeom>
        </p:spPr>
        <p:txBody>
          <a:bodyPr>
            <a:spAutoFit/>
          </a:bodyPr>
          <a:lstStyle/>
          <a:p>
            <a:r>
              <a:rPr lang="en-US" sz="1000" dirty="0"/>
              <a:t>byte </a:t>
            </a:r>
            <a:r>
              <a:rPr lang="en-US" sz="1000" dirty="0" err="1"/>
              <a:t>decToBcd</a:t>
            </a:r>
            <a:r>
              <a:rPr lang="en-US" sz="1000" dirty="0"/>
              <a:t>(byte </a:t>
            </a:r>
            <a:r>
              <a:rPr lang="en-US" sz="1000" dirty="0" err="1"/>
              <a:t>val</a:t>
            </a:r>
            <a:r>
              <a:rPr lang="en-US" sz="1000" dirty="0"/>
              <a:t>){</a:t>
            </a:r>
          </a:p>
          <a:p>
            <a:r>
              <a:rPr lang="en-US" sz="1000" dirty="0"/>
              <a:t>#if 1</a:t>
            </a:r>
          </a:p>
          <a:p>
            <a:r>
              <a:rPr lang="en-US" sz="1000" dirty="0"/>
              <a:t>  // Convert normal decimal numbers to binary coded decimal</a:t>
            </a:r>
          </a:p>
          <a:p>
            <a:r>
              <a:rPr lang="en-US" sz="1000" dirty="0"/>
              <a:t>  // We need to do this, else time is treated as decimal, and seconds and minutes go till 100 :(</a:t>
            </a:r>
          </a:p>
          <a:p>
            <a:r>
              <a:rPr lang="en-US" sz="1000" dirty="0"/>
              <a:t>  return ( (</a:t>
            </a:r>
            <a:r>
              <a:rPr lang="en-US" sz="1000" dirty="0" err="1"/>
              <a:t>val</a:t>
            </a:r>
            <a:r>
              <a:rPr lang="en-US" sz="1000" dirty="0"/>
              <a:t>/10*16) + (val%10) );</a:t>
            </a:r>
          </a:p>
          <a:p>
            <a:r>
              <a:rPr lang="en-US" sz="1000" dirty="0"/>
              <a:t>#else</a:t>
            </a:r>
          </a:p>
          <a:p>
            <a:r>
              <a:rPr lang="en-US" sz="1000" dirty="0"/>
              <a:t>  return </a:t>
            </a:r>
            <a:r>
              <a:rPr lang="en-US" sz="1000" dirty="0" err="1"/>
              <a:t>val</a:t>
            </a:r>
            <a:r>
              <a:rPr lang="en-US" sz="1000" dirty="0"/>
              <a:t>;</a:t>
            </a:r>
          </a:p>
          <a:p>
            <a:r>
              <a:rPr lang="en-US" sz="1000" dirty="0"/>
              <a:t>#endif</a:t>
            </a:r>
          </a:p>
          <a:p>
            <a:r>
              <a:rPr lang="en-US" sz="1000" dirty="0"/>
              <a:t>}</a:t>
            </a:r>
          </a:p>
          <a:p>
            <a:endParaRPr lang="en-US" sz="1000" dirty="0"/>
          </a:p>
          <a:p>
            <a:r>
              <a:rPr lang="en-US" sz="1000" dirty="0"/>
              <a:t>byte </a:t>
            </a:r>
            <a:r>
              <a:rPr lang="en-US" sz="1000" dirty="0" err="1"/>
              <a:t>bcdToDec</a:t>
            </a:r>
            <a:r>
              <a:rPr lang="en-US" sz="1000" dirty="0"/>
              <a:t>(byte </a:t>
            </a:r>
            <a:r>
              <a:rPr lang="en-US" sz="1000" dirty="0" err="1"/>
              <a:t>val</a:t>
            </a:r>
            <a:r>
              <a:rPr lang="en-US" sz="1000" dirty="0"/>
              <a:t>)  {</a:t>
            </a:r>
          </a:p>
          <a:p>
            <a:r>
              <a:rPr lang="en-US" sz="1000" dirty="0"/>
              <a:t>#if 1</a:t>
            </a:r>
          </a:p>
          <a:p>
            <a:r>
              <a:rPr lang="en-US" sz="1000" dirty="0"/>
              <a:t>  // Convert binary coded decimal to normal decimal numbers</a:t>
            </a:r>
          </a:p>
          <a:p>
            <a:r>
              <a:rPr lang="en-US" sz="1000" dirty="0"/>
              <a:t>  // We need to do this, else time is treated as decimal, and seconds and minutes go till 100 :(</a:t>
            </a:r>
          </a:p>
          <a:p>
            <a:r>
              <a:rPr lang="en-US" sz="1000" dirty="0"/>
              <a:t>  return ( (</a:t>
            </a:r>
            <a:r>
              <a:rPr lang="en-US" sz="1000" dirty="0" err="1"/>
              <a:t>val</a:t>
            </a:r>
            <a:r>
              <a:rPr lang="en-US" sz="1000" dirty="0"/>
              <a:t>/16*10) + (val%16) );</a:t>
            </a:r>
          </a:p>
          <a:p>
            <a:r>
              <a:rPr lang="en-US" sz="1000" dirty="0"/>
              <a:t>#else</a:t>
            </a:r>
          </a:p>
          <a:p>
            <a:r>
              <a:rPr lang="en-US" sz="1000" dirty="0"/>
              <a:t>  return </a:t>
            </a:r>
            <a:r>
              <a:rPr lang="en-US" sz="1000" dirty="0" err="1"/>
              <a:t>val</a:t>
            </a:r>
            <a:r>
              <a:rPr lang="en-US" sz="1000" dirty="0"/>
              <a:t>;</a:t>
            </a:r>
          </a:p>
          <a:p>
            <a:r>
              <a:rPr lang="en-US" sz="1000" dirty="0"/>
              <a:t>#endif</a:t>
            </a:r>
          </a:p>
          <a:p>
            <a:r>
              <a:rPr lang="en-US" sz="1000" dirty="0"/>
              <a:t>}</a:t>
            </a:r>
          </a:p>
          <a:p>
            <a:endParaRPr lang="en-US" sz="1000" dirty="0"/>
          </a:p>
          <a:p>
            <a:endParaRPr lang="en-US" sz="1000" dirty="0"/>
          </a:p>
        </p:txBody>
      </p:sp>
    </p:spTree>
    <p:extLst>
      <p:ext uri="{BB962C8B-B14F-4D97-AF65-F5344CB8AC3E}">
        <p14:creationId xmlns:p14="http://schemas.microsoft.com/office/powerpoint/2010/main" val="1431755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E8BF-0FF2-4C76-8952-3960E75A89F1}"/>
              </a:ext>
            </a:extLst>
          </p:cNvPr>
          <p:cNvSpPr>
            <a:spLocks noGrp="1"/>
          </p:cNvSpPr>
          <p:nvPr>
            <p:ph type="title"/>
          </p:nvPr>
        </p:nvSpPr>
        <p:spPr/>
        <p:txBody>
          <a:bodyPr/>
          <a:lstStyle/>
          <a:p>
            <a:r>
              <a:rPr lang="en-US" dirty="0"/>
              <a:t>Code</a:t>
            </a:r>
            <a:br>
              <a:rPr lang="en-US" dirty="0"/>
            </a:br>
            <a:r>
              <a:rPr lang="en-US" dirty="0"/>
              <a:t>Get SET Time Using serial port</a:t>
            </a:r>
          </a:p>
        </p:txBody>
      </p:sp>
      <p:sp>
        <p:nvSpPr>
          <p:cNvPr id="3" name="Rectangle 2">
            <a:extLst>
              <a:ext uri="{FF2B5EF4-FFF2-40B4-BE49-F238E27FC236}">
                <a16:creationId xmlns:a16="http://schemas.microsoft.com/office/drawing/2014/main" id="{BB532904-3465-49BF-8F2F-A97FBB92E104}"/>
              </a:ext>
            </a:extLst>
          </p:cNvPr>
          <p:cNvSpPr/>
          <p:nvPr/>
        </p:nvSpPr>
        <p:spPr>
          <a:xfrm>
            <a:off x="544497" y="1921328"/>
            <a:ext cx="4222812" cy="4862870"/>
          </a:xfrm>
          <a:prstGeom prst="rect">
            <a:avLst/>
          </a:prstGeom>
        </p:spPr>
        <p:txBody>
          <a:bodyPr wrap="square">
            <a:spAutoFit/>
          </a:bodyPr>
          <a:lstStyle/>
          <a:p>
            <a:r>
              <a:rPr lang="en-US" sz="1000" dirty="0"/>
              <a:t>char * </a:t>
            </a:r>
            <a:r>
              <a:rPr lang="en-US" sz="1000" dirty="0" err="1"/>
              <a:t>pcGetWeekDayStr</a:t>
            </a:r>
            <a:r>
              <a:rPr lang="en-US" sz="1000" dirty="0"/>
              <a:t>( uint8_t </a:t>
            </a:r>
            <a:r>
              <a:rPr lang="en-US" sz="1000" dirty="0" err="1"/>
              <a:t>uiWeekDay</a:t>
            </a:r>
            <a:r>
              <a:rPr lang="en-US" sz="1000" dirty="0"/>
              <a:t> )</a:t>
            </a:r>
          </a:p>
          <a:p>
            <a:r>
              <a:rPr lang="en-US" sz="1000" dirty="0"/>
              <a:t>{</a:t>
            </a:r>
          </a:p>
          <a:p>
            <a:r>
              <a:rPr lang="en-US" sz="1000" dirty="0"/>
              <a:t>	char * </a:t>
            </a:r>
            <a:r>
              <a:rPr lang="en-US" sz="1000" dirty="0" err="1"/>
              <a:t>pcWeekDay</a:t>
            </a:r>
            <a:r>
              <a:rPr lang="en-US" sz="1000" dirty="0"/>
              <a:t> = (char *) "INVALID";</a:t>
            </a:r>
          </a:p>
          <a:p>
            <a:endParaRPr lang="en-US" sz="1000" dirty="0"/>
          </a:p>
          <a:p>
            <a:r>
              <a:rPr lang="en-US" sz="1000" dirty="0"/>
              <a:t>	switch( </a:t>
            </a:r>
            <a:r>
              <a:rPr lang="en-US" sz="1000" dirty="0" err="1"/>
              <a:t>uiWeekDay</a:t>
            </a:r>
            <a:r>
              <a:rPr lang="en-US" sz="1000" dirty="0"/>
              <a:t> )</a:t>
            </a:r>
          </a:p>
          <a:p>
            <a:r>
              <a:rPr lang="en-US" sz="1000" dirty="0"/>
              <a:t>	{</a:t>
            </a:r>
          </a:p>
          <a:p>
            <a:r>
              <a:rPr lang="en-US" sz="1000" dirty="0"/>
              <a:t>		case 1:</a:t>
            </a:r>
          </a:p>
          <a:p>
            <a:r>
              <a:rPr lang="en-US" sz="1000" dirty="0"/>
              <a:t>			</a:t>
            </a:r>
            <a:r>
              <a:rPr lang="en-US" sz="1000" dirty="0" err="1"/>
              <a:t>pcWeekDay</a:t>
            </a:r>
            <a:r>
              <a:rPr lang="en-US" sz="1000" dirty="0"/>
              <a:t> = (char *) "Sunday";</a:t>
            </a:r>
          </a:p>
          <a:p>
            <a:r>
              <a:rPr lang="en-US" sz="1000" dirty="0"/>
              <a:t>      break;</a:t>
            </a:r>
          </a:p>
          <a:p>
            <a:r>
              <a:rPr lang="en-US" sz="1000" dirty="0"/>
              <a:t>		case 2:</a:t>
            </a:r>
          </a:p>
          <a:p>
            <a:r>
              <a:rPr lang="en-US" sz="1000" dirty="0"/>
              <a:t>			</a:t>
            </a:r>
            <a:r>
              <a:rPr lang="en-US" sz="1000" dirty="0" err="1"/>
              <a:t>pcWeekDay</a:t>
            </a:r>
            <a:r>
              <a:rPr lang="en-US" sz="1000" dirty="0"/>
              <a:t> = (char *) "Monday";</a:t>
            </a:r>
          </a:p>
          <a:p>
            <a:r>
              <a:rPr lang="en-US" sz="1000" dirty="0"/>
              <a:t>      break;</a:t>
            </a:r>
          </a:p>
          <a:p>
            <a:r>
              <a:rPr lang="en-US" sz="1000" dirty="0"/>
              <a:t>		case 3:</a:t>
            </a:r>
          </a:p>
          <a:p>
            <a:r>
              <a:rPr lang="en-US" sz="1000" dirty="0"/>
              <a:t>			</a:t>
            </a:r>
            <a:r>
              <a:rPr lang="en-US" sz="1000" dirty="0" err="1"/>
              <a:t>pcWeekDay</a:t>
            </a:r>
            <a:r>
              <a:rPr lang="en-US" sz="1000" dirty="0"/>
              <a:t> = (char *) "Tuesday";</a:t>
            </a:r>
          </a:p>
          <a:p>
            <a:r>
              <a:rPr lang="en-US" sz="1000" dirty="0"/>
              <a:t>      break;</a:t>
            </a:r>
          </a:p>
          <a:p>
            <a:r>
              <a:rPr lang="en-US" sz="1000" dirty="0"/>
              <a:t>		case 4:</a:t>
            </a:r>
          </a:p>
          <a:p>
            <a:r>
              <a:rPr lang="en-US" sz="1000" dirty="0"/>
              <a:t>			</a:t>
            </a:r>
            <a:r>
              <a:rPr lang="en-US" sz="1000" dirty="0" err="1"/>
              <a:t>pcWeekDay</a:t>
            </a:r>
            <a:r>
              <a:rPr lang="en-US" sz="1000" dirty="0"/>
              <a:t> = (char *) "</a:t>
            </a:r>
            <a:r>
              <a:rPr lang="en-US" sz="1000" dirty="0" err="1"/>
              <a:t>Wednessday</a:t>
            </a:r>
            <a:r>
              <a:rPr lang="en-US" sz="1000" dirty="0"/>
              <a:t>";</a:t>
            </a:r>
          </a:p>
          <a:p>
            <a:r>
              <a:rPr lang="en-US" sz="1000" dirty="0"/>
              <a:t>      break;</a:t>
            </a:r>
          </a:p>
          <a:p>
            <a:r>
              <a:rPr lang="en-US" sz="1000" dirty="0"/>
              <a:t>		case 5:</a:t>
            </a:r>
          </a:p>
          <a:p>
            <a:r>
              <a:rPr lang="en-US" sz="1000" dirty="0"/>
              <a:t>			</a:t>
            </a:r>
            <a:r>
              <a:rPr lang="en-US" sz="1000" dirty="0" err="1"/>
              <a:t>pcWeekDay</a:t>
            </a:r>
            <a:r>
              <a:rPr lang="en-US" sz="1000" dirty="0"/>
              <a:t> = (char *) "Thursday";</a:t>
            </a:r>
          </a:p>
          <a:p>
            <a:r>
              <a:rPr lang="en-US" sz="1000" dirty="0"/>
              <a:t>      break;</a:t>
            </a:r>
          </a:p>
          <a:p>
            <a:r>
              <a:rPr lang="en-US" sz="1000" dirty="0"/>
              <a:t>		case 6:</a:t>
            </a:r>
          </a:p>
          <a:p>
            <a:r>
              <a:rPr lang="en-US" sz="1000" dirty="0"/>
              <a:t>			</a:t>
            </a:r>
            <a:r>
              <a:rPr lang="en-US" sz="1000" dirty="0" err="1"/>
              <a:t>pcWeekDay</a:t>
            </a:r>
            <a:r>
              <a:rPr lang="en-US" sz="1000" dirty="0"/>
              <a:t> = (char *) "Friday";</a:t>
            </a:r>
          </a:p>
          <a:p>
            <a:r>
              <a:rPr lang="en-US" sz="1000" dirty="0"/>
              <a:t>      break;</a:t>
            </a:r>
          </a:p>
          <a:p>
            <a:r>
              <a:rPr lang="en-US" sz="1000" dirty="0"/>
              <a:t>		case 7:</a:t>
            </a:r>
          </a:p>
          <a:p>
            <a:r>
              <a:rPr lang="en-US" sz="1000" dirty="0"/>
              <a:t>			</a:t>
            </a:r>
            <a:r>
              <a:rPr lang="en-US" sz="1000" dirty="0" err="1"/>
              <a:t>pcWeekDay</a:t>
            </a:r>
            <a:r>
              <a:rPr lang="en-US" sz="1000" dirty="0"/>
              <a:t> = (char *) "Saturday";</a:t>
            </a:r>
          </a:p>
          <a:p>
            <a:r>
              <a:rPr lang="en-US" sz="1000" dirty="0"/>
              <a:t>      break;</a:t>
            </a:r>
          </a:p>
          <a:p>
            <a:r>
              <a:rPr lang="en-US" sz="1000" dirty="0"/>
              <a:t>	}</a:t>
            </a:r>
          </a:p>
          <a:p>
            <a:r>
              <a:rPr lang="en-US" sz="1000" dirty="0"/>
              <a:t> </a:t>
            </a:r>
          </a:p>
          <a:p>
            <a:r>
              <a:rPr lang="en-US" sz="1000" dirty="0"/>
              <a:t>	return </a:t>
            </a:r>
            <a:r>
              <a:rPr lang="en-US" sz="1000" dirty="0" err="1"/>
              <a:t>pcWeekDay</a:t>
            </a:r>
            <a:r>
              <a:rPr lang="en-US" sz="1000" dirty="0"/>
              <a:t>;</a:t>
            </a:r>
          </a:p>
          <a:p>
            <a:r>
              <a:rPr lang="en-US" sz="1000" dirty="0"/>
              <a:t>}</a:t>
            </a:r>
          </a:p>
        </p:txBody>
      </p:sp>
    </p:spTree>
    <p:extLst>
      <p:ext uri="{BB962C8B-B14F-4D97-AF65-F5344CB8AC3E}">
        <p14:creationId xmlns:p14="http://schemas.microsoft.com/office/powerpoint/2010/main" val="2178631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E8BF-0FF2-4C76-8952-3960E75A89F1}"/>
              </a:ext>
            </a:extLst>
          </p:cNvPr>
          <p:cNvSpPr>
            <a:spLocks noGrp="1"/>
          </p:cNvSpPr>
          <p:nvPr>
            <p:ph type="title"/>
          </p:nvPr>
        </p:nvSpPr>
        <p:spPr/>
        <p:txBody>
          <a:bodyPr/>
          <a:lstStyle/>
          <a:p>
            <a:r>
              <a:rPr lang="en-US" dirty="0"/>
              <a:t>Code</a:t>
            </a:r>
            <a:br>
              <a:rPr lang="en-US" dirty="0"/>
            </a:br>
            <a:r>
              <a:rPr lang="en-US" dirty="0"/>
              <a:t>Get SET Time Using serial port</a:t>
            </a:r>
          </a:p>
        </p:txBody>
      </p:sp>
      <p:sp>
        <p:nvSpPr>
          <p:cNvPr id="6" name="Rectangle 5">
            <a:extLst>
              <a:ext uri="{FF2B5EF4-FFF2-40B4-BE49-F238E27FC236}">
                <a16:creationId xmlns:a16="http://schemas.microsoft.com/office/drawing/2014/main" id="{043407D2-BE0A-49C5-A8E9-48633B592CA5}"/>
              </a:ext>
            </a:extLst>
          </p:cNvPr>
          <p:cNvSpPr/>
          <p:nvPr/>
        </p:nvSpPr>
        <p:spPr>
          <a:xfrm>
            <a:off x="269291" y="2057401"/>
            <a:ext cx="6096000" cy="5170646"/>
          </a:xfrm>
          <a:prstGeom prst="rect">
            <a:avLst/>
          </a:prstGeom>
        </p:spPr>
        <p:txBody>
          <a:bodyPr>
            <a:spAutoFit/>
          </a:bodyPr>
          <a:lstStyle/>
          <a:p>
            <a:r>
              <a:rPr lang="en-US" sz="1000" dirty="0"/>
              <a:t>void </a:t>
            </a:r>
            <a:r>
              <a:rPr lang="en-US" sz="1000" dirty="0" err="1"/>
              <a:t>vGetRtcFromUser</a:t>
            </a:r>
            <a:r>
              <a:rPr lang="en-US" sz="1000" dirty="0"/>
              <a:t>()</a:t>
            </a:r>
          </a:p>
          <a:p>
            <a:r>
              <a:rPr lang="en-US" sz="1000" dirty="0"/>
              <a:t>{</a:t>
            </a:r>
          </a:p>
          <a:p>
            <a:r>
              <a:rPr lang="en-US" sz="1000" dirty="0"/>
              <a:t>	/* Get Year */</a:t>
            </a:r>
          </a:p>
          <a:p>
            <a:r>
              <a:rPr lang="en-US" sz="1000" dirty="0"/>
              <a:t>	Serial.print("Enter Year (0 - 99) : ");</a:t>
            </a:r>
          </a:p>
          <a:p>
            <a:r>
              <a:rPr lang="en-US" sz="1000" dirty="0"/>
              <a:t>	while( </a:t>
            </a:r>
            <a:r>
              <a:rPr lang="en-US" sz="1000" dirty="0" err="1"/>
              <a:t>Serial.available</a:t>
            </a:r>
            <a:r>
              <a:rPr lang="en-US" sz="1000" dirty="0"/>
              <a:t>() == 0 ); // Wait for user input</a:t>
            </a:r>
          </a:p>
          <a:p>
            <a:r>
              <a:rPr lang="en-US" sz="1000" dirty="0"/>
              <a:t>	</a:t>
            </a:r>
            <a:r>
              <a:rPr lang="en-US" sz="1000" dirty="0" err="1"/>
              <a:t>xDateTime.year</a:t>
            </a:r>
            <a:r>
              <a:rPr lang="en-US" sz="1000" dirty="0"/>
              <a:t> = </a:t>
            </a:r>
            <a:r>
              <a:rPr lang="en-US" sz="1000" dirty="0" err="1"/>
              <a:t>strtoul</a:t>
            </a:r>
            <a:r>
              <a:rPr lang="en-US" sz="1000" dirty="0"/>
              <a:t>(</a:t>
            </a:r>
            <a:r>
              <a:rPr lang="en-US" sz="1000" dirty="0" err="1"/>
              <a:t>Serial.readString</a:t>
            </a:r>
            <a:r>
              <a:rPr lang="en-US" sz="1000" dirty="0"/>
              <a:t>().</a:t>
            </a:r>
            <a:r>
              <a:rPr lang="en-US" sz="1000" dirty="0" err="1"/>
              <a:t>c_str</a:t>
            </a:r>
            <a:r>
              <a:rPr lang="en-US" sz="1000" dirty="0"/>
              <a:t>(), NULL, 0);</a:t>
            </a:r>
          </a:p>
          <a:p>
            <a:r>
              <a:rPr lang="en-US" sz="1000" dirty="0"/>
              <a:t>	Serial.println(</a:t>
            </a:r>
            <a:r>
              <a:rPr lang="en-US" sz="1000" dirty="0" err="1"/>
              <a:t>xDateTime.year</a:t>
            </a:r>
            <a:r>
              <a:rPr lang="en-US" sz="1000" dirty="0"/>
              <a:t>);</a:t>
            </a:r>
          </a:p>
          <a:p>
            <a:endParaRPr lang="en-US" sz="1000" dirty="0"/>
          </a:p>
          <a:p>
            <a:r>
              <a:rPr lang="en-US" sz="1000" dirty="0"/>
              <a:t>	/* Get Month */</a:t>
            </a:r>
          </a:p>
          <a:p>
            <a:r>
              <a:rPr lang="en-US" sz="1000" dirty="0"/>
              <a:t>	Serial.print("Enter Month (1 - 12) : ");</a:t>
            </a:r>
          </a:p>
          <a:p>
            <a:r>
              <a:rPr lang="en-US" sz="1000" dirty="0"/>
              <a:t>	while( </a:t>
            </a:r>
            <a:r>
              <a:rPr lang="en-US" sz="1000" dirty="0" err="1"/>
              <a:t>Serial.available</a:t>
            </a:r>
            <a:r>
              <a:rPr lang="en-US" sz="1000" dirty="0"/>
              <a:t>() == 0 ); // Wait for user input</a:t>
            </a:r>
          </a:p>
          <a:p>
            <a:r>
              <a:rPr lang="en-US" sz="1000" dirty="0"/>
              <a:t>	</a:t>
            </a:r>
            <a:r>
              <a:rPr lang="en-US" sz="1000" dirty="0" err="1"/>
              <a:t>xDateTime.month</a:t>
            </a:r>
            <a:r>
              <a:rPr lang="en-US" sz="1000" dirty="0"/>
              <a:t> = </a:t>
            </a:r>
            <a:r>
              <a:rPr lang="en-US" sz="1000" dirty="0" err="1"/>
              <a:t>strtoul</a:t>
            </a:r>
            <a:r>
              <a:rPr lang="en-US" sz="1000" dirty="0"/>
              <a:t>(</a:t>
            </a:r>
            <a:r>
              <a:rPr lang="en-US" sz="1000" dirty="0" err="1"/>
              <a:t>Serial.readString</a:t>
            </a:r>
            <a:r>
              <a:rPr lang="en-US" sz="1000" dirty="0"/>
              <a:t>().</a:t>
            </a:r>
            <a:r>
              <a:rPr lang="en-US" sz="1000" dirty="0" err="1"/>
              <a:t>c_str</a:t>
            </a:r>
            <a:r>
              <a:rPr lang="en-US" sz="1000" dirty="0"/>
              <a:t>(), NULL, 0);</a:t>
            </a:r>
          </a:p>
          <a:p>
            <a:r>
              <a:rPr lang="en-US" sz="1000" dirty="0"/>
              <a:t>	Serial.println(</a:t>
            </a:r>
            <a:r>
              <a:rPr lang="en-US" sz="1000" dirty="0" err="1"/>
              <a:t>xDateTime.month</a:t>
            </a:r>
            <a:r>
              <a:rPr lang="en-US" sz="1000" dirty="0"/>
              <a:t>); </a:t>
            </a:r>
          </a:p>
          <a:p>
            <a:endParaRPr lang="en-US" sz="1000" dirty="0"/>
          </a:p>
          <a:p>
            <a:r>
              <a:rPr lang="en-US" sz="1000" dirty="0"/>
              <a:t>	/* Get Day */</a:t>
            </a:r>
          </a:p>
          <a:p>
            <a:r>
              <a:rPr lang="en-US" sz="1000" dirty="0"/>
              <a:t>	Serial.print("Enter Day (1 - 31) : ");</a:t>
            </a:r>
          </a:p>
          <a:p>
            <a:r>
              <a:rPr lang="en-US" sz="1000" dirty="0"/>
              <a:t>	while( </a:t>
            </a:r>
            <a:r>
              <a:rPr lang="en-US" sz="1000" dirty="0" err="1"/>
              <a:t>Serial.available</a:t>
            </a:r>
            <a:r>
              <a:rPr lang="en-US" sz="1000" dirty="0"/>
              <a:t>() == 0 ); // Wait for user input</a:t>
            </a:r>
          </a:p>
          <a:p>
            <a:r>
              <a:rPr lang="en-US" sz="1000" dirty="0"/>
              <a:t>	</a:t>
            </a:r>
            <a:r>
              <a:rPr lang="en-US" sz="1000" dirty="0" err="1"/>
              <a:t>xDateTime.day</a:t>
            </a:r>
            <a:r>
              <a:rPr lang="en-US" sz="1000" dirty="0"/>
              <a:t> = </a:t>
            </a:r>
            <a:r>
              <a:rPr lang="en-US" sz="1000" dirty="0" err="1"/>
              <a:t>strtoul</a:t>
            </a:r>
            <a:r>
              <a:rPr lang="en-US" sz="1000" dirty="0"/>
              <a:t>(</a:t>
            </a:r>
            <a:r>
              <a:rPr lang="en-US" sz="1000" dirty="0" err="1"/>
              <a:t>Serial.readString</a:t>
            </a:r>
            <a:r>
              <a:rPr lang="en-US" sz="1000" dirty="0"/>
              <a:t>().</a:t>
            </a:r>
            <a:r>
              <a:rPr lang="en-US" sz="1000" dirty="0" err="1"/>
              <a:t>c_str</a:t>
            </a:r>
            <a:r>
              <a:rPr lang="en-US" sz="1000" dirty="0"/>
              <a:t>(), NULL, 0);</a:t>
            </a:r>
          </a:p>
          <a:p>
            <a:r>
              <a:rPr lang="en-US" sz="1000" dirty="0"/>
              <a:t>	Serial.println(</a:t>
            </a:r>
            <a:r>
              <a:rPr lang="en-US" sz="1000" dirty="0" err="1"/>
              <a:t>xDateTime.day</a:t>
            </a:r>
            <a:r>
              <a:rPr lang="en-US" sz="1000" dirty="0"/>
              <a:t>); </a:t>
            </a:r>
          </a:p>
          <a:p>
            <a:endParaRPr lang="en-US" sz="1000" dirty="0"/>
          </a:p>
          <a:p>
            <a:r>
              <a:rPr lang="en-US" sz="1000" dirty="0"/>
              <a:t>	/* Get Week Day */</a:t>
            </a:r>
          </a:p>
          <a:p>
            <a:r>
              <a:rPr lang="en-US" sz="1000" dirty="0"/>
              <a:t>	Serial.print("Enter Week Day (1 [Sunday] - 7 [Saturday]) : ");</a:t>
            </a:r>
          </a:p>
          <a:p>
            <a:r>
              <a:rPr lang="en-US" sz="1000" dirty="0"/>
              <a:t>	while( </a:t>
            </a:r>
            <a:r>
              <a:rPr lang="en-US" sz="1000" dirty="0" err="1"/>
              <a:t>Serial.available</a:t>
            </a:r>
            <a:r>
              <a:rPr lang="en-US" sz="1000" dirty="0"/>
              <a:t>() == 0 ); // Wait for user input</a:t>
            </a:r>
          </a:p>
          <a:p>
            <a:r>
              <a:rPr lang="en-US" sz="1000" dirty="0"/>
              <a:t>	</a:t>
            </a:r>
            <a:r>
              <a:rPr lang="en-US" sz="1000" dirty="0" err="1"/>
              <a:t>xDateTime.weekday</a:t>
            </a:r>
            <a:r>
              <a:rPr lang="en-US" sz="1000" dirty="0"/>
              <a:t> = </a:t>
            </a:r>
            <a:r>
              <a:rPr lang="en-US" sz="1000" dirty="0" err="1"/>
              <a:t>strtoul</a:t>
            </a:r>
            <a:r>
              <a:rPr lang="en-US" sz="1000" dirty="0"/>
              <a:t>(</a:t>
            </a:r>
            <a:r>
              <a:rPr lang="en-US" sz="1000" dirty="0" err="1"/>
              <a:t>Serial.readString</a:t>
            </a:r>
            <a:r>
              <a:rPr lang="en-US" sz="1000" dirty="0"/>
              <a:t>().</a:t>
            </a:r>
            <a:r>
              <a:rPr lang="en-US" sz="1000" dirty="0" err="1"/>
              <a:t>c_str</a:t>
            </a:r>
            <a:r>
              <a:rPr lang="en-US" sz="1000" dirty="0"/>
              <a:t>(), NULL, 0);</a:t>
            </a:r>
          </a:p>
          <a:p>
            <a:r>
              <a:rPr lang="en-US" sz="1000" dirty="0"/>
              <a:t>	Serial.println(</a:t>
            </a:r>
            <a:r>
              <a:rPr lang="en-US" sz="1000" dirty="0" err="1"/>
              <a:t>xDateTime.weekday</a:t>
            </a:r>
            <a:r>
              <a:rPr lang="en-US" sz="1000" dirty="0"/>
              <a:t>);</a:t>
            </a:r>
          </a:p>
          <a:p>
            <a:endParaRPr lang="en-US" sz="1000" dirty="0"/>
          </a:p>
          <a:p>
            <a:r>
              <a:rPr lang="en-US" sz="1000" dirty="0"/>
              <a:t>	/* Get Hour */</a:t>
            </a:r>
          </a:p>
          <a:p>
            <a:r>
              <a:rPr lang="en-US" sz="1000" dirty="0"/>
              <a:t>	Serial.print("Enter Hour (24-hour) : ");</a:t>
            </a:r>
          </a:p>
          <a:p>
            <a:r>
              <a:rPr lang="en-US" sz="1000" dirty="0"/>
              <a:t>	while( </a:t>
            </a:r>
            <a:r>
              <a:rPr lang="en-US" sz="1000" dirty="0" err="1"/>
              <a:t>Serial.available</a:t>
            </a:r>
            <a:r>
              <a:rPr lang="en-US" sz="1000" dirty="0"/>
              <a:t>() == 0 ); // Wait for user input</a:t>
            </a:r>
          </a:p>
          <a:p>
            <a:r>
              <a:rPr lang="en-US" sz="1000" dirty="0"/>
              <a:t>	</a:t>
            </a:r>
            <a:r>
              <a:rPr lang="en-US" sz="1000" dirty="0" err="1"/>
              <a:t>xDateTime.hour</a:t>
            </a:r>
            <a:r>
              <a:rPr lang="en-US" sz="1000" dirty="0"/>
              <a:t> = </a:t>
            </a:r>
            <a:r>
              <a:rPr lang="en-US" sz="1000" dirty="0" err="1"/>
              <a:t>strtoul</a:t>
            </a:r>
            <a:r>
              <a:rPr lang="en-US" sz="1000" dirty="0"/>
              <a:t>(</a:t>
            </a:r>
            <a:r>
              <a:rPr lang="en-US" sz="1000" dirty="0" err="1"/>
              <a:t>Serial.readString</a:t>
            </a:r>
            <a:r>
              <a:rPr lang="en-US" sz="1000" dirty="0"/>
              <a:t>().</a:t>
            </a:r>
            <a:r>
              <a:rPr lang="en-US" sz="1000" dirty="0" err="1"/>
              <a:t>c_str</a:t>
            </a:r>
            <a:r>
              <a:rPr lang="en-US" sz="1000" dirty="0"/>
              <a:t>(), NULL, 0);</a:t>
            </a:r>
          </a:p>
          <a:p>
            <a:r>
              <a:rPr lang="en-US" sz="1000" dirty="0"/>
              <a:t>	Serial.println(</a:t>
            </a:r>
            <a:r>
              <a:rPr lang="en-US" sz="1000" dirty="0" err="1"/>
              <a:t>xDateTime.hour</a:t>
            </a:r>
            <a:r>
              <a:rPr lang="en-US" sz="1000" dirty="0"/>
              <a:t>); </a:t>
            </a:r>
          </a:p>
          <a:p>
            <a:endParaRPr lang="en-US" sz="1000" dirty="0"/>
          </a:p>
          <a:p>
            <a:r>
              <a:rPr lang="en-US" sz="1000" dirty="0"/>
              <a:t>	</a:t>
            </a:r>
          </a:p>
        </p:txBody>
      </p:sp>
      <p:sp>
        <p:nvSpPr>
          <p:cNvPr id="7" name="Rectangle 6">
            <a:extLst>
              <a:ext uri="{FF2B5EF4-FFF2-40B4-BE49-F238E27FC236}">
                <a16:creationId xmlns:a16="http://schemas.microsoft.com/office/drawing/2014/main" id="{BBCD7584-1309-4B12-B561-044F13575ABE}"/>
              </a:ext>
            </a:extLst>
          </p:cNvPr>
          <p:cNvSpPr/>
          <p:nvPr/>
        </p:nvSpPr>
        <p:spPr>
          <a:xfrm>
            <a:off x="5595894" y="4765119"/>
            <a:ext cx="6096000" cy="2092881"/>
          </a:xfrm>
          <a:prstGeom prst="rect">
            <a:avLst/>
          </a:prstGeom>
        </p:spPr>
        <p:txBody>
          <a:bodyPr>
            <a:spAutoFit/>
          </a:bodyPr>
          <a:lstStyle/>
          <a:p>
            <a:endParaRPr lang="en-US" sz="1000" dirty="0"/>
          </a:p>
          <a:p>
            <a:r>
              <a:rPr lang="en-US" sz="1000" dirty="0"/>
              <a:t>	/* Get Minute */</a:t>
            </a:r>
          </a:p>
          <a:p>
            <a:r>
              <a:rPr lang="en-US" sz="1000" dirty="0"/>
              <a:t>	Serial.print("Enter Minute : ");</a:t>
            </a:r>
          </a:p>
          <a:p>
            <a:r>
              <a:rPr lang="en-US" sz="1000" dirty="0"/>
              <a:t>	while( </a:t>
            </a:r>
            <a:r>
              <a:rPr lang="en-US" sz="1000" dirty="0" err="1"/>
              <a:t>Serial.available</a:t>
            </a:r>
            <a:r>
              <a:rPr lang="en-US" sz="1000" dirty="0"/>
              <a:t>() == 0 ); // Wait for user input</a:t>
            </a:r>
          </a:p>
          <a:p>
            <a:r>
              <a:rPr lang="en-US" sz="1000" dirty="0"/>
              <a:t>	</a:t>
            </a:r>
            <a:r>
              <a:rPr lang="en-US" sz="1000" dirty="0" err="1"/>
              <a:t>xDateTime.minute</a:t>
            </a:r>
            <a:r>
              <a:rPr lang="en-US" sz="1000" dirty="0"/>
              <a:t> = </a:t>
            </a:r>
            <a:r>
              <a:rPr lang="en-US" sz="1000" dirty="0" err="1"/>
              <a:t>strtoul</a:t>
            </a:r>
            <a:r>
              <a:rPr lang="en-US" sz="1000" dirty="0"/>
              <a:t>(</a:t>
            </a:r>
            <a:r>
              <a:rPr lang="en-US" sz="1000" dirty="0" err="1"/>
              <a:t>Serial.readString</a:t>
            </a:r>
            <a:r>
              <a:rPr lang="en-US" sz="1000" dirty="0"/>
              <a:t>().</a:t>
            </a:r>
            <a:r>
              <a:rPr lang="en-US" sz="1000" dirty="0" err="1"/>
              <a:t>c_str</a:t>
            </a:r>
            <a:r>
              <a:rPr lang="en-US" sz="1000" dirty="0"/>
              <a:t>(), NULL, 0);</a:t>
            </a:r>
          </a:p>
          <a:p>
            <a:r>
              <a:rPr lang="en-US" sz="1000" dirty="0"/>
              <a:t>	Serial.println(</a:t>
            </a:r>
            <a:r>
              <a:rPr lang="en-US" sz="1000" dirty="0" err="1"/>
              <a:t>xDateTime.minute</a:t>
            </a:r>
            <a:r>
              <a:rPr lang="en-US" sz="1000" dirty="0"/>
              <a:t>); </a:t>
            </a:r>
          </a:p>
          <a:p>
            <a:endParaRPr lang="en-US" sz="1000" dirty="0"/>
          </a:p>
          <a:p>
            <a:r>
              <a:rPr lang="en-US" sz="1000" dirty="0"/>
              <a:t>	/* Get Second */</a:t>
            </a:r>
          </a:p>
          <a:p>
            <a:r>
              <a:rPr lang="en-US" sz="1000" dirty="0"/>
              <a:t>	Serial.print("Enter Second : ");</a:t>
            </a:r>
          </a:p>
          <a:p>
            <a:r>
              <a:rPr lang="en-US" sz="1000" dirty="0"/>
              <a:t>	while( </a:t>
            </a:r>
            <a:r>
              <a:rPr lang="en-US" sz="1000" dirty="0" err="1"/>
              <a:t>Serial.available</a:t>
            </a:r>
            <a:r>
              <a:rPr lang="en-US" sz="1000" dirty="0"/>
              <a:t>() == 0 ); // Wait for user input</a:t>
            </a:r>
          </a:p>
          <a:p>
            <a:r>
              <a:rPr lang="en-US" sz="1000" dirty="0"/>
              <a:t>	</a:t>
            </a:r>
            <a:r>
              <a:rPr lang="en-US" sz="1000" dirty="0" err="1"/>
              <a:t>xDateTime.second</a:t>
            </a:r>
            <a:r>
              <a:rPr lang="en-US" sz="1000" dirty="0"/>
              <a:t> = </a:t>
            </a:r>
            <a:r>
              <a:rPr lang="en-US" sz="1000" dirty="0" err="1"/>
              <a:t>strtoul</a:t>
            </a:r>
            <a:r>
              <a:rPr lang="en-US" sz="1000" dirty="0"/>
              <a:t>(</a:t>
            </a:r>
            <a:r>
              <a:rPr lang="en-US" sz="1000" dirty="0" err="1"/>
              <a:t>Serial.readString</a:t>
            </a:r>
            <a:r>
              <a:rPr lang="en-US" sz="1000" dirty="0"/>
              <a:t>().</a:t>
            </a:r>
            <a:r>
              <a:rPr lang="en-US" sz="1000" dirty="0" err="1"/>
              <a:t>c_str</a:t>
            </a:r>
            <a:r>
              <a:rPr lang="en-US" sz="1000" dirty="0"/>
              <a:t>(), NULL, 0);</a:t>
            </a:r>
          </a:p>
          <a:p>
            <a:r>
              <a:rPr lang="en-US" sz="1000" dirty="0"/>
              <a:t>	Serial.println(</a:t>
            </a:r>
            <a:r>
              <a:rPr lang="en-US" sz="1000" dirty="0" err="1"/>
              <a:t>xDateTime.second</a:t>
            </a:r>
            <a:r>
              <a:rPr lang="en-US" sz="1000" dirty="0"/>
              <a:t>);</a:t>
            </a:r>
          </a:p>
          <a:p>
            <a:r>
              <a:rPr lang="en-US" sz="1000" dirty="0"/>
              <a:t>}</a:t>
            </a:r>
          </a:p>
        </p:txBody>
      </p:sp>
    </p:spTree>
    <p:extLst>
      <p:ext uri="{BB962C8B-B14F-4D97-AF65-F5344CB8AC3E}">
        <p14:creationId xmlns:p14="http://schemas.microsoft.com/office/powerpoint/2010/main" val="2759962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E8BF-0FF2-4C76-8952-3960E75A89F1}"/>
              </a:ext>
            </a:extLst>
          </p:cNvPr>
          <p:cNvSpPr>
            <a:spLocks noGrp="1"/>
          </p:cNvSpPr>
          <p:nvPr>
            <p:ph type="title"/>
          </p:nvPr>
        </p:nvSpPr>
        <p:spPr/>
        <p:txBody>
          <a:bodyPr/>
          <a:lstStyle/>
          <a:p>
            <a:r>
              <a:rPr lang="en-US" dirty="0"/>
              <a:t>Code</a:t>
            </a:r>
            <a:br>
              <a:rPr lang="en-US" dirty="0"/>
            </a:br>
            <a:r>
              <a:rPr lang="en-US" dirty="0"/>
              <a:t>Get SET Time Using serial port</a:t>
            </a:r>
          </a:p>
        </p:txBody>
      </p:sp>
      <p:sp>
        <p:nvSpPr>
          <p:cNvPr id="3" name="Rectangle 2">
            <a:extLst>
              <a:ext uri="{FF2B5EF4-FFF2-40B4-BE49-F238E27FC236}">
                <a16:creationId xmlns:a16="http://schemas.microsoft.com/office/drawing/2014/main" id="{6F007F13-72B9-4A2F-8B85-1707F6C66792}"/>
              </a:ext>
            </a:extLst>
          </p:cNvPr>
          <p:cNvSpPr/>
          <p:nvPr/>
        </p:nvSpPr>
        <p:spPr>
          <a:xfrm>
            <a:off x="402453" y="1769900"/>
            <a:ext cx="4213935" cy="4247317"/>
          </a:xfrm>
          <a:prstGeom prst="rect">
            <a:avLst/>
          </a:prstGeom>
        </p:spPr>
        <p:txBody>
          <a:bodyPr wrap="square">
            <a:spAutoFit/>
          </a:bodyPr>
          <a:lstStyle/>
          <a:p>
            <a:r>
              <a:rPr lang="en-US" sz="1000" dirty="0"/>
              <a:t>void </a:t>
            </a:r>
            <a:r>
              <a:rPr lang="en-US" sz="1000" dirty="0" err="1"/>
              <a:t>setDateTime</a:t>
            </a:r>
            <a:r>
              <a:rPr lang="en-US" sz="1000" dirty="0"/>
              <a:t>()</a:t>
            </a:r>
          </a:p>
          <a:p>
            <a:r>
              <a:rPr lang="en-US" sz="1000" dirty="0"/>
              <a:t>{</a:t>
            </a:r>
          </a:p>
          <a:p>
            <a:r>
              <a:rPr lang="en-US" sz="1000" dirty="0"/>
              <a:t>	</a:t>
            </a:r>
            <a:r>
              <a:rPr lang="en-US" sz="1000" dirty="0" err="1"/>
              <a:t>vGetRtcFromUser</a:t>
            </a:r>
            <a:r>
              <a:rPr lang="en-US" sz="1000" dirty="0"/>
              <a:t>();</a:t>
            </a:r>
          </a:p>
          <a:p>
            <a:endParaRPr lang="en-US" sz="1000" dirty="0"/>
          </a:p>
          <a:p>
            <a:r>
              <a:rPr lang="en-US" sz="1000" dirty="0"/>
              <a:t>	byte second     = </a:t>
            </a:r>
            <a:r>
              <a:rPr lang="en-US" sz="1000" dirty="0" err="1"/>
              <a:t>xDateTime.second</a:t>
            </a:r>
            <a:r>
              <a:rPr lang="en-US" sz="1000" dirty="0"/>
              <a:t>;	//0-59</a:t>
            </a:r>
          </a:p>
          <a:p>
            <a:r>
              <a:rPr lang="en-US" sz="1000" dirty="0"/>
              <a:t>	byte minute     = </a:t>
            </a:r>
            <a:r>
              <a:rPr lang="en-US" sz="1000" dirty="0" err="1"/>
              <a:t>xDateTime.minute</a:t>
            </a:r>
            <a:r>
              <a:rPr lang="en-US" sz="1000" dirty="0"/>
              <a:t>;	//0-59</a:t>
            </a:r>
          </a:p>
          <a:p>
            <a:r>
              <a:rPr lang="en-US" sz="1000" dirty="0"/>
              <a:t>	byte hour       = </a:t>
            </a:r>
            <a:r>
              <a:rPr lang="en-US" sz="1000" dirty="0" err="1"/>
              <a:t>xDateTime.hour</a:t>
            </a:r>
            <a:r>
              <a:rPr lang="en-US" sz="1000" dirty="0"/>
              <a:t>;		//0-23</a:t>
            </a:r>
          </a:p>
          <a:p>
            <a:r>
              <a:rPr lang="en-US" sz="1000" dirty="0"/>
              <a:t>	byte </a:t>
            </a:r>
            <a:r>
              <a:rPr lang="en-US" sz="1000" dirty="0" err="1"/>
              <a:t>weekDay</a:t>
            </a:r>
            <a:r>
              <a:rPr lang="en-US" sz="1000" dirty="0"/>
              <a:t>    = </a:t>
            </a:r>
            <a:r>
              <a:rPr lang="en-US" sz="1000" dirty="0" err="1"/>
              <a:t>xDateTime.weekday</a:t>
            </a:r>
            <a:r>
              <a:rPr lang="en-US" sz="1000" dirty="0"/>
              <a:t>;	//1-7</a:t>
            </a:r>
          </a:p>
          <a:p>
            <a:r>
              <a:rPr lang="en-US" sz="1000" dirty="0"/>
              <a:t>	byte </a:t>
            </a:r>
            <a:r>
              <a:rPr lang="en-US" sz="1000" dirty="0" err="1"/>
              <a:t>monthDay</a:t>
            </a:r>
            <a:r>
              <a:rPr lang="en-US" sz="1000" dirty="0"/>
              <a:t>   = </a:t>
            </a:r>
            <a:r>
              <a:rPr lang="en-US" sz="1000" dirty="0" err="1"/>
              <a:t>xDateTime.day</a:t>
            </a:r>
            <a:r>
              <a:rPr lang="en-US" sz="1000" dirty="0"/>
              <a:t>;		//1-31</a:t>
            </a:r>
          </a:p>
          <a:p>
            <a:r>
              <a:rPr lang="en-US" sz="1000" dirty="0"/>
              <a:t>	byte month      = </a:t>
            </a:r>
            <a:r>
              <a:rPr lang="en-US" sz="1000" dirty="0" err="1"/>
              <a:t>xDateTime.month</a:t>
            </a:r>
            <a:r>
              <a:rPr lang="en-US" sz="1000" dirty="0"/>
              <a:t>;		//1-12</a:t>
            </a:r>
          </a:p>
          <a:p>
            <a:r>
              <a:rPr lang="en-US" sz="1000" dirty="0"/>
              <a:t>	byte year       = </a:t>
            </a:r>
            <a:r>
              <a:rPr lang="en-US" sz="1000" dirty="0" err="1"/>
              <a:t>xDateTime.year</a:t>
            </a:r>
            <a:r>
              <a:rPr lang="en-US" sz="1000" dirty="0"/>
              <a:t>;		//0-99</a:t>
            </a:r>
          </a:p>
          <a:p>
            <a:endParaRPr lang="en-US" sz="1000" dirty="0"/>
          </a:p>
          <a:p>
            <a:r>
              <a:rPr lang="en-US" sz="1000" dirty="0"/>
              <a:t>	</a:t>
            </a:r>
            <a:r>
              <a:rPr lang="en-US" sz="1000" dirty="0" err="1"/>
              <a:t>Wire.beginTransmission</a:t>
            </a:r>
            <a:r>
              <a:rPr lang="en-US" sz="1000" dirty="0"/>
              <a:t>(DS1307_ADDRESS);</a:t>
            </a:r>
          </a:p>
          <a:p>
            <a:r>
              <a:rPr lang="en-US" sz="1000" dirty="0"/>
              <a:t>	</a:t>
            </a:r>
            <a:r>
              <a:rPr lang="en-US" sz="1000" dirty="0" err="1"/>
              <a:t>Wire.write</a:t>
            </a:r>
            <a:r>
              <a:rPr lang="en-US" sz="1000" dirty="0"/>
              <a:t>(zero); //stop Oscillator</a:t>
            </a:r>
          </a:p>
          <a:p>
            <a:endParaRPr lang="en-US" sz="1000" dirty="0"/>
          </a:p>
          <a:p>
            <a:r>
              <a:rPr lang="en-US" sz="1000" dirty="0"/>
              <a:t>	</a:t>
            </a:r>
            <a:r>
              <a:rPr lang="en-US" sz="1000" dirty="0" err="1"/>
              <a:t>Wire.write</a:t>
            </a:r>
            <a:r>
              <a:rPr lang="en-US" sz="1000" dirty="0"/>
              <a:t>(</a:t>
            </a:r>
            <a:r>
              <a:rPr lang="en-US" sz="1000" dirty="0" err="1"/>
              <a:t>decToBcd</a:t>
            </a:r>
            <a:r>
              <a:rPr lang="en-US" sz="1000" dirty="0"/>
              <a:t>(second));</a:t>
            </a:r>
          </a:p>
          <a:p>
            <a:r>
              <a:rPr lang="en-US" sz="1000" dirty="0"/>
              <a:t>	</a:t>
            </a:r>
            <a:r>
              <a:rPr lang="en-US" sz="1000" dirty="0" err="1"/>
              <a:t>Wire.write</a:t>
            </a:r>
            <a:r>
              <a:rPr lang="en-US" sz="1000" dirty="0"/>
              <a:t>(</a:t>
            </a:r>
            <a:r>
              <a:rPr lang="en-US" sz="1000" dirty="0" err="1"/>
              <a:t>decToBcd</a:t>
            </a:r>
            <a:r>
              <a:rPr lang="en-US" sz="1000" dirty="0"/>
              <a:t>(minute));</a:t>
            </a:r>
          </a:p>
          <a:p>
            <a:r>
              <a:rPr lang="en-US" sz="1000" dirty="0"/>
              <a:t>	</a:t>
            </a:r>
            <a:r>
              <a:rPr lang="en-US" sz="1000" dirty="0" err="1"/>
              <a:t>Wire.write</a:t>
            </a:r>
            <a:r>
              <a:rPr lang="en-US" sz="1000" dirty="0"/>
              <a:t>(</a:t>
            </a:r>
            <a:r>
              <a:rPr lang="en-US" sz="1000" dirty="0" err="1"/>
              <a:t>decToBcd</a:t>
            </a:r>
            <a:r>
              <a:rPr lang="en-US" sz="1000" dirty="0"/>
              <a:t>(hour));</a:t>
            </a:r>
          </a:p>
          <a:p>
            <a:r>
              <a:rPr lang="en-US" sz="1000" dirty="0"/>
              <a:t>	</a:t>
            </a:r>
            <a:r>
              <a:rPr lang="en-US" sz="1000" dirty="0" err="1"/>
              <a:t>Wire.write</a:t>
            </a:r>
            <a:r>
              <a:rPr lang="en-US" sz="1000" dirty="0"/>
              <a:t>(</a:t>
            </a:r>
            <a:r>
              <a:rPr lang="en-US" sz="1000" dirty="0" err="1"/>
              <a:t>decToBcd</a:t>
            </a:r>
            <a:r>
              <a:rPr lang="en-US" sz="1000" dirty="0"/>
              <a:t>(</a:t>
            </a:r>
            <a:r>
              <a:rPr lang="en-US" sz="1000" dirty="0" err="1"/>
              <a:t>weekDay</a:t>
            </a:r>
            <a:r>
              <a:rPr lang="en-US" sz="1000" dirty="0"/>
              <a:t>));</a:t>
            </a:r>
          </a:p>
          <a:p>
            <a:r>
              <a:rPr lang="en-US" sz="1000" dirty="0"/>
              <a:t>	</a:t>
            </a:r>
            <a:r>
              <a:rPr lang="en-US" sz="1000" dirty="0" err="1"/>
              <a:t>Wire.write</a:t>
            </a:r>
            <a:r>
              <a:rPr lang="en-US" sz="1000" dirty="0"/>
              <a:t>(</a:t>
            </a:r>
            <a:r>
              <a:rPr lang="en-US" sz="1000" dirty="0" err="1"/>
              <a:t>decToBcd</a:t>
            </a:r>
            <a:r>
              <a:rPr lang="en-US" sz="1000" dirty="0"/>
              <a:t>(</a:t>
            </a:r>
            <a:r>
              <a:rPr lang="en-US" sz="1000" dirty="0" err="1"/>
              <a:t>monthDay</a:t>
            </a:r>
            <a:r>
              <a:rPr lang="en-US" sz="1000" dirty="0"/>
              <a:t>));</a:t>
            </a:r>
          </a:p>
          <a:p>
            <a:r>
              <a:rPr lang="en-US" sz="1000" dirty="0"/>
              <a:t>	</a:t>
            </a:r>
            <a:r>
              <a:rPr lang="en-US" sz="1000" dirty="0" err="1"/>
              <a:t>Wire.write</a:t>
            </a:r>
            <a:r>
              <a:rPr lang="en-US" sz="1000" dirty="0"/>
              <a:t>(</a:t>
            </a:r>
            <a:r>
              <a:rPr lang="en-US" sz="1000" dirty="0" err="1"/>
              <a:t>decToBcd</a:t>
            </a:r>
            <a:r>
              <a:rPr lang="en-US" sz="1000" dirty="0"/>
              <a:t>(month));</a:t>
            </a:r>
          </a:p>
          <a:p>
            <a:r>
              <a:rPr lang="en-US" sz="1000" dirty="0"/>
              <a:t>	</a:t>
            </a:r>
            <a:r>
              <a:rPr lang="en-US" sz="1000" dirty="0" err="1"/>
              <a:t>Wire.write</a:t>
            </a:r>
            <a:r>
              <a:rPr lang="en-US" sz="1000" dirty="0"/>
              <a:t>(</a:t>
            </a:r>
            <a:r>
              <a:rPr lang="en-US" sz="1000" dirty="0" err="1"/>
              <a:t>decToBcd</a:t>
            </a:r>
            <a:r>
              <a:rPr lang="en-US" sz="1000" dirty="0"/>
              <a:t>(year));</a:t>
            </a:r>
          </a:p>
          <a:p>
            <a:endParaRPr lang="en-US" sz="1000" dirty="0"/>
          </a:p>
          <a:p>
            <a:r>
              <a:rPr lang="en-US" sz="1000" dirty="0"/>
              <a:t>	</a:t>
            </a:r>
            <a:r>
              <a:rPr lang="en-US" sz="1000" dirty="0" err="1"/>
              <a:t>Wire.write</a:t>
            </a:r>
            <a:r>
              <a:rPr lang="en-US" sz="1000" dirty="0"/>
              <a:t>(zero); //start</a:t>
            </a:r>
          </a:p>
          <a:p>
            <a:endParaRPr lang="en-US" sz="1000" dirty="0"/>
          </a:p>
          <a:p>
            <a:r>
              <a:rPr lang="en-US" sz="1000" dirty="0"/>
              <a:t>	</a:t>
            </a:r>
            <a:r>
              <a:rPr lang="en-US" sz="1000" dirty="0" err="1"/>
              <a:t>Wire.endTransmission</a:t>
            </a:r>
            <a:r>
              <a:rPr lang="en-US" sz="1000" dirty="0"/>
              <a:t>();</a:t>
            </a:r>
          </a:p>
          <a:p>
            <a:r>
              <a:rPr lang="en-US" sz="1000" dirty="0"/>
              <a:t>}</a:t>
            </a:r>
          </a:p>
        </p:txBody>
      </p:sp>
      <p:sp>
        <p:nvSpPr>
          <p:cNvPr id="5" name="Rectangle 4">
            <a:extLst>
              <a:ext uri="{FF2B5EF4-FFF2-40B4-BE49-F238E27FC236}">
                <a16:creationId xmlns:a16="http://schemas.microsoft.com/office/drawing/2014/main" id="{6C0BCA8A-AD52-4387-9190-0EE5A30E7B27}"/>
              </a:ext>
            </a:extLst>
          </p:cNvPr>
          <p:cNvSpPr/>
          <p:nvPr/>
        </p:nvSpPr>
        <p:spPr>
          <a:xfrm>
            <a:off x="5693547" y="1873785"/>
            <a:ext cx="6096000" cy="5170646"/>
          </a:xfrm>
          <a:prstGeom prst="rect">
            <a:avLst/>
          </a:prstGeom>
        </p:spPr>
        <p:txBody>
          <a:bodyPr>
            <a:spAutoFit/>
          </a:bodyPr>
          <a:lstStyle/>
          <a:p>
            <a:r>
              <a:rPr lang="en-US" sz="1000" dirty="0"/>
              <a:t>void </a:t>
            </a:r>
            <a:r>
              <a:rPr lang="en-US" sz="1000" dirty="0" err="1"/>
              <a:t>printDate</a:t>
            </a:r>
            <a:r>
              <a:rPr lang="en-US" sz="1000" dirty="0"/>
              <a:t>()</a:t>
            </a:r>
          </a:p>
          <a:p>
            <a:r>
              <a:rPr lang="en-US" sz="1000" dirty="0"/>
              <a:t>{</a:t>
            </a:r>
          </a:p>
          <a:p>
            <a:r>
              <a:rPr lang="en-US" sz="1000" dirty="0"/>
              <a:t>	// Reset the register pointer</a:t>
            </a:r>
          </a:p>
          <a:p>
            <a:r>
              <a:rPr lang="en-US" sz="1000" dirty="0"/>
              <a:t>	</a:t>
            </a:r>
            <a:r>
              <a:rPr lang="en-US" sz="1000" dirty="0" err="1"/>
              <a:t>Wire.beginTransmission</a:t>
            </a:r>
            <a:r>
              <a:rPr lang="en-US" sz="1000" dirty="0"/>
              <a:t>(DS1307_ADDRESS);</a:t>
            </a:r>
          </a:p>
          <a:p>
            <a:r>
              <a:rPr lang="en-US" sz="1000" dirty="0"/>
              <a:t>	</a:t>
            </a:r>
            <a:r>
              <a:rPr lang="en-US" sz="1000" dirty="0" err="1"/>
              <a:t>Wire.write</a:t>
            </a:r>
            <a:r>
              <a:rPr lang="en-US" sz="1000" dirty="0"/>
              <a:t>(zero);</a:t>
            </a:r>
          </a:p>
          <a:p>
            <a:r>
              <a:rPr lang="en-US" sz="1000" dirty="0"/>
              <a:t>	</a:t>
            </a:r>
            <a:r>
              <a:rPr lang="en-US" sz="1000" dirty="0" err="1"/>
              <a:t>Wire.endTransmission</a:t>
            </a:r>
            <a:r>
              <a:rPr lang="en-US" sz="1000" dirty="0"/>
              <a:t>();</a:t>
            </a:r>
          </a:p>
          <a:p>
            <a:r>
              <a:rPr lang="en-US" sz="1000" dirty="0"/>
              <a:t>	</a:t>
            </a:r>
            <a:r>
              <a:rPr lang="en-US" sz="1000" dirty="0" err="1"/>
              <a:t>Wire.requestFrom</a:t>
            </a:r>
            <a:r>
              <a:rPr lang="en-US" sz="1000" dirty="0"/>
              <a:t>(DS1307_ADDRESS, 7);</a:t>
            </a:r>
          </a:p>
          <a:p>
            <a:endParaRPr lang="en-US" sz="1000" dirty="0"/>
          </a:p>
          <a:p>
            <a:r>
              <a:rPr lang="en-US" sz="1000" dirty="0"/>
              <a:t>	int second = </a:t>
            </a:r>
            <a:r>
              <a:rPr lang="en-US" sz="1000" dirty="0" err="1"/>
              <a:t>bcdToDec</a:t>
            </a:r>
            <a:r>
              <a:rPr lang="en-US" sz="1000" dirty="0"/>
              <a:t>(</a:t>
            </a:r>
            <a:r>
              <a:rPr lang="en-US" sz="1000" dirty="0" err="1"/>
              <a:t>Wire.read</a:t>
            </a:r>
            <a:r>
              <a:rPr lang="en-US" sz="1000" dirty="0"/>
              <a:t>());</a:t>
            </a:r>
          </a:p>
          <a:p>
            <a:r>
              <a:rPr lang="en-US" sz="1000" dirty="0"/>
              <a:t>	int minute = </a:t>
            </a:r>
            <a:r>
              <a:rPr lang="en-US" sz="1000" dirty="0" err="1"/>
              <a:t>bcdToDec</a:t>
            </a:r>
            <a:r>
              <a:rPr lang="en-US" sz="1000" dirty="0"/>
              <a:t>(</a:t>
            </a:r>
            <a:r>
              <a:rPr lang="en-US" sz="1000" dirty="0" err="1"/>
              <a:t>Wire.read</a:t>
            </a:r>
            <a:r>
              <a:rPr lang="en-US" sz="1000" dirty="0"/>
              <a:t>());</a:t>
            </a:r>
          </a:p>
          <a:p>
            <a:r>
              <a:rPr lang="en-US" sz="1000" dirty="0"/>
              <a:t>	int hour = </a:t>
            </a:r>
            <a:r>
              <a:rPr lang="en-US" sz="1000" dirty="0" err="1"/>
              <a:t>bcdToDec</a:t>
            </a:r>
            <a:r>
              <a:rPr lang="en-US" sz="1000" dirty="0"/>
              <a:t>(</a:t>
            </a:r>
            <a:r>
              <a:rPr lang="en-US" sz="1000" dirty="0" err="1"/>
              <a:t>Wire.read</a:t>
            </a:r>
            <a:r>
              <a:rPr lang="en-US" sz="1000" dirty="0"/>
              <a:t>() &amp; 0b111111); //24 hour time</a:t>
            </a:r>
          </a:p>
          <a:p>
            <a:r>
              <a:rPr lang="en-US" sz="1000" dirty="0"/>
              <a:t>	int </a:t>
            </a:r>
            <a:r>
              <a:rPr lang="en-US" sz="1000" dirty="0" err="1"/>
              <a:t>weekDay</a:t>
            </a:r>
            <a:r>
              <a:rPr lang="en-US" sz="1000" dirty="0"/>
              <a:t> = </a:t>
            </a:r>
            <a:r>
              <a:rPr lang="en-US" sz="1000" dirty="0" err="1"/>
              <a:t>bcdToDec</a:t>
            </a:r>
            <a:r>
              <a:rPr lang="en-US" sz="1000" dirty="0"/>
              <a:t>(</a:t>
            </a:r>
            <a:r>
              <a:rPr lang="en-US" sz="1000" dirty="0" err="1"/>
              <a:t>Wire.read</a:t>
            </a:r>
            <a:r>
              <a:rPr lang="en-US" sz="1000" dirty="0"/>
              <a:t>()); //0-6 -&gt; Sunday - Saturday</a:t>
            </a:r>
          </a:p>
          <a:p>
            <a:r>
              <a:rPr lang="en-US" sz="1000" dirty="0"/>
              <a:t>	int </a:t>
            </a:r>
            <a:r>
              <a:rPr lang="en-US" sz="1000" dirty="0" err="1"/>
              <a:t>monthDay</a:t>
            </a:r>
            <a:r>
              <a:rPr lang="en-US" sz="1000" dirty="0"/>
              <a:t> = </a:t>
            </a:r>
            <a:r>
              <a:rPr lang="en-US" sz="1000" dirty="0" err="1"/>
              <a:t>bcdToDec</a:t>
            </a:r>
            <a:r>
              <a:rPr lang="en-US" sz="1000" dirty="0"/>
              <a:t>(</a:t>
            </a:r>
            <a:r>
              <a:rPr lang="en-US" sz="1000" dirty="0" err="1"/>
              <a:t>Wire.read</a:t>
            </a:r>
            <a:r>
              <a:rPr lang="en-US" sz="1000" dirty="0"/>
              <a:t>());</a:t>
            </a:r>
          </a:p>
          <a:p>
            <a:r>
              <a:rPr lang="en-US" sz="1000" dirty="0"/>
              <a:t>	int month = </a:t>
            </a:r>
            <a:r>
              <a:rPr lang="en-US" sz="1000" dirty="0" err="1"/>
              <a:t>bcdToDec</a:t>
            </a:r>
            <a:r>
              <a:rPr lang="en-US" sz="1000" dirty="0"/>
              <a:t>(</a:t>
            </a:r>
            <a:r>
              <a:rPr lang="en-US" sz="1000" dirty="0" err="1"/>
              <a:t>Wire.read</a:t>
            </a:r>
            <a:r>
              <a:rPr lang="en-US" sz="1000" dirty="0"/>
              <a:t>());</a:t>
            </a:r>
          </a:p>
          <a:p>
            <a:r>
              <a:rPr lang="en-US" sz="1000" dirty="0"/>
              <a:t>	int year = </a:t>
            </a:r>
            <a:r>
              <a:rPr lang="en-US" sz="1000" dirty="0" err="1"/>
              <a:t>bcdToDec</a:t>
            </a:r>
            <a:r>
              <a:rPr lang="en-US" sz="1000" dirty="0"/>
              <a:t>(</a:t>
            </a:r>
            <a:r>
              <a:rPr lang="en-US" sz="1000" dirty="0" err="1"/>
              <a:t>Wire.read</a:t>
            </a:r>
            <a:r>
              <a:rPr lang="en-US" sz="1000" dirty="0"/>
              <a:t>());</a:t>
            </a:r>
          </a:p>
          <a:p>
            <a:endParaRPr lang="en-US" sz="1000" dirty="0"/>
          </a:p>
          <a:p>
            <a:r>
              <a:rPr lang="en-US" sz="1000" dirty="0"/>
              <a:t>	//print the date </a:t>
            </a:r>
            <a:r>
              <a:rPr lang="en-US" sz="1000" dirty="0" err="1"/>
              <a:t>e.g</a:t>
            </a:r>
            <a:r>
              <a:rPr lang="en-US" sz="1000" dirty="0"/>
              <a:t> [Tuesday] 22/10/2019 23:59:59</a:t>
            </a:r>
          </a:p>
          <a:p>
            <a:r>
              <a:rPr lang="en-US" sz="1000" dirty="0"/>
              <a:t>	Serial.print("[ ");</a:t>
            </a:r>
          </a:p>
          <a:p>
            <a:r>
              <a:rPr lang="en-US" sz="1000" dirty="0"/>
              <a:t>	Serial.print(</a:t>
            </a:r>
            <a:r>
              <a:rPr lang="en-US" sz="1000" dirty="0" err="1"/>
              <a:t>pcGetWeekDayStr</a:t>
            </a:r>
            <a:r>
              <a:rPr lang="en-US" sz="1000" dirty="0"/>
              <a:t>(</a:t>
            </a:r>
            <a:r>
              <a:rPr lang="en-US" sz="1000" dirty="0" err="1"/>
              <a:t>weekDay</a:t>
            </a:r>
            <a:r>
              <a:rPr lang="en-US" sz="1000" dirty="0"/>
              <a:t>));</a:t>
            </a:r>
          </a:p>
          <a:p>
            <a:r>
              <a:rPr lang="en-US" sz="1000" dirty="0"/>
              <a:t>	Serial.print(" ] ");</a:t>
            </a:r>
          </a:p>
          <a:p>
            <a:r>
              <a:rPr lang="en-US" sz="1000" dirty="0"/>
              <a:t>	Serial.print(</a:t>
            </a:r>
            <a:r>
              <a:rPr lang="en-US" sz="1000" dirty="0" err="1"/>
              <a:t>monthDay</a:t>
            </a:r>
            <a:r>
              <a:rPr lang="en-US" sz="1000" dirty="0"/>
              <a:t>);</a:t>
            </a:r>
          </a:p>
          <a:p>
            <a:r>
              <a:rPr lang="en-US" sz="1000" dirty="0"/>
              <a:t>	Serial.print("/");</a:t>
            </a:r>
          </a:p>
          <a:p>
            <a:r>
              <a:rPr lang="en-US" sz="1000" dirty="0"/>
              <a:t>	Serial.print(month);</a:t>
            </a:r>
          </a:p>
          <a:p>
            <a:r>
              <a:rPr lang="en-US" sz="1000" dirty="0"/>
              <a:t>	Serial.print("/");</a:t>
            </a:r>
          </a:p>
          <a:p>
            <a:r>
              <a:rPr lang="en-US" sz="1000" dirty="0"/>
              <a:t>	Serial.print(2000 + year);</a:t>
            </a:r>
          </a:p>
          <a:p>
            <a:r>
              <a:rPr lang="en-US" sz="1000" dirty="0"/>
              <a:t>	Serial.print(" ");</a:t>
            </a:r>
          </a:p>
          <a:p>
            <a:r>
              <a:rPr lang="en-US" sz="1000" dirty="0"/>
              <a:t>	Serial.print(hour);</a:t>
            </a:r>
          </a:p>
          <a:p>
            <a:r>
              <a:rPr lang="en-US" sz="1000" dirty="0"/>
              <a:t>	Serial.print(":");</a:t>
            </a:r>
          </a:p>
          <a:p>
            <a:r>
              <a:rPr lang="en-US" sz="1000" dirty="0"/>
              <a:t>	Serial.print(minute);</a:t>
            </a:r>
          </a:p>
          <a:p>
            <a:r>
              <a:rPr lang="en-US" sz="1000" dirty="0"/>
              <a:t>	Serial.print(":");</a:t>
            </a:r>
          </a:p>
          <a:p>
            <a:r>
              <a:rPr lang="en-US" sz="1000" dirty="0"/>
              <a:t>	Serial.println(second);</a:t>
            </a:r>
          </a:p>
          <a:p>
            <a:r>
              <a:rPr lang="en-US" sz="1000" dirty="0"/>
              <a:t>}</a:t>
            </a:r>
          </a:p>
        </p:txBody>
      </p:sp>
    </p:spTree>
    <p:extLst>
      <p:ext uri="{BB962C8B-B14F-4D97-AF65-F5344CB8AC3E}">
        <p14:creationId xmlns:p14="http://schemas.microsoft.com/office/powerpoint/2010/main" val="1423161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E8BF-0FF2-4C76-8952-3960E75A89F1}"/>
              </a:ext>
            </a:extLst>
          </p:cNvPr>
          <p:cNvSpPr>
            <a:spLocks noGrp="1"/>
          </p:cNvSpPr>
          <p:nvPr>
            <p:ph type="title"/>
          </p:nvPr>
        </p:nvSpPr>
        <p:spPr/>
        <p:txBody>
          <a:bodyPr/>
          <a:lstStyle/>
          <a:p>
            <a:r>
              <a:rPr lang="en-US" dirty="0"/>
              <a:t>Code</a:t>
            </a:r>
            <a:br>
              <a:rPr lang="en-US" dirty="0"/>
            </a:br>
            <a:r>
              <a:rPr lang="en-US" dirty="0"/>
              <a:t>Get SET Time Using serial port</a:t>
            </a:r>
          </a:p>
        </p:txBody>
      </p:sp>
      <p:sp>
        <p:nvSpPr>
          <p:cNvPr id="3" name="Rectangle 2">
            <a:extLst>
              <a:ext uri="{FF2B5EF4-FFF2-40B4-BE49-F238E27FC236}">
                <a16:creationId xmlns:a16="http://schemas.microsoft.com/office/drawing/2014/main" id="{F6BBFAEE-9AA0-4EAD-B03C-F2BA30CFCED4}"/>
              </a:ext>
            </a:extLst>
          </p:cNvPr>
          <p:cNvSpPr/>
          <p:nvPr/>
        </p:nvSpPr>
        <p:spPr>
          <a:xfrm>
            <a:off x="1006135" y="2258679"/>
            <a:ext cx="6096000" cy="3016210"/>
          </a:xfrm>
          <a:prstGeom prst="rect">
            <a:avLst/>
          </a:prstGeom>
        </p:spPr>
        <p:txBody>
          <a:bodyPr>
            <a:spAutoFit/>
          </a:bodyPr>
          <a:lstStyle/>
          <a:p>
            <a:r>
              <a:rPr lang="en-US" sz="1000" dirty="0"/>
              <a:t>void setup () </a:t>
            </a:r>
          </a:p>
          <a:p>
            <a:r>
              <a:rPr lang="en-US" sz="1000" dirty="0"/>
              <a:t>{</a:t>
            </a:r>
          </a:p>
          <a:p>
            <a:r>
              <a:rPr lang="en-US" sz="1000" dirty="0"/>
              <a:t>  String </a:t>
            </a:r>
            <a:r>
              <a:rPr lang="en-US" sz="1000" dirty="0" err="1"/>
              <a:t>cliOption</a:t>
            </a:r>
            <a:r>
              <a:rPr lang="en-US" sz="1000" dirty="0"/>
              <a:t> = "";</a:t>
            </a:r>
          </a:p>
          <a:p>
            <a:r>
              <a:rPr lang="en-US" sz="1000" dirty="0"/>
              <a:t>  </a:t>
            </a:r>
          </a:p>
          <a:p>
            <a:r>
              <a:rPr lang="en-US" sz="1000" dirty="0"/>
              <a:t>	</a:t>
            </a:r>
            <a:r>
              <a:rPr lang="en-US" sz="1000" dirty="0" err="1"/>
              <a:t>Wire.begin</a:t>
            </a:r>
            <a:r>
              <a:rPr lang="en-US" sz="1000" dirty="0"/>
              <a:t>();</a:t>
            </a:r>
          </a:p>
          <a:p>
            <a:r>
              <a:rPr lang="en-US" sz="1000" dirty="0"/>
              <a:t>	Serial.begin( SERIAL_BAUDRATE );</a:t>
            </a:r>
          </a:p>
          <a:p>
            <a:endParaRPr lang="en-US" sz="1000" dirty="0"/>
          </a:p>
          <a:p>
            <a:r>
              <a:rPr lang="en-US" sz="1000" dirty="0"/>
              <a:t>	Serial.print("Would you like to setup Date &amp; Time ? ( y or n) : ");</a:t>
            </a:r>
          </a:p>
          <a:p>
            <a:r>
              <a:rPr lang="en-US" sz="1000" dirty="0"/>
              <a:t>	while( </a:t>
            </a:r>
            <a:r>
              <a:rPr lang="en-US" sz="1000" dirty="0" err="1"/>
              <a:t>Serial.available</a:t>
            </a:r>
            <a:r>
              <a:rPr lang="en-US" sz="1000" dirty="0"/>
              <a:t>() == 0 ); // Wait for user input</a:t>
            </a:r>
          </a:p>
          <a:p>
            <a:endParaRPr lang="en-US" sz="1000" dirty="0"/>
          </a:p>
          <a:p>
            <a:endParaRPr lang="en-US" sz="1000" dirty="0"/>
          </a:p>
          <a:p>
            <a:r>
              <a:rPr lang="en-US" sz="1000" dirty="0"/>
              <a:t>  </a:t>
            </a:r>
            <a:r>
              <a:rPr lang="en-US" sz="1000" dirty="0" err="1"/>
              <a:t>cliOption</a:t>
            </a:r>
            <a:r>
              <a:rPr lang="en-US" sz="1000" dirty="0"/>
              <a:t> = </a:t>
            </a:r>
            <a:r>
              <a:rPr lang="en-US" sz="1000" dirty="0" err="1"/>
              <a:t>Serial.readString</a:t>
            </a:r>
            <a:r>
              <a:rPr lang="en-US" sz="1000" dirty="0"/>
              <a:t>();    // </a:t>
            </a:r>
            <a:r>
              <a:rPr lang="en-US" sz="1000" dirty="0" err="1"/>
              <a:t>cliOption</a:t>
            </a:r>
            <a:r>
              <a:rPr lang="en-US" sz="1000" dirty="0"/>
              <a:t> = "y + NULL" or "n + NULL"</a:t>
            </a:r>
          </a:p>
          <a:p>
            <a:r>
              <a:rPr lang="en-US" sz="1000" dirty="0"/>
              <a:t>  Serial.println(</a:t>
            </a:r>
            <a:r>
              <a:rPr lang="en-US" sz="1000" dirty="0" err="1"/>
              <a:t>cliOption</a:t>
            </a:r>
            <a:r>
              <a:rPr lang="en-US" sz="1000" dirty="0"/>
              <a:t>);</a:t>
            </a:r>
          </a:p>
          <a:p>
            <a:r>
              <a:rPr lang="en-US" sz="1000" dirty="0"/>
              <a:t>	if( </a:t>
            </a:r>
            <a:r>
              <a:rPr lang="en-US" sz="1000" dirty="0" err="1"/>
              <a:t>strncmp</a:t>
            </a:r>
            <a:r>
              <a:rPr lang="en-US" sz="1000" dirty="0"/>
              <a:t>( </a:t>
            </a:r>
            <a:r>
              <a:rPr lang="en-US" sz="1000" dirty="0" err="1"/>
              <a:t>cliOption.c_str</a:t>
            </a:r>
            <a:r>
              <a:rPr lang="en-US" sz="1000" dirty="0"/>
              <a:t>(),"y", 1) == 0 ) // Compare only first ASCII char</a:t>
            </a:r>
          </a:p>
          <a:p>
            <a:r>
              <a:rPr lang="en-US" sz="1000" dirty="0"/>
              <a:t>	{</a:t>
            </a:r>
          </a:p>
          <a:p>
            <a:r>
              <a:rPr lang="en-US" sz="1000" dirty="0"/>
              <a:t>		</a:t>
            </a:r>
            <a:r>
              <a:rPr lang="en-US" sz="1000" dirty="0" err="1"/>
              <a:t>setDateTime</a:t>
            </a:r>
            <a:r>
              <a:rPr lang="en-US" sz="1000" dirty="0"/>
              <a:t>(); //MUST CONFIGURE IN FUNCTION</a:t>
            </a:r>
          </a:p>
          <a:p>
            <a:r>
              <a:rPr lang="en-US" sz="1000" dirty="0"/>
              <a:t>	}</a:t>
            </a:r>
          </a:p>
          <a:p>
            <a:r>
              <a:rPr lang="en-US" sz="1000" dirty="0"/>
              <a:t>}</a:t>
            </a:r>
          </a:p>
          <a:p>
            <a:endParaRPr lang="en-US" sz="1000" dirty="0"/>
          </a:p>
        </p:txBody>
      </p:sp>
      <p:sp>
        <p:nvSpPr>
          <p:cNvPr id="4" name="Rectangle 3">
            <a:extLst>
              <a:ext uri="{FF2B5EF4-FFF2-40B4-BE49-F238E27FC236}">
                <a16:creationId xmlns:a16="http://schemas.microsoft.com/office/drawing/2014/main" id="{BDF61D7F-32A1-434E-A77D-512A31D4766C}"/>
              </a:ext>
            </a:extLst>
          </p:cNvPr>
          <p:cNvSpPr/>
          <p:nvPr/>
        </p:nvSpPr>
        <p:spPr>
          <a:xfrm>
            <a:off x="7487575" y="5274889"/>
            <a:ext cx="4018625" cy="1169551"/>
          </a:xfrm>
          <a:prstGeom prst="rect">
            <a:avLst/>
          </a:prstGeom>
        </p:spPr>
        <p:txBody>
          <a:bodyPr wrap="square">
            <a:spAutoFit/>
          </a:bodyPr>
          <a:lstStyle/>
          <a:p>
            <a:r>
              <a:rPr lang="en-US" sz="1000" dirty="0"/>
              <a:t>void loop () </a:t>
            </a:r>
          </a:p>
          <a:p>
            <a:r>
              <a:rPr lang="en-US" sz="1000" dirty="0"/>
              <a:t>{</a:t>
            </a:r>
          </a:p>
          <a:p>
            <a:r>
              <a:rPr lang="en-US" sz="1000" dirty="0"/>
              <a:t>	/* Get current time (read from EEPROM) */</a:t>
            </a:r>
          </a:p>
          <a:p>
            <a:r>
              <a:rPr lang="en-US" sz="1000" dirty="0"/>
              <a:t>	</a:t>
            </a:r>
            <a:r>
              <a:rPr lang="en-US" sz="1000" dirty="0" err="1"/>
              <a:t>printDate</a:t>
            </a:r>
            <a:r>
              <a:rPr lang="en-US" sz="1000" dirty="0"/>
              <a:t>();</a:t>
            </a:r>
          </a:p>
          <a:p>
            <a:endParaRPr lang="en-US" sz="1000" dirty="0"/>
          </a:p>
          <a:p>
            <a:r>
              <a:rPr lang="en-US" sz="1000" dirty="0"/>
              <a:t>	delay(5000);</a:t>
            </a:r>
          </a:p>
          <a:p>
            <a:r>
              <a:rPr lang="en-US" sz="1000" dirty="0"/>
              <a:t>}</a:t>
            </a:r>
          </a:p>
        </p:txBody>
      </p:sp>
    </p:spTree>
    <p:extLst>
      <p:ext uri="{BB962C8B-B14F-4D97-AF65-F5344CB8AC3E}">
        <p14:creationId xmlns:p14="http://schemas.microsoft.com/office/powerpoint/2010/main" val="4206349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42ADA-6770-402C-9F0B-A3C5159885CA}"/>
              </a:ext>
            </a:extLst>
          </p:cNvPr>
          <p:cNvSpPr>
            <a:spLocks noGrp="1"/>
          </p:cNvSpPr>
          <p:nvPr>
            <p:ph type="title"/>
          </p:nvPr>
        </p:nvSpPr>
        <p:spPr/>
        <p:txBody>
          <a:bodyPr/>
          <a:lstStyle/>
          <a:p>
            <a:r>
              <a:rPr lang="en-US" dirty="0"/>
              <a:t>Sketch file</a:t>
            </a:r>
          </a:p>
        </p:txBody>
      </p:sp>
      <p:graphicFrame>
        <p:nvGraphicFramePr>
          <p:cNvPr id="3" name="Object 2">
            <a:extLst>
              <a:ext uri="{FF2B5EF4-FFF2-40B4-BE49-F238E27FC236}">
                <a16:creationId xmlns:a16="http://schemas.microsoft.com/office/drawing/2014/main" id="{58C6D9DD-AB65-4B61-9CA9-1977321C2857}"/>
              </a:ext>
            </a:extLst>
          </p:cNvPr>
          <p:cNvGraphicFramePr>
            <a:graphicFrameLocks noChangeAspect="1"/>
          </p:cNvGraphicFramePr>
          <p:nvPr>
            <p:extLst>
              <p:ext uri="{D42A27DB-BD31-4B8C-83A1-F6EECF244321}">
                <p14:modId xmlns:p14="http://schemas.microsoft.com/office/powerpoint/2010/main" val="2252236196"/>
              </p:ext>
            </p:extLst>
          </p:nvPr>
        </p:nvGraphicFramePr>
        <p:xfrm>
          <a:off x="766692" y="3792013"/>
          <a:ext cx="3580485" cy="928687"/>
        </p:xfrm>
        <a:graphic>
          <a:graphicData uri="http://schemas.openxmlformats.org/presentationml/2006/ole">
            <mc:AlternateContent xmlns:mc="http://schemas.openxmlformats.org/markup-compatibility/2006">
              <mc:Choice xmlns:v="urn:schemas-microsoft-com:vml" Requires="v">
                <p:oleObj spid="_x0000_s1026" name="Packager Shell Object" showAsIcon="1" r:id="rId3" imgW="1523880" imgH="394560" progId="Package">
                  <p:embed/>
                </p:oleObj>
              </mc:Choice>
              <mc:Fallback>
                <p:oleObj name="Packager Shell Object" showAsIcon="1" r:id="rId3" imgW="1523880" imgH="394560" progId="Package">
                  <p:embed/>
                  <p:pic>
                    <p:nvPicPr>
                      <p:cNvPr id="0" name=""/>
                      <p:cNvPicPr/>
                      <p:nvPr/>
                    </p:nvPicPr>
                    <p:blipFill>
                      <a:blip r:embed="rId4"/>
                      <a:stretch>
                        <a:fillRect/>
                      </a:stretch>
                    </p:blipFill>
                    <p:spPr>
                      <a:xfrm>
                        <a:off x="766692" y="3792013"/>
                        <a:ext cx="3580485" cy="928687"/>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D41BB741-E717-495C-9BC8-7765D3435AE1}"/>
              </a:ext>
            </a:extLst>
          </p:cNvPr>
          <p:cNvGraphicFramePr>
            <a:graphicFrameLocks noChangeAspect="1"/>
          </p:cNvGraphicFramePr>
          <p:nvPr>
            <p:extLst>
              <p:ext uri="{D42A27DB-BD31-4B8C-83A1-F6EECF244321}">
                <p14:modId xmlns:p14="http://schemas.microsoft.com/office/powerpoint/2010/main" val="3111081383"/>
              </p:ext>
            </p:extLst>
          </p:nvPr>
        </p:nvGraphicFramePr>
        <p:xfrm>
          <a:off x="6519520" y="3709632"/>
          <a:ext cx="4121415" cy="1011068"/>
        </p:xfrm>
        <a:graphic>
          <a:graphicData uri="http://schemas.openxmlformats.org/presentationml/2006/ole">
            <mc:AlternateContent xmlns:mc="http://schemas.openxmlformats.org/markup-compatibility/2006">
              <mc:Choice xmlns:v="urn:schemas-microsoft-com:vml" Requires="v">
                <p:oleObj spid="_x0000_s1027" name="Packager Shell Object" showAsIcon="1" r:id="rId5" imgW="1610640" imgH="394560" progId="Package">
                  <p:embed/>
                </p:oleObj>
              </mc:Choice>
              <mc:Fallback>
                <p:oleObj name="Packager Shell Object" showAsIcon="1" r:id="rId5" imgW="1610640" imgH="394560" progId="Package">
                  <p:embed/>
                  <p:pic>
                    <p:nvPicPr>
                      <p:cNvPr id="0" name=""/>
                      <p:cNvPicPr/>
                      <p:nvPr/>
                    </p:nvPicPr>
                    <p:blipFill>
                      <a:blip r:embed="rId6"/>
                      <a:stretch>
                        <a:fillRect/>
                      </a:stretch>
                    </p:blipFill>
                    <p:spPr>
                      <a:xfrm>
                        <a:off x="6519520" y="3709632"/>
                        <a:ext cx="4121415" cy="1011068"/>
                      </a:xfrm>
                      <a:prstGeom prst="rect">
                        <a:avLst/>
                      </a:prstGeom>
                    </p:spPr>
                  </p:pic>
                </p:oleObj>
              </mc:Fallback>
            </mc:AlternateContent>
          </a:graphicData>
        </a:graphic>
      </p:graphicFrame>
    </p:spTree>
    <p:extLst>
      <p:ext uri="{BB962C8B-B14F-4D97-AF65-F5344CB8AC3E}">
        <p14:creationId xmlns:p14="http://schemas.microsoft.com/office/powerpoint/2010/main" val="2500575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hackster.imgix.net/uploads/attachments/867142/ds1307-arduino-tutorial_t0KngUU3o6.jpg?auto=compress%2Cformat&amp;w=1280&amp;h=960&amp;fit=max">
            <a:extLst>
              <a:ext uri="{FF2B5EF4-FFF2-40B4-BE49-F238E27FC236}">
                <a16:creationId xmlns:a16="http://schemas.microsoft.com/office/drawing/2014/main" id="{210FD878-2653-4A84-A7FF-E4C75A2713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0140" y="5106140"/>
            <a:ext cx="1751860" cy="175186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C300079-D832-467A-9B83-2AB60C1632FD}"/>
              </a:ext>
            </a:extLst>
          </p:cNvPr>
          <p:cNvSpPr>
            <a:spLocks noGrp="1"/>
          </p:cNvSpPr>
          <p:nvPr>
            <p:ph type="title"/>
          </p:nvPr>
        </p:nvSpPr>
        <p:spPr/>
        <p:txBody>
          <a:bodyPr/>
          <a:lstStyle/>
          <a:p>
            <a:r>
              <a:rPr lang="en-US" b="1" dirty="0">
                <a:solidFill>
                  <a:srgbClr val="666666"/>
                </a:solidFill>
                <a:latin typeface="Typonine Sans Regular"/>
              </a:rPr>
              <a:t>What is Real Time Clock?</a:t>
            </a:r>
            <a:endParaRPr lang="en-US" dirty="0"/>
          </a:p>
        </p:txBody>
      </p:sp>
      <p:sp>
        <p:nvSpPr>
          <p:cNvPr id="3" name="Content Placeholder 2">
            <a:extLst>
              <a:ext uri="{FF2B5EF4-FFF2-40B4-BE49-F238E27FC236}">
                <a16:creationId xmlns:a16="http://schemas.microsoft.com/office/drawing/2014/main" id="{455DCA40-C2D1-47D6-A775-0118B6BB5295}"/>
              </a:ext>
            </a:extLst>
          </p:cNvPr>
          <p:cNvSpPr>
            <a:spLocks noGrp="1"/>
          </p:cNvSpPr>
          <p:nvPr>
            <p:ph idx="1"/>
          </p:nvPr>
        </p:nvSpPr>
        <p:spPr/>
        <p:txBody>
          <a:bodyPr>
            <a:normAutofit/>
          </a:bodyPr>
          <a:lstStyle/>
          <a:p>
            <a:r>
              <a:rPr lang="en-US" sz="1400" dirty="0">
                <a:solidFill>
                  <a:srgbClr val="879191"/>
                </a:solidFill>
                <a:latin typeface="Typonine Sans Regular"/>
              </a:rPr>
              <a:t>Real Time Clock or RTC is a system that keeps track of the current time and can be used in any device which needs to keep accurate time.</a:t>
            </a:r>
          </a:p>
          <a:p>
            <a:r>
              <a:rPr lang="en-US" sz="1400" dirty="0">
                <a:solidFill>
                  <a:srgbClr val="879191"/>
                </a:solidFill>
                <a:latin typeface="Typonine Sans Regular"/>
              </a:rPr>
              <a:t>RTCs have some important advantages. </a:t>
            </a:r>
          </a:p>
          <a:p>
            <a:pPr lvl="1"/>
            <a:r>
              <a:rPr lang="en-US" sz="1400" dirty="0">
                <a:solidFill>
                  <a:srgbClr val="879191"/>
                </a:solidFill>
                <a:latin typeface="Typonine Sans Regular"/>
              </a:rPr>
              <a:t>Low power consumption</a:t>
            </a:r>
          </a:p>
          <a:p>
            <a:pPr lvl="1"/>
            <a:r>
              <a:rPr lang="en-US" sz="1400" dirty="0">
                <a:solidFill>
                  <a:srgbClr val="879191"/>
                </a:solidFill>
                <a:latin typeface="Typonine Sans Regular"/>
              </a:rPr>
              <a:t>Releasing system time from time calculation (this feature is critical because in many cases CPU is operating some delicate tasks like receiving sensors data. and if you don’t use RTC, CPU also has to keep track of the time and it can disrupt processors main tasks.)</a:t>
            </a:r>
          </a:p>
          <a:p>
            <a:pPr lvl="1"/>
            <a:r>
              <a:rPr lang="en-US" sz="1400" dirty="0">
                <a:solidFill>
                  <a:srgbClr val="879191"/>
                </a:solidFill>
                <a:latin typeface="Typonine Sans Regular"/>
              </a:rPr>
              <a:t>High accuracy</a:t>
            </a:r>
          </a:p>
          <a:p>
            <a:r>
              <a:rPr lang="en-US" sz="1400" dirty="0">
                <a:solidFill>
                  <a:srgbClr val="879191"/>
                </a:solidFill>
                <a:latin typeface="Typonine Sans Regular"/>
              </a:rPr>
              <a:t>RTCs often have an alternate source of power, so that they can continue to keep time while the primary source of power is off or unavailable.</a:t>
            </a:r>
          </a:p>
          <a:p>
            <a:r>
              <a:rPr lang="en-US" sz="1400" dirty="0">
                <a:solidFill>
                  <a:srgbClr val="879191"/>
                </a:solidFill>
                <a:latin typeface="Typonine Sans Regular"/>
              </a:rPr>
              <a:t>RTCs often use a 32.768 kHz crystal oscillator. But why 32,768?</a:t>
            </a:r>
          </a:p>
          <a:p>
            <a:pPr lvl="1"/>
            <a:r>
              <a:rPr lang="en-US" sz="1400" dirty="0">
                <a:solidFill>
                  <a:srgbClr val="879191"/>
                </a:solidFill>
                <a:latin typeface="Typonine Sans Regular"/>
              </a:rPr>
              <a:t>32768 is equal to 215 and hence can generate 1 second easily. </a:t>
            </a:r>
          </a:p>
          <a:p>
            <a:pPr lvl="1"/>
            <a:r>
              <a:rPr lang="en-US" sz="1400" dirty="0">
                <a:solidFill>
                  <a:srgbClr val="879191"/>
                </a:solidFill>
                <a:latin typeface="Typonine Sans Regular"/>
              </a:rPr>
              <a:t>Also, the crystal must be small with proper width and low power consumption, which can be satisfied with using 32876 Hz. Higher frequencies are larger and fragile crystals, and the lower frequencies have more power consumption that 32, 768KHz.</a:t>
            </a:r>
          </a:p>
          <a:p>
            <a:endParaRPr lang="en-US" sz="1400" dirty="0"/>
          </a:p>
        </p:txBody>
      </p:sp>
      <p:sp>
        <p:nvSpPr>
          <p:cNvPr id="4" name="Rectangle 3">
            <a:extLst>
              <a:ext uri="{FF2B5EF4-FFF2-40B4-BE49-F238E27FC236}">
                <a16:creationId xmlns:a16="http://schemas.microsoft.com/office/drawing/2014/main" id="{31784EF1-C07C-42A0-9244-0CEC7E2D05B2}"/>
              </a:ext>
            </a:extLst>
          </p:cNvPr>
          <p:cNvSpPr/>
          <p:nvPr/>
        </p:nvSpPr>
        <p:spPr>
          <a:xfrm>
            <a:off x="3048000" y="2828836"/>
            <a:ext cx="6096000" cy="369332"/>
          </a:xfrm>
          <a:prstGeom prst="rect">
            <a:avLst/>
          </a:prstGeom>
        </p:spPr>
        <p:txBody>
          <a:bodyPr>
            <a:spAutoFit/>
          </a:bodyPr>
          <a:lstStyle/>
          <a:p>
            <a:endParaRPr lang="en-US" b="0" i="0" dirty="0">
              <a:solidFill>
                <a:srgbClr val="879191"/>
              </a:solidFill>
              <a:effectLst/>
              <a:latin typeface="Typonine Sans Regular"/>
            </a:endParaRPr>
          </a:p>
        </p:txBody>
      </p:sp>
    </p:spTree>
    <p:extLst>
      <p:ext uri="{BB962C8B-B14F-4D97-AF65-F5344CB8AC3E}">
        <p14:creationId xmlns:p14="http://schemas.microsoft.com/office/powerpoint/2010/main" val="3068766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00079-D832-467A-9B83-2AB60C1632FD}"/>
              </a:ext>
            </a:extLst>
          </p:cNvPr>
          <p:cNvSpPr>
            <a:spLocks noGrp="1"/>
          </p:cNvSpPr>
          <p:nvPr>
            <p:ph type="title"/>
          </p:nvPr>
        </p:nvSpPr>
        <p:spPr/>
        <p:txBody>
          <a:bodyPr/>
          <a:lstStyle/>
          <a:p>
            <a:r>
              <a:rPr lang="en-US" b="1" dirty="0">
                <a:solidFill>
                  <a:srgbClr val="666666"/>
                </a:solidFill>
                <a:latin typeface="Typonine Sans Regular"/>
              </a:rPr>
              <a:t>DS1307 Module </a:t>
            </a:r>
            <a:br>
              <a:rPr lang="en-US" b="1" dirty="0">
                <a:solidFill>
                  <a:srgbClr val="666666"/>
                </a:solidFill>
                <a:latin typeface="Typonine Sans Regular"/>
              </a:rPr>
            </a:br>
            <a:r>
              <a:rPr lang="en-US" b="1" dirty="0">
                <a:solidFill>
                  <a:srgbClr val="666666"/>
                </a:solidFill>
                <a:latin typeface="Typonine Sans Regular"/>
              </a:rPr>
              <a:t>Feature &amp; Specifications</a:t>
            </a:r>
          </a:p>
        </p:txBody>
      </p:sp>
      <p:sp>
        <p:nvSpPr>
          <p:cNvPr id="3" name="Content Placeholder 2">
            <a:extLst>
              <a:ext uri="{FF2B5EF4-FFF2-40B4-BE49-F238E27FC236}">
                <a16:creationId xmlns:a16="http://schemas.microsoft.com/office/drawing/2014/main" id="{455DCA40-C2D1-47D6-A775-0118B6BB5295}"/>
              </a:ext>
            </a:extLst>
          </p:cNvPr>
          <p:cNvSpPr>
            <a:spLocks noGrp="1"/>
          </p:cNvSpPr>
          <p:nvPr>
            <p:ph idx="1"/>
          </p:nvPr>
        </p:nvSpPr>
        <p:spPr/>
        <p:txBody>
          <a:bodyPr>
            <a:normAutofit/>
          </a:bodyPr>
          <a:lstStyle/>
          <a:p>
            <a:r>
              <a:rPr lang="en-US" sz="1400" dirty="0">
                <a:solidFill>
                  <a:srgbClr val="879191"/>
                </a:solidFill>
                <a:latin typeface="Typonine Sans Regular"/>
              </a:rPr>
              <a:t>DS1307 module is one of the most affordable and common RTCs modules. It can accurately keep track of seconds, minutes, hours, days, months, and years.</a:t>
            </a:r>
          </a:p>
          <a:p>
            <a:r>
              <a:rPr lang="en-US" sz="1400" dirty="0">
                <a:solidFill>
                  <a:srgbClr val="879191"/>
                </a:solidFill>
                <a:latin typeface="Typonine Sans Regular"/>
              </a:rPr>
              <a:t>Some of the DS1307 important features are:</a:t>
            </a:r>
          </a:p>
          <a:p>
            <a:pPr lvl="1"/>
            <a:r>
              <a:rPr lang="en-US" sz="1400" dirty="0">
                <a:solidFill>
                  <a:srgbClr val="879191"/>
                </a:solidFill>
                <a:latin typeface="Typonine Sans Regular"/>
              </a:rPr>
              <a:t>Ability of Generating Programmable Square-Wave</a:t>
            </a:r>
          </a:p>
          <a:p>
            <a:pPr lvl="1"/>
            <a:r>
              <a:rPr lang="en-US" sz="1400" dirty="0">
                <a:solidFill>
                  <a:srgbClr val="879191"/>
                </a:solidFill>
                <a:latin typeface="Typonine Sans Regular"/>
              </a:rPr>
              <a:t>Low Current Use; under 500nA in Battery Backup mode</a:t>
            </a:r>
          </a:p>
          <a:p>
            <a:pPr lvl="1"/>
            <a:r>
              <a:rPr lang="en-US" sz="1400" dirty="0">
                <a:solidFill>
                  <a:srgbClr val="879191"/>
                </a:solidFill>
                <a:latin typeface="Typonine Sans Regular"/>
              </a:rPr>
              <a:t>The Ability to Set the Date Up to Year 2100</a:t>
            </a:r>
          </a:p>
          <a:p>
            <a:pPr lvl="1"/>
            <a:r>
              <a:rPr lang="en-US" sz="1400" dirty="0">
                <a:solidFill>
                  <a:srgbClr val="879191"/>
                </a:solidFill>
                <a:latin typeface="Typonine Sans Regular"/>
              </a:rPr>
              <a:t>I2C Serial Interface</a:t>
            </a:r>
          </a:p>
          <a:p>
            <a:r>
              <a:rPr lang="en-US" sz="1400" dirty="0">
                <a:solidFill>
                  <a:srgbClr val="879191"/>
                </a:solidFill>
                <a:latin typeface="Typonine Sans Regular"/>
              </a:rPr>
              <a:t>The DS1307 module has the capability to install a 3-volt CR2023 backup battery. there is also an embedded EEPROM 24c32 memory on this module that can save 32kb of data.</a:t>
            </a:r>
          </a:p>
          <a:p>
            <a:endParaRPr lang="en-US" sz="1400" dirty="0"/>
          </a:p>
        </p:txBody>
      </p:sp>
      <p:sp>
        <p:nvSpPr>
          <p:cNvPr id="4" name="Rectangle 3">
            <a:extLst>
              <a:ext uri="{FF2B5EF4-FFF2-40B4-BE49-F238E27FC236}">
                <a16:creationId xmlns:a16="http://schemas.microsoft.com/office/drawing/2014/main" id="{31784EF1-C07C-42A0-9244-0CEC7E2D05B2}"/>
              </a:ext>
            </a:extLst>
          </p:cNvPr>
          <p:cNvSpPr/>
          <p:nvPr/>
        </p:nvSpPr>
        <p:spPr>
          <a:xfrm>
            <a:off x="3048000" y="2828836"/>
            <a:ext cx="6096000" cy="369332"/>
          </a:xfrm>
          <a:prstGeom prst="rect">
            <a:avLst/>
          </a:prstGeom>
        </p:spPr>
        <p:txBody>
          <a:bodyPr>
            <a:spAutoFit/>
          </a:bodyPr>
          <a:lstStyle/>
          <a:p>
            <a:endParaRPr lang="en-US" b="0" i="0" dirty="0">
              <a:solidFill>
                <a:srgbClr val="879191"/>
              </a:solidFill>
              <a:effectLst/>
              <a:latin typeface="Typonine Sans Regular"/>
            </a:endParaRPr>
          </a:p>
        </p:txBody>
      </p:sp>
    </p:spTree>
    <p:extLst>
      <p:ext uri="{BB962C8B-B14F-4D97-AF65-F5344CB8AC3E}">
        <p14:creationId xmlns:p14="http://schemas.microsoft.com/office/powerpoint/2010/main" val="287639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28EC7-C459-41F7-A94A-915437F09FF9}"/>
              </a:ext>
            </a:extLst>
          </p:cNvPr>
          <p:cNvSpPr>
            <a:spLocks noGrp="1"/>
          </p:cNvSpPr>
          <p:nvPr>
            <p:ph type="title"/>
          </p:nvPr>
        </p:nvSpPr>
        <p:spPr/>
        <p:txBody>
          <a:bodyPr>
            <a:normAutofit/>
          </a:bodyPr>
          <a:lstStyle/>
          <a:p>
            <a:r>
              <a:rPr lang="en-US" dirty="0"/>
              <a:t>RTC EEPROM Interfacing</a:t>
            </a:r>
          </a:p>
        </p:txBody>
      </p:sp>
      <p:sp>
        <p:nvSpPr>
          <p:cNvPr id="3" name="Content Placeholder 2">
            <a:extLst>
              <a:ext uri="{FF2B5EF4-FFF2-40B4-BE49-F238E27FC236}">
                <a16:creationId xmlns:a16="http://schemas.microsoft.com/office/drawing/2014/main" id="{317548A5-5E6F-4644-BF1D-9B423C401B1B}"/>
              </a:ext>
            </a:extLst>
          </p:cNvPr>
          <p:cNvSpPr>
            <a:spLocks noGrp="1"/>
          </p:cNvSpPr>
          <p:nvPr>
            <p:ph idx="1"/>
          </p:nvPr>
        </p:nvSpPr>
        <p:spPr>
          <a:xfrm>
            <a:off x="685800" y="2194560"/>
            <a:ext cx="10820400" cy="4534714"/>
          </a:xfrm>
        </p:spPr>
        <p:txBody>
          <a:bodyPr>
            <a:normAutofit/>
          </a:bodyPr>
          <a:lstStyle/>
          <a:p>
            <a:pPr marL="0" indent="0">
              <a:buNone/>
            </a:pPr>
            <a:endParaRPr lang="en-US" dirty="0"/>
          </a:p>
          <a:p>
            <a:pPr marL="0" indent="0">
              <a:buNone/>
            </a:pPr>
            <a:endParaRPr lang="en-US" dirty="0"/>
          </a:p>
        </p:txBody>
      </p:sp>
    </p:spTree>
    <p:extLst>
      <p:ext uri="{BB962C8B-B14F-4D97-AF65-F5344CB8AC3E}">
        <p14:creationId xmlns:p14="http://schemas.microsoft.com/office/powerpoint/2010/main" val="2340410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C710-2107-49F9-9FF6-8CC8A9340DED}"/>
              </a:ext>
            </a:extLst>
          </p:cNvPr>
          <p:cNvSpPr>
            <a:spLocks noGrp="1"/>
          </p:cNvSpPr>
          <p:nvPr>
            <p:ph type="title"/>
          </p:nvPr>
        </p:nvSpPr>
        <p:spPr/>
        <p:txBody>
          <a:bodyPr/>
          <a:lstStyle/>
          <a:p>
            <a:r>
              <a:rPr lang="en-US" dirty="0"/>
              <a:t>Hardware Required</a:t>
            </a:r>
          </a:p>
        </p:txBody>
      </p:sp>
      <p:sp>
        <p:nvSpPr>
          <p:cNvPr id="3" name="Content Placeholder 2">
            <a:extLst>
              <a:ext uri="{FF2B5EF4-FFF2-40B4-BE49-F238E27FC236}">
                <a16:creationId xmlns:a16="http://schemas.microsoft.com/office/drawing/2014/main" id="{D6EC0A4F-48F7-47D5-866E-8CF69E244C29}"/>
              </a:ext>
            </a:extLst>
          </p:cNvPr>
          <p:cNvSpPr>
            <a:spLocks noGrp="1"/>
          </p:cNvSpPr>
          <p:nvPr>
            <p:ph idx="1"/>
          </p:nvPr>
        </p:nvSpPr>
        <p:spPr>
          <a:xfrm>
            <a:off x="685800" y="2194560"/>
            <a:ext cx="10820400" cy="2341929"/>
          </a:xfrm>
        </p:spPr>
        <p:txBody>
          <a:bodyPr>
            <a:normAutofit/>
          </a:bodyPr>
          <a:lstStyle/>
          <a:p>
            <a:r>
              <a:rPr lang="en-US" dirty="0"/>
              <a:t>Arduino board (Uno, Mega)</a:t>
            </a:r>
          </a:p>
          <a:p>
            <a:r>
              <a:rPr lang="en-US" dirty="0"/>
              <a:t>Jumper cables (as per breakout headers)</a:t>
            </a:r>
          </a:p>
          <a:p>
            <a:r>
              <a:rPr lang="en-US" dirty="0"/>
              <a:t>DS1307 (RTC) + 24Cxx (EEPROM)</a:t>
            </a:r>
          </a:p>
          <a:p>
            <a:r>
              <a:rPr lang="en-US" dirty="0"/>
              <a:t>USB connection cable</a:t>
            </a:r>
          </a:p>
        </p:txBody>
      </p:sp>
      <p:sp>
        <p:nvSpPr>
          <p:cNvPr id="4" name="Title 1">
            <a:extLst>
              <a:ext uri="{FF2B5EF4-FFF2-40B4-BE49-F238E27FC236}">
                <a16:creationId xmlns:a16="http://schemas.microsoft.com/office/drawing/2014/main" id="{D4983DF4-AE85-4EF2-BBDB-DC7E1CF5E3AA}"/>
              </a:ext>
            </a:extLst>
          </p:cNvPr>
          <p:cNvSpPr txBox="1">
            <a:spLocks/>
          </p:cNvSpPr>
          <p:nvPr/>
        </p:nvSpPr>
        <p:spPr>
          <a:xfrm>
            <a:off x="2895600" y="4414575"/>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a:t>SOFTWARE Required</a:t>
            </a:r>
            <a:endParaRPr lang="en-US" dirty="0"/>
          </a:p>
        </p:txBody>
      </p:sp>
      <p:sp>
        <p:nvSpPr>
          <p:cNvPr id="5" name="Content Placeholder 2">
            <a:extLst>
              <a:ext uri="{FF2B5EF4-FFF2-40B4-BE49-F238E27FC236}">
                <a16:creationId xmlns:a16="http://schemas.microsoft.com/office/drawing/2014/main" id="{11981EBF-D0E2-4B64-8575-D8811656469C}"/>
              </a:ext>
            </a:extLst>
          </p:cNvPr>
          <p:cNvSpPr txBox="1">
            <a:spLocks/>
          </p:cNvSpPr>
          <p:nvPr/>
        </p:nvSpPr>
        <p:spPr>
          <a:xfrm>
            <a:off x="685800" y="5320980"/>
            <a:ext cx="10820400" cy="9377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altLang="en-US" dirty="0"/>
              <a:t>RTC_DS1307 – </a:t>
            </a:r>
            <a:r>
              <a:rPr lang="en-US" dirty="0"/>
              <a:t>You need the </a:t>
            </a:r>
            <a:r>
              <a:rPr lang="en-US" dirty="0" err="1">
                <a:highlight>
                  <a:srgbClr val="FFFF00"/>
                </a:highlight>
              </a:rPr>
              <a:t>RTClib</a:t>
            </a:r>
            <a:r>
              <a:rPr lang="en-US" dirty="0"/>
              <a:t> library to use DS1307 with Arduino</a:t>
            </a:r>
            <a:endParaRPr lang="en-US" altLang="en-US" dirty="0"/>
          </a:p>
          <a:p>
            <a:endParaRPr lang="en-US" sz="1900" dirty="0"/>
          </a:p>
        </p:txBody>
      </p:sp>
      <p:pic>
        <p:nvPicPr>
          <p:cNvPr id="8" name="Picture 7">
            <a:extLst>
              <a:ext uri="{FF2B5EF4-FFF2-40B4-BE49-F238E27FC236}">
                <a16:creationId xmlns:a16="http://schemas.microsoft.com/office/drawing/2014/main" id="{E87BFC89-2F40-4813-913D-8C21BF1C886A}"/>
              </a:ext>
            </a:extLst>
          </p:cNvPr>
          <p:cNvPicPr>
            <a:picLocks noChangeAspect="1"/>
          </p:cNvPicPr>
          <p:nvPr/>
        </p:nvPicPr>
        <p:blipFill>
          <a:blip r:embed="rId2"/>
          <a:stretch>
            <a:fillRect/>
          </a:stretch>
        </p:blipFill>
        <p:spPr>
          <a:xfrm>
            <a:off x="3099601" y="5815819"/>
            <a:ext cx="4838700" cy="676275"/>
          </a:xfrm>
          <a:prstGeom prst="rect">
            <a:avLst/>
          </a:prstGeom>
        </p:spPr>
      </p:pic>
    </p:spTree>
    <p:extLst>
      <p:ext uri="{BB962C8B-B14F-4D97-AF65-F5344CB8AC3E}">
        <p14:creationId xmlns:p14="http://schemas.microsoft.com/office/powerpoint/2010/main" val="2289463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76AEA-DA03-417F-8258-814B2F06E6BB}"/>
              </a:ext>
            </a:extLst>
          </p:cNvPr>
          <p:cNvSpPr>
            <a:spLocks noGrp="1"/>
          </p:cNvSpPr>
          <p:nvPr>
            <p:ph type="title"/>
          </p:nvPr>
        </p:nvSpPr>
        <p:spPr/>
        <p:txBody>
          <a:bodyPr/>
          <a:lstStyle/>
          <a:p>
            <a:r>
              <a:rPr lang="en-US" dirty="0"/>
              <a:t>PINOUT</a:t>
            </a:r>
          </a:p>
        </p:txBody>
      </p:sp>
      <p:graphicFrame>
        <p:nvGraphicFramePr>
          <p:cNvPr id="3" name="Table 2">
            <a:extLst>
              <a:ext uri="{FF2B5EF4-FFF2-40B4-BE49-F238E27FC236}">
                <a16:creationId xmlns:a16="http://schemas.microsoft.com/office/drawing/2014/main" id="{913B1E79-AEFE-433F-BCCE-90F01C4088ED}"/>
              </a:ext>
            </a:extLst>
          </p:cNvPr>
          <p:cNvGraphicFramePr>
            <a:graphicFrameLocks noGrp="1"/>
          </p:cNvGraphicFramePr>
          <p:nvPr>
            <p:extLst>
              <p:ext uri="{D42A27DB-BD31-4B8C-83A1-F6EECF244321}">
                <p14:modId xmlns:p14="http://schemas.microsoft.com/office/powerpoint/2010/main" val="1004533923"/>
              </p:ext>
            </p:extLst>
          </p:nvPr>
        </p:nvGraphicFramePr>
        <p:xfrm>
          <a:off x="1777753" y="2280899"/>
          <a:ext cx="8026401" cy="3374177"/>
        </p:xfrm>
        <a:graphic>
          <a:graphicData uri="http://schemas.openxmlformats.org/drawingml/2006/table">
            <a:tbl>
              <a:tblPr firstRow="1" bandRow="1">
                <a:tableStyleId>{5C22544A-7EE6-4342-B048-85BDC9FD1C3A}</a:tableStyleId>
              </a:tblPr>
              <a:tblGrid>
                <a:gridCol w="2675467">
                  <a:extLst>
                    <a:ext uri="{9D8B030D-6E8A-4147-A177-3AD203B41FA5}">
                      <a16:colId xmlns:a16="http://schemas.microsoft.com/office/drawing/2014/main" val="1061850543"/>
                    </a:ext>
                  </a:extLst>
                </a:gridCol>
                <a:gridCol w="1883833">
                  <a:extLst>
                    <a:ext uri="{9D8B030D-6E8A-4147-A177-3AD203B41FA5}">
                      <a16:colId xmlns:a16="http://schemas.microsoft.com/office/drawing/2014/main" val="1470753449"/>
                    </a:ext>
                  </a:extLst>
                </a:gridCol>
                <a:gridCol w="3467101">
                  <a:extLst>
                    <a:ext uri="{9D8B030D-6E8A-4147-A177-3AD203B41FA5}">
                      <a16:colId xmlns:a16="http://schemas.microsoft.com/office/drawing/2014/main" val="179577448"/>
                    </a:ext>
                  </a:extLst>
                </a:gridCol>
              </a:tblGrid>
              <a:tr h="651934">
                <a:tc>
                  <a:txBody>
                    <a:bodyPr/>
                    <a:lstStyle/>
                    <a:p>
                      <a:pPr algn="ctr"/>
                      <a:r>
                        <a:rPr lang="en-US" dirty="0"/>
                        <a:t>PIN </a:t>
                      </a:r>
                    </a:p>
                    <a:p>
                      <a:pPr algn="ctr"/>
                      <a:r>
                        <a:rPr lang="en-US" dirty="0"/>
                        <a:t>on </a:t>
                      </a:r>
                    </a:p>
                    <a:p>
                      <a:pPr algn="ctr"/>
                      <a:r>
                        <a:rPr lang="en-US" dirty="0"/>
                        <a:t>DS1307 board</a:t>
                      </a:r>
                    </a:p>
                  </a:txBody>
                  <a:tcPr/>
                </a:tc>
                <a:tc>
                  <a:txBody>
                    <a:bodyPr/>
                    <a:lstStyle/>
                    <a:p>
                      <a:pPr algn="ctr"/>
                      <a:r>
                        <a:rPr lang="en-US" dirty="0"/>
                        <a:t>Operation</a:t>
                      </a:r>
                    </a:p>
                  </a:txBody>
                  <a:tcPr/>
                </a:tc>
                <a:tc>
                  <a:txBody>
                    <a:bodyPr/>
                    <a:lstStyle/>
                    <a:p>
                      <a:pPr algn="ctr"/>
                      <a:r>
                        <a:rPr lang="en-US" dirty="0"/>
                        <a:t>Pin </a:t>
                      </a:r>
                    </a:p>
                    <a:p>
                      <a:pPr algn="ctr"/>
                      <a:r>
                        <a:rPr lang="en-US" dirty="0"/>
                        <a:t>on </a:t>
                      </a:r>
                    </a:p>
                    <a:p>
                      <a:pPr algn="ctr"/>
                      <a:r>
                        <a:rPr lang="en-US" dirty="0"/>
                        <a:t>Arduino</a:t>
                      </a:r>
                    </a:p>
                  </a:txBody>
                  <a:tcPr/>
                </a:tc>
                <a:extLst>
                  <a:ext uri="{0D108BD9-81ED-4DB2-BD59-A6C34878D82A}">
                    <a16:rowId xmlns:a16="http://schemas.microsoft.com/office/drawing/2014/main" val="1933846964"/>
                  </a:ext>
                </a:extLst>
              </a:tr>
              <a:tr h="457200">
                <a:tc>
                  <a:txBody>
                    <a:bodyPr/>
                    <a:lstStyle/>
                    <a:p>
                      <a:pPr algn="ctr"/>
                      <a:r>
                        <a:rPr lang="en-US" dirty="0"/>
                        <a:t>Vcc</a:t>
                      </a:r>
                    </a:p>
                  </a:txBody>
                  <a:tcPr/>
                </a:tc>
                <a:tc>
                  <a:txBody>
                    <a:bodyPr/>
                    <a:lstStyle/>
                    <a:p>
                      <a:pPr algn="ctr"/>
                      <a:r>
                        <a:rPr lang="en-US" dirty="0"/>
                        <a:t>+5V</a:t>
                      </a:r>
                    </a:p>
                  </a:txBody>
                  <a:tcPr/>
                </a:tc>
                <a:tc>
                  <a:txBody>
                    <a:bodyPr/>
                    <a:lstStyle/>
                    <a:p>
                      <a:pPr algn="ctr"/>
                      <a:r>
                        <a:rPr lang="en-US" dirty="0"/>
                        <a:t>5V</a:t>
                      </a:r>
                    </a:p>
                  </a:txBody>
                  <a:tcPr/>
                </a:tc>
                <a:extLst>
                  <a:ext uri="{0D108BD9-81ED-4DB2-BD59-A6C34878D82A}">
                    <a16:rowId xmlns:a16="http://schemas.microsoft.com/office/drawing/2014/main" val="2272214126"/>
                  </a:ext>
                </a:extLst>
              </a:tr>
              <a:tr h="413474">
                <a:tc>
                  <a:txBody>
                    <a:bodyPr/>
                    <a:lstStyle/>
                    <a:p>
                      <a:pPr algn="ctr"/>
                      <a:r>
                        <a:rPr lang="en-US" dirty="0"/>
                        <a:t>GND</a:t>
                      </a:r>
                    </a:p>
                  </a:txBody>
                  <a:tcPr/>
                </a:tc>
                <a:tc>
                  <a:txBody>
                    <a:bodyPr/>
                    <a:lstStyle/>
                    <a:p>
                      <a:pPr algn="ctr"/>
                      <a:r>
                        <a:rPr lang="en-US" dirty="0"/>
                        <a:t>GND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GND</a:t>
                      </a:r>
                    </a:p>
                  </a:txBody>
                  <a:tcPr/>
                </a:tc>
                <a:extLst>
                  <a:ext uri="{0D108BD9-81ED-4DB2-BD59-A6C34878D82A}">
                    <a16:rowId xmlns:a16="http://schemas.microsoft.com/office/drawing/2014/main" val="965694673"/>
                  </a:ext>
                </a:extLst>
              </a:tr>
              <a:tr h="674703">
                <a:tc>
                  <a:txBody>
                    <a:bodyPr/>
                    <a:lstStyle/>
                    <a:p>
                      <a:pPr algn="ctr"/>
                      <a:r>
                        <a:rPr lang="en-US" dirty="0"/>
                        <a:t>SDA</a:t>
                      </a:r>
                    </a:p>
                  </a:txBody>
                  <a:tcPr/>
                </a:tc>
                <a:tc>
                  <a:txBody>
                    <a:bodyPr/>
                    <a:lstStyle/>
                    <a:p>
                      <a:pPr algn="ctr"/>
                      <a:r>
                        <a:rPr lang="en-US" dirty="0"/>
                        <a:t>RTC &amp; EEPROM I2C Data Line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(Analog Input Pin 4)</a:t>
                      </a:r>
                    </a:p>
                  </a:txBody>
                  <a:tcPr/>
                </a:tc>
                <a:extLst>
                  <a:ext uri="{0D108BD9-81ED-4DB2-BD59-A6C34878D82A}">
                    <a16:rowId xmlns:a16="http://schemas.microsoft.com/office/drawing/2014/main" val="771168750"/>
                  </a:ext>
                </a:extLst>
              </a:tr>
              <a:tr h="665825">
                <a:tc>
                  <a:txBody>
                    <a:bodyPr/>
                    <a:lstStyle/>
                    <a:p>
                      <a:pPr algn="ctr"/>
                      <a:r>
                        <a:rPr lang="en-US" dirty="0"/>
                        <a:t>SCL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RTC &amp; EEPROM I2C Clock Line</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A5</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(Analog Input Pin 5)</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187249905"/>
                  </a:ext>
                </a:extLst>
              </a:tr>
            </a:tbl>
          </a:graphicData>
        </a:graphic>
      </p:graphicFrame>
    </p:spTree>
    <p:extLst>
      <p:ext uri="{BB962C8B-B14F-4D97-AF65-F5344CB8AC3E}">
        <p14:creationId xmlns:p14="http://schemas.microsoft.com/office/powerpoint/2010/main" val="3256895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76AEA-DA03-417F-8258-814B2F06E6BB}"/>
              </a:ext>
            </a:extLst>
          </p:cNvPr>
          <p:cNvSpPr>
            <a:spLocks noGrp="1"/>
          </p:cNvSpPr>
          <p:nvPr>
            <p:ph type="title"/>
          </p:nvPr>
        </p:nvSpPr>
        <p:spPr/>
        <p:txBody>
          <a:bodyPr/>
          <a:lstStyle/>
          <a:p>
            <a:r>
              <a:rPr lang="en-US" dirty="0"/>
              <a:t>Circuit</a:t>
            </a:r>
          </a:p>
        </p:txBody>
      </p:sp>
      <p:pic>
        <p:nvPicPr>
          <p:cNvPr id="2050" name="Picture 2" descr="https://hackster.imgix.net/uploads/attachments/867151/ds1307_simple_wWCdd4V1Kw.jpg?auto=compress%2Cformat&amp;w=1280&amp;h=960&amp;fit=max">
            <a:extLst>
              <a:ext uri="{FF2B5EF4-FFF2-40B4-BE49-F238E27FC236}">
                <a16:creationId xmlns:a16="http://schemas.microsoft.com/office/drawing/2014/main" id="{DEC59420-CB00-4EB8-A672-CA7F17CC54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04950"/>
            <a:ext cx="6667500" cy="53530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066372E-FEFF-4BD9-B024-677FFB18DBD0}"/>
              </a:ext>
            </a:extLst>
          </p:cNvPr>
          <p:cNvSpPr/>
          <p:nvPr/>
        </p:nvSpPr>
        <p:spPr>
          <a:xfrm>
            <a:off x="7051829" y="2057401"/>
            <a:ext cx="4959658" cy="1477328"/>
          </a:xfrm>
          <a:prstGeom prst="rect">
            <a:avLst/>
          </a:prstGeom>
        </p:spPr>
        <p:txBody>
          <a:bodyPr wrap="square">
            <a:spAutoFit/>
          </a:bodyPr>
          <a:lstStyle/>
          <a:p>
            <a:r>
              <a:rPr lang="en-US" dirty="0">
                <a:solidFill>
                  <a:srgbClr val="879191"/>
                </a:solidFill>
                <a:latin typeface="Typonine Sans Regular"/>
              </a:rPr>
              <a:t>RTC part communicates with the microcontroller using I2C protocol.</a:t>
            </a:r>
          </a:p>
          <a:p>
            <a:endParaRPr lang="en-US" dirty="0">
              <a:solidFill>
                <a:srgbClr val="879191"/>
              </a:solidFill>
              <a:latin typeface="Typonine Sans Regular"/>
            </a:endParaRPr>
          </a:p>
          <a:p>
            <a:endParaRPr lang="en-US" dirty="0">
              <a:solidFill>
                <a:srgbClr val="879191"/>
              </a:solidFill>
              <a:latin typeface="Typonine Sans Regular"/>
            </a:endParaRPr>
          </a:p>
          <a:p>
            <a:endParaRPr lang="en-US" dirty="0"/>
          </a:p>
        </p:txBody>
      </p:sp>
      <p:graphicFrame>
        <p:nvGraphicFramePr>
          <p:cNvPr id="5" name="Table 4">
            <a:extLst>
              <a:ext uri="{FF2B5EF4-FFF2-40B4-BE49-F238E27FC236}">
                <a16:creationId xmlns:a16="http://schemas.microsoft.com/office/drawing/2014/main" id="{91BAED01-F1F9-412D-9393-C078672B3FE2}"/>
              </a:ext>
            </a:extLst>
          </p:cNvPr>
          <p:cNvGraphicFramePr>
            <a:graphicFrameLocks noGrp="1"/>
          </p:cNvGraphicFramePr>
          <p:nvPr>
            <p:extLst>
              <p:ext uri="{D42A27DB-BD31-4B8C-83A1-F6EECF244321}">
                <p14:modId xmlns:p14="http://schemas.microsoft.com/office/powerpoint/2010/main" val="581313017"/>
              </p:ext>
            </p:extLst>
          </p:nvPr>
        </p:nvGraphicFramePr>
        <p:xfrm>
          <a:off x="7130642" y="3033517"/>
          <a:ext cx="4203166" cy="3200400"/>
        </p:xfrm>
        <a:graphic>
          <a:graphicData uri="http://schemas.openxmlformats.org/drawingml/2006/table">
            <a:tbl>
              <a:tblPr firstRow="1" bandRow="1">
                <a:tableStyleId>{5C22544A-7EE6-4342-B048-85BDC9FD1C3A}</a:tableStyleId>
              </a:tblPr>
              <a:tblGrid>
                <a:gridCol w="1830738">
                  <a:extLst>
                    <a:ext uri="{9D8B030D-6E8A-4147-A177-3AD203B41FA5}">
                      <a16:colId xmlns:a16="http://schemas.microsoft.com/office/drawing/2014/main" val="1061850543"/>
                    </a:ext>
                  </a:extLst>
                </a:gridCol>
                <a:gridCol w="2372428">
                  <a:extLst>
                    <a:ext uri="{9D8B030D-6E8A-4147-A177-3AD203B41FA5}">
                      <a16:colId xmlns:a16="http://schemas.microsoft.com/office/drawing/2014/main" val="179577448"/>
                    </a:ext>
                  </a:extLst>
                </a:gridCol>
              </a:tblGrid>
              <a:tr h="603265">
                <a:tc>
                  <a:txBody>
                    <a:bodyPr/>
                    <a:lstStyle/>
                    <a:p>
                      <a:pPr algn="ctr"/>
                      <a:r>
                        <a:rPr lang="en-US" dirty="0"/>
                        <a:t>PIN </a:t>
                      </a:r>
                    </a:p>
                    <a:p>
                      <a:pPr algn="ctr"/>
                      <a:r>
                        <a:rPr lang="en-US" dirty="0"/>
                        <a:t>on </a:t>
                      </a:r>
                    </a:p>
                    <a:p>
                      <a:pPr algn="ctr"/>
                      <a:r>
                        <a:rPr lang="en-US" dirty="0"/>
                        <a:t>DS1307 board</a:t>
                      </a:r>
                    </a:p>
                  </a:txBody>
                  <a:tcPr/>
                </a:tc>
                <a:tc>
                  <a:txBody>
                    <a:bodyPr/>
                    <a:lstStyle/>
                    <a:p>
                      <a:pPr algn="ctr"/>
                      <a:r>
                        <a:rPr lang="en-US" dirty="0"/>
                        <a:t>Pin </a:t>
                      </a:r>
                    </a:p>
                    <a:p>
                      <a:pPr algn="ctr"/>
                      <a:r>
                        <a:rPr lang="en-US" dirty="0"/>
                        <a:t>on </a:t>
                      </a:r>
                    </a:p>
                    <a:p>
                      <a:pPr algn="ctr"/>
                      <a:r>
                        <a:rPr lang="en-US" dirty="0"/>
                        <a:t>Arduino</a:t>
                      </a:r>
                    </a:p>
                  </a:txBody>
                  <a:tcPr/>
                </a:tc>
                <a:extLst>
                  <a:ext uri="{0D108BD9-81ED-4DB2-BD59-A6C34878D82A}">
                    <a16:rowId xmlns:a16="http://schemas.microsoft.com/office/drawing/2014/main" val="1933846964"/>
                  </a:ext>
                </a:extLst>
              </a:tr>
              <a:tr h="301633">
                <a:tc>
                  <a:txBody>
                    <a:bodyPr/>
                    <a:lstStyle/>
                    <a:p>
                      <a:pPr algn="ctr"/>
                      <a:r>
                        <a:rPr lang="en-US" dirty="0"/>
                        <a:t>Vcc</a:t>
                      </a:r>
                    </a:p>
                  </a:txBody>
                  <a:tcPr/>
                </a:tc>
                <a:tc>
                  <a:txBody>
                    <a:bodyPr/>
                    <a:lstStyle/>
                    <a:p>
                      <a:pPr algn="ctr"/>
                      <a:r>
                        <a:rPr lang="en-US" dirty="0"/>
                        <a:t>5V</a:t>
                      </a:r>
                    </a:p>
                  </a:txBody>
                  <a:tcPr/>
                </a:tc>
                <a:extLst>
                  <a:ext uri="{0D108BD9-81ED-4DB2-BD59-A6C34878D82A}">
                    <a16:rowId xmlns:a16="http://schemas.microsoft.com/office/drawing/2014/main" val="2272214126"/>
                  </a:ext>
                </a:extLst>
              </a:tr>
              <a:tr h="272785">
                <a:tc>
                  <a:txBody>
                    <a:bodyPr/>
                    <a:lstStyle/>
                    <a:p>
                      <a:pPr algn="ctr"/>
                      <a:r>
                        <a:rPr lang="en-US" dirty="0"/>
                        <a:t>GND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GND</a:t>
                      </a:r>
                    </a:p>
                  </a:txBody>
                  <a:tcPr/>
                </a:tc>
                <a:extLst>
                  <a:ext uri="{0D108BD9-81ED-4DB2-BD59-A6C34878D82A}">
                    <a16:rowId xmlns:a16="http://schemas.microsoft.com/office/drawing/2014/main" val="965694673"/>
                  </a:ext>
                </a:extLst>
              </a:tr>
              <a:tr h="445128">
                <a:tc>
                  <a:txBody>
                    <a:bodyPr/>
                    <a:lstStyle/>
                    <a:p>
                      <a:pPr algn="ctr"/>
                      <a:r>
                        <a:rPr lang="en-US" dirty="0"/>
                        <a:t>SDA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(Analog Input Pin 4)</a:t>
                      </a:r>
                    </a:p>
                  </a:txBody>
                  <a:tcPr/>
                </a:tc>
                <a:extLst>
                  <a:ext uri="{0D108BD9-81ED-4DB2-BD59-A6C34878D82A}">
                    <a16:rowId xmlns:a16="http://schemas.microsoft.com/office/drawing/2014/main" val="771168750"/>
                  </a:ext>
                </a:extLst>
              </a:tr>
              <a:tr h="603265">
                <a:tc>
                  <a:txBody>
                    <a:bodyPr/>
                    <a:lstStyle/>
                    <a:p>
                      <a:pPr algn="ctr"/>
                      <a:r>
                        <a:rPr lang="en-US" dirty="0"/>
                        <a:t>SCL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A5</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(Analog Input Pin 5)</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187249905"/>
                  </a:ext>
                </a:extLst>
              </a:tr>
            </a:tbl>
          </a:graphicData>
        </a:graphic>
      </p:graphicFrame>
    </p:spTree>
    <p:extLst>
      <p:ext uri="{BB962C8B-B14F-4D97-AF65-F5344CB8AC3E}">
        <p14:creationId xmlns:p14="http://schemas.microsoft.com/office/powerpoint/2010/main" val="993478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E8BF-0FF2-4C76-8952-3960E75A89F1}"/>
              </a:ext>
            </a:extLst>
          </p:cNvPr>
          <p:cNvSpPr>
            <a:spLocks noGrp="1"/>
          </p:cNvSpPr>
          <p:nvPr>
            <p:ph type="title"/>
          </p:nvPr>
        </p:nvSpPr>
        <p:spPr>
          <a:xfrm>
            <a:off x="2637289" y="1972387"/>
            <a:ext cx="6917422" cy="2658336"/>
          </a:xfrm>
        </p:spPr>
        <p:txBody>
          <a:bodyPr>
            <a:normAutofit/>
          </a:bodyPr>
          <a:lstStyle/>
          <a:p>
            <a:pPr algn="ctr"/>
            <a:r>
              <a:rPr lang="en-US" dirty="0"/>
              <a:t>Code-1</a:t>
            </a:r>
            <a:br>
              <a:rPr lang="en-US" dirty="0"/>
            </a:br>
            <a:br>
              <a:rPr lang="en-US" dirty="0"/>
            </a:br>
            <a:r>
              <a:rPr lang="en-US" dirty="0"/>
              <a:t>RTC EEPROM Interfacing</a:t>
            </a:r>
          </a:p>
        </p:txBody>
      </p:sp>
    </p:spTree>
    <p:extLst>
      <p:ext uri="{BB962C8B-B14F-4D97-AF65-F5344CB8AC3E}">
        <p14:creationId xmlns:p14="http://schemas.microsoft.com/office/powerpoint/2010/main" val="1933047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E8BF-0FF2-4C76-8952-3960E75A89F1}"/>
              </a:ext>
            </a:extLst>
          </p:cNvPr>
          <p:cNvSpPr>
            <a:spLocks noGrp="1"/>
          </p:cNvSpPr>
          <p:nvPr>
            <p:ph type="title"/>
          </p:nvPr>
        </p:nvSpPr>
        <p:spPr/>
        <p:txBody>
          <a:bodyPr>
            <a:normAutofit/>
          </a:bodyPr>
          <a:lstStyle/>
          <a:p>
            <a:r>
              <a:rPr lang="en-US" dirty="0"/>
              <a:t>Code</a:t>
            </a:r>
            <a:br>
              <a:rPr lang="en-US" dirty="0"/>
            </a:br>
            <a:r>
              <a:rPr lang="en-US" dirty="0"/>
              <a:t>RTC EEPROM Interfacing</a:t>
            </a:r>
          </a:p>
        </p:txBody>
      </p:sp>
      <p:sp>
        <p:nvSpPr>
          <p:cNvPr id="3" name="Rectangle 2">
            <a:extLst>
              <a:ext uri="{FF2B5EF4-FFF2-40B4-BE49-F238E27FC236}">
                <a16:creationId xmlns:a16="http://schemas.microsoft.com/office/drawing/2014/main" id="{131F8C40-50B7-495C-95F0-B5D2436CAFC0}"/>
              </a:ext>
            </a:extLst>
          </p:cNvPr>
          <p:cNvSpPr/>
          <p:nvPr/>
        </p:nvSpPr>
        <p:spPr>
          <a:xfrm>
            <a:off x="145408" y="1882398"/>
            <a:ext cx="6096000" cy="5170646"/>
          </a:xfrm>
          <a:prstGeom prst="rect">
            <a:avLst/>
          </a:prstGeom>
        </p:spPr>
        <p:txBody>
          <a:bodyPr>
            <a:spAutoFit/>
          </a:bodyPr>
          <a:lstStyle/>
          <a:p>
            <a:r>
              <a:rPr lang="en-US" sz="1000" dirty="0"/>
              <a:t>// Date and time functions using a DS1307 RTC connected via I2C and Wire lib</a:t>
            </a:r>
          </a:p>
          <a:p>
            <a:r>
              <a:rPr lang="en-US" sz="1000" dirty="0"/>
              <a:t>#include &lt;</a:t>
            </a:r>
            <a:r>
              <a:rPr lang="en-US" sz="1000" dirty="0" err="1"/>
              <a:t>Wire.h</a:t>
            </a:r>
            <a:r>
              <a:rPr lang="en-US" sz="1000" dirty="0"/>
              <a:t>&gt;</a:t>
            </a:r>
          </a:p>
          <a:p>
            <a:r>
              <a:rPr lang="en-US" sz="1000" dirty="0"/>
              <a:t>#include "</a:t>
            </a:r>
            <a:r>
              <a:rPr lang="en-US" sz="1000" dirty="0" err="1"/>
              <a:t>RTClib.h</a:t>
            </a:r>
            <a:r>
              <a:rPr lang="en-US" sz="1000" dirty="0"/>
              <a:t>"</a:t>
            </a:r>
          </a:p>
          <a:p>
            <a:endParaRPr lang="en-US" sz="1000" dirty="0"/>
          </a:p>
          <a:p>
            <a:r>
              <a:rPr lang="en-US" sz="1000" dirty="0"/>
              <a:t>#define SERIAL_BAUDRATE  115200</a:t>
            </a:r>
          </a:p>
          <a:p>
            <a:endParaRPr lang="en-US" sz="1000" dirty="0"/>
          </a:p>
          <a:p>
            <a:r>
              <a:rPr lang="en-US" sz="1000" dirty="0"/>
              <a:t>/* Create an RTC clock instance */</a:t>
            </a:r>
          </a:p>
          <a:p>
            <a:r>
              <a:rPr lang="en-US" sz="1000" dirty="0"/>
              <a:t>RTC_DS1307 </a:t>
            </a:r>
            <a:r>
              <a:rPr lang="en-US" sz="1000" dirty="0" err="1"/>
              <a:t>rtc</a:t>
            </a:r>
            <a:r>
              <a:rPr lang="en-US" sz="1000" dirty="0"/>
              <a:t>;</a:t>
            </a:r>
          </a:p>
          <a:p>
            <a:endParaRPr lang="en-US" sz="1000" dirty="0"/>
          </a:p>
          <a:p>
            <a:r>
              <a:rPr lang="en-US" sz="1000" dirty="0"/>
              <a:t>char </a:t>
            </a:r>
            <a:r>
              <a:rPr lang="en-US" sz="1000" dirty="0" err="1"/>
              <a:t>daysOfTheWeek</a:t>
            </a:r>
            <a:r>
              <a:rPr lang="en-US" sz="1000" dirty="0"/>
              <a:t>[7][12] = {"Sunday", "Monday", "Tuesday", "Wednesday", "Thursday", "Friday", "Saturday"};</a:t>
            </a:r>
          </a:p>
          <a:p>
            <a:endParaRPr lang="en-US" sz="1000" dirty="0"/>
          </a:p>
          <a:p>
            <a:r>
              <a:rPr lang="en-US" sz="1000" dirty="0"/>
              <a:t>void setup () {</a:t>
            </a:r>
          </a:p>
          <a:p>
            <a:r>
              <a:rPr lang="en-US" sz="1000" dirty="0"/>
              <a:t> while (!Serial); // for Leonardo/Micro/Zero</a:t>
            </a:r>
          </a:p>
          <a:p>
            <a:r>
              <a:rPr lang="en-US" sz="1000" dirty="0"/>
              <a:t> Serial.begin( SERIAL_BAUDRATE );</a:t>
            </a:r>
          </a:p>
          <a:p>
            <a:r>
              <a:rPr lang="en-US" sz="1000" dirty="0"/>
              <a:t> </a:t>
            </a:r>
          </a:p>
          <a:p>
            <a:r>
              <a:rPr lang="en-US" sz="1000" dirty="0"/>
              <a:t> if (! </a:t>
            </a:r>
            <a:r>
              <a:rPr lang="en-US" sz="1000" dirty="0" err="1"/>
              <a:t>rtc.begin</a:t>
            </a:r>
            <a:r>
              <a:rPr lang="en-US" sz="1000" dirty="0"/>
              <a:t>()) {</a:t>
            </a:r>
          </a:p>
          <a:p>
            <a:r>
              <a:rPr lang="en-US" sz="1000" dirty="0"/>
              <a:t>   Serial.println("Couldn't find RTC");</a:t>
            </a:r>
          </a:p>
          <a:p>
            <a:r>
              <a:rPr lang="en-US" sz="1000" dirty="0"/>
              <a:t>   while (1);</a:t>
            </a:r>
          </a:p>
          <a:p>
            <a:r>
              <a:rPr lang="en-US" sz="1000" dirty="0"/>
              <a:t> }</a:t>
            </a:r>
          </a:p>
          <a:p>
            <a:r>
              <a:rPr lang="en-US" sz="1000" dirty="0"/>
              <a:t> </a:t>
            </a:r>
          </a:p>
          <a:p>
            <a:r>
              <a:rPr lang="en-US" sz="1000" dirty="0"/>
              <a:t> if (! </a:t>
            </a:r>
            <a:r>
              <a:rPr lang="en-US" sz="1000" dirty="0" err="1"/>
              <a:t>rtc.isrunning</a:t>
            </a:r>
            <a:r>
              <a:rPr lang="en-US" sz="1000" dirty="0"/>
              <a:t>()) {</a:t>
            </a:r>
          </a:p>
          <a:p>
            <a:r>
              <a:rPr lang="en-US" sz="1000" dirty="0"/>
              <a:t>   Serial.println("RTC is NOT running!");</a:t>
            </a:r>
          </a:p>
          <a:p>
            <a:r>
              <a:rPr lang="en-US" sz="1000" dirty="0"/>
              <a:t>   </a:t>
            </a:r>
          </a:p>
          <a:p>
            <a:r>
              <a:rPr lang="en-US" sz="1000" dirty="0"/>
              <a:t>   // following line sets the RTC to the date &amp; time this sketch was compiled</a:t>
            </a:r>
          </a:p>
          <a:p>
            <a:r>
              <a:rPr lang="en-US" sz="1000" dirty="0"/>
              <a:t>   </a:t>
            </a:r>
            <a:r>
              <a:rPr lang="en-US" sz="1000" dirty="0" err="1"/>
              <a:t>rtc.adjust</a:t>
            </a:r>
            <a:r>
              <a:rPr lang="en-US" sz="1000" dirty="0"/>
              <a:t>(</a:t>
            </a:r>
            <a:r>
              <a:rPr lang="en-US" sz="1000" dirty="0" err="1"/>
              <a:t>DateTime</a:t>
            </a:r>
            <a:r>
              <a:rPr lang="en-US" sz="1000" dirty="0"/>
              <a:t>(F(__DATE__), F(__TIME__)));</a:t>
            </a:r>
          </a:p>
          <a:p>
            <a:r>
              <a:rPr lang="en-US" sz="1000" dirty="0"/>
              <a:t>   </a:t>
            </a:r>
          </a:p>
          <a:p>
            <a:r>
              <a:rPr lang="en-US" sz="1000" dirty="0"/>
              <a:t>   // This line sets the RTC with an explicit date &amp; time, for example to set</a:t>
            </a:r>
          </a:p>
          <a:p>
            <a:r>
              <a:rPr lang="en-US" sz="1000" dirty="0"/>
              <a:t>   // January 21, 2014 at 3am you would call:</a:t>
            </a:r>
          </a:p>
          <a:p>
            <a:r>
              <a:rPr lang="en-US" sz="1000" dirty="0"/>
              <a:t>   // </a:t>
            </a:r>
            <a:r>
              <a:rPr lang="en-US" sz="1000" dirty="0" err="1"/>
              <a:t>rtc.adjust</a:t>
            </a:r>
            <a:r>
              <a:rPr lang="en-US" sz="1000" dirty="0"/>
              <a:t>(</a:t>
            </a:r>
            <a:r>
              <a:rPr lang="en-US" sz="1000" dirty="0" err="1"/>
              <a:t>DateTime</a:t>
            </a:r>
            <a:r>
              <a:rPr lang="en-US" sz="1000" dirty="0"/>
              <a:t>(2014, 1, 21, 3, 0, 0));</a:t>
            </a:r>
          </a:p>
          <a:p>
            <a:r>
              <a:rPr lang="en-US" sz="1000" dirty="0"/>
              <a:t> }</a:t>
            </a:r>
          </a:p>
          <a:p>
            <a:r>
              <a:rPr lang="en-US" sz="1000" dirty="0"/>
              <a:t>}</a:t>
            </a:r>
          </a:p>
        </p:txBody>
      </p:sp>
    </p:spTree>
    <p:extLst>
      <p:ext uri="{BB962C8B-B14F-4D97-AF65-F5344CB8AC3E}">
        <p14:creationId xmlns:p14="http://schemas.microsoft.com/office/powerpoint/2010/main" val="44911537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otalTime>8</TotalTime>
  <Words>1125</Words>
  <Application>Microsoft Office PowerPoint</Application>
  <PresentationFormat>Widescreen</PresentationFormat>
  <Paragraphs>356</Paragraphs>
  <Slides>17</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2" baseType="lpstr">
      <vt:lpstr>Arial</vt:lpstr>
      <vt:lpstr>Century Gothic</vt:lpstr>
      <vt:lpstr>Typonine Sans Regular</vt:lpstr>
      <vt:lpstr>Vapor Trail</vt:lpstr>
      <vt:lpstr>Package</vt:lpstr>
      <vt:lpstr>RTC EEPROM Interfacing</vt:lpstr>
      <vt:lpstr>What is Real Time Clock?</vt:lpstr>
      <vt:lpstr>DS1307 Module  Feature &amp; Specifications</vt:lpstr>
      <vt:lpstr>RTC EEPROM Interfacing</vt:lpstr>
      <vt:lpstr>Hardware Required</vt:lpstr>
      <vt:lpstr>PINOUT</vt:lpstr>
      <vt:lpstr>Circuit</vt:lpstr>
      <vt:lpstr>Code-1  RTC EEPROM Interfacing</vt:lpstr>
      <vt:lpstr>Code RTC EEPROM Interfacing</vt:lpstr>
      <vt:lpstr>Code RTC EEPROM Interfacing</vt:lpstr>
      <vt:lpstr>CODE-2  Get SET Time Using serial port</vt:lpstr>
      <vt:lpstr>Code Get SET Time Using serial port</vt:lpstr>
      <vt:lpstr>Code Get SET Time Using serial port</vt:lpstr>
      <vt:lpstr>Code Get SET Time Using serial port</vt:lpstr>
      <vt:lpstr>Code Get SET Time Using serial port</vt:lpstr>
      <vt:lpstr>Code Get SET Time Using serial port</vt:lpstr>
      <vt:lpstr>Sketch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RTC EEPROM Interfacing</dc:title>
  <dc:creator>Sudhanshu Gupta</dc:creator>
  <cp:lastModifiedBy>Sudhanshu Gupta</cp:lastModifiedBy>
  <cp:revision>2</cp:revision>
  <dcterms:created xsi:type="dcterms:W3CDTF">2019-10-22T16:12:50Z</dcterms:created>
  <dcterms:modified xsi:type="dcterms:W3CDTF">2019-10-22T16:21:16Z</dcterms:modified>
</cp:coreProperties>
</file>