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1" r:id="rId3"/>
    <p:sldId id="331" r:id="rId4"/>
    <p:sldId id="332" r:id="rId5"/>
    <p:sldId id="318" r:id="rId6"/>
    <p:sldId id="333" r:id="rId7"/>
    <p:sldId id="288" r:id="rId8"/>
    <p:sldId id="258" r:id="rId9"/>
    <p:sldId id="264" r:id="rId10"/>
    <p:sldId id="335" r:id="rId11"/>
    <p:sldId id="304" r:id="rId12"/>
    <p:sldId id="305" r:id="rId13"/>
    <p:sldId id="306" r:id="rId14"/>
    <p:sldId id="334" r:id="rId15"/>
    <p:sldId id="289" r:id="rId16"/>
    <p:sldId id="290" r:id="rId17"/>
    <p:sldId id="273" r:id="rId18"/>
    <p:sldId id="295" r:id="rId19"/>
    <p:sldId id="327" r:id="rId20"/>
    <p:sldId id="32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66" d="100"/>
          <a:sy n="66" d="100"/>
        </p:scale>
        <p:origin x="132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10/31/2019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10/31/2019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10/31/2019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dc.gov/nceh/hearing_loss/what_noises_cause_hearing_loss.html" TargetMode="External"/><Relationship Id="rId2" Type="http://schemas.openxmlformats.org/officeDocument/2006/relationships/hyperlink" Target="https://circuitdigest.com/microcontroller-projects/arduino-sound-level-measure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cdc.gov/nceh/hearing_loss/what_noises_cause_hearing_loss.html"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hyperlink" Target="https://www.instructables.com/id/Simple-FC-04-Sound-Sensor-Dem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Sensing Sound Levels</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a:xfrm>
            <a:off x="692458" y="3632200"/>
            <a:ext cx="11079332" cy="3008745"/>
          </a:xfrm>
        </p:spPr>
        <p:txBody>
          <a:bodyPr>
            <a:normAutofit/>
          </a:bodyPr>
          <a:lstStyle/>
          <a:p>
            <a:pPr algn="r"/>
            <a:r>
              <a:rPr lang="en-US" dirty="0">
                <a:hlinkClick r:id="rId2"/>
              </a:rPr>
              <a:t>https://circuitdigest.com/microcontroller-projects/arduino-sound-level-measurement</a:t>
            </a:r>
            <a:endParaRPr lang="en-US" dirty="0"/>
          </a:p>
          <a:p>
            <a:pPr algn="r"/>
            <a:endParaRPr lang="en-US" dirty="0"/>
          </a:p>
          <a:p>
            <a:pPr algn="r"/>
            <a:r>
              <a:rPr lang="en-US" dirty="0">
                <a:hlinkClick r:id="rId3"/>
              </a:rPr>
              <a:t>https://www.cdc.gov/nceh/hearing_loss/what_noises_cause_hearing_loss.html</a:t>
            </a:r>
            <a:endParaRPr lang="en-US" dirty="0"/>
          </a:p>
        </p:txBody>
      </p:sp>
    </p:spTree>
    <p:extLst>
      <p:ext uri="{BB962C8B-B14F-4D97-AF65-F5344CB8AC3E}">
        <p14:creationId xmlns:p14="http://schemas.microsoft.com/office/powerpoint/2010/main" val="7713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p>
        </p:txBody>
      </p:sp>
      <p:sp>
        <p:nvSpPr>
          <p:cNvPr id="9" name="Rectangle 8">
            <a:extLst>
              <a:ext uri="{FF2B5EF4-FFF2-40B4-BE49-F238E27FC236}">
                <a16:creationId xmlns:a16="http://schemas.microsoft.com/office/drawing/2014/main" id="{036E16BC-81DF-4F62-8DC8-A45230C6196D}"/>
              </a:ext>
            </a:extLst>
          </p:cNvPr>
          <p:cNvSpPr/>
          <p:nvPr/>
        </p:nvSpPr>
        <p:spPr>
          <a:xfrm>
            <a:off x="116331" y="1840305"/>
            <a:ext cx="11941581" cy="276999"/>
          </a:xfrm>
          <a:prstGeom prst="rect">
            <a:avLst/>
          </a:prstGeom>
        </p:spPr>
        <p:txBody>
          <a:bodyPr wrap="square">
            <a:spAutoFit/>
          </a:bodyPr>
          <a:lstStyle/>
          <a:p>
            <a:pPr marL="171450" indent="-171450" algn="just">
              <a:buFont typeface="Arial" panose="020B0604020202020204" pitchFamily="34" charset="0"/>
              <a:buChar char="•"/>
            </a:pPr>
            <a:r>
              <a:rPr lang="en-US" sz="1200" dirty="0" err="1">
                <a:solidFill>
                  <a:srgbClr val="666666"/>
                </a:solidFill>
                <a:latin typeface="Lato"/>
              </a:rPr>
              <a:t>dfsd</a:t>
            </a:r>
            <a:endParaRPr lang="en-US" sz="1200" dirty="0">
              <a:solidFill>
                <a:srgbClr val="666666"/>
              </a:solidFill>
              <a:latin typeface="Lato"/>
            </a:endParaRPr>
          </a:p>
        </p:txBody>
      </p:sp>
      <p:sp>
        <p:nvSpPr>
          <p:cNvPr id="10" name="Rectangle 9">
            <a:extLst>
              <a:ext uri="{FF2B5EF4-FFF2-40B4-BE49-F238E27FC236}">
                <a16:creationId xmlns:a16="http://schemas.microsoft.com/office/drawing/2014/main" id="{F9DEB01D-2E78-41EA-8AA9-5F1156B9150A}"/>
              </a:ext>
            </a:extLst>
          </p:cNvPr>
          <p:cNvSpPr/>
          <p:nvPr/>
        </p:nvSpPr>
        <p:spPr>
          <a:xfrm>
            <a:off x="116331" y="3963963"/>
            <a:ext cx="6096000" cy="276999"/>
          </a:xfrm>
          <a:prstGeom prst="rect">
            <a:avLst/>
          </a:prstGeom>
        </p:spPr>
        <p:txBody>
          <a:bodyPr>
            <a:spAutoFit/>
          </a:bodyPr>
          <a:lstStyle/>
          <a:p>
            <a:pPr marL="171450" indent="-171450" algn="just" fontAlgn="base">
              <a:buFont typeface="Arial" panose="020B0604020202020204" pitchFamily="34" charset="0"/>
              <a:buChar char="•"/>
            </a:pPr>
            <a:r>
              <a:rPr lang="en-US" sz="1200" dirty="0" err="1">
                <a:solidFill>
                  <a:srgbClr val="666666"/>
                </a:solidFill>
                <a:latin typeface="Lato"/>
              </a:rPr>
              <a:t>dsfsd</a:t>
            </a:r>
            <a:endParaRPr lang="en-US" sz="1200" dirty="0">
              <a:solidFill>
                <a:srgbClr val="666666"/>
              </a:solidFill>
              <a:latin typeface="Lato"/>
            </a:endParaRPr>
          </a:p>
        </p:txBody>
      </p:sp>
    </p:spTree>
    <p:extLst>
      <p:ext uri="{BB962C8B-B14F-4D97-AF65-F5344CB8AC3E}">
        <p14:creationId xmlns:p14="http://schemas.microsoft.com/office/powerpoint/2010/main" val="69321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6E3EDEF-6046-4858-B926-9278F8DC512A}"/>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dirty="0">
                <a:solidFill>
                  <a:schemeClr val="tx1"/>
                </a:solidFill>
                <a:latin typeface="+mj-lt"/>
                <a:ea typeface="+mj-ea"/>
                <a:cs typeface="+mj-cs"/>
              </a:rPr>
              <a:t>Actual PICS</a:t>
            </a:r>
            <a:endParaRPr lang="en-US" sz="5400" kern="1200" cap="all"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58404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EDEF-6046-4858-B926-9278F8DC512A}"/>
              </a:ext>
            </a:extLst>
          </p:cNvPr>
          <p:cNvSpPr>
            <a:spLocks noGrp="1"/>
          </p:cNvSpPr>
          <p:nvPr>
            <p:ph type="title"/>
          </p:nvPr>
        </p:nvSpPr>
        <p:spPr>
          <a:xfrm>
            <a:off x="2895600" y="764373"/>
            <a:ext cx="8610600" cy="1293028"/>
          </a:xfrm>
        </p:spPr>
        <p:txBody>
          <a:bodyPr/>
          <a:lstStyle/>
          <a:p>
            <a:r>
              <a:rPr lang="en-US" dirty="0"/>
              <a:t>Actual PICS</a:t>
            </a:r>
          </a:p>
        </p:txBody>
      </p:sp>
      <p:pic>
        <p:nvPicPr>
          <p:cNvPr id="5" name="Picture 4">
            <a:extLst>
              <a:ext uri="{FF2B5EF4-FFF2-40B4-BE49-F238E27FC236}">
                <a16:creationId xmlns:a16="http://schemas.microsoft.com/office/drawing/2014/main" id="{F1A43D01-2AF4-4A92-94FF-4A6BAD21F463}"/>
              </a:ext>
            </a:extLst>
          </p:cNvPr>
          <p:cNvPicPr>
            <a:picLocks noChangeAspect="1"/>
          </p:cNvPicPr>
          <p:nvPr/>
        </p:nvPicPr>
        <p:blipFill rotWithShape="1">
          <a:blip r:embed="rId2"/>
          <a:srcRect t="8055" b="9678"/>
          <a:stretch/>
        </p:blipFill>
        <p:spPr>
          <a:xfrm>
            <a:off x="371197" y="1790145"/>
            <a:ext cx="4397592" cy="4823719"/>
          </a:xfrm>
          <a:prstGeom prst="rect">
            <a:avLst/>
          </a:prstGeom>
        </p:spPr>
      </p:pic>
      <p:pic>
        <p:nvPicPr>
          <p:cNvPr id="7" name="Picture 6">
            <a:extLst>
              <a:ext uri="{FF2B5EF4-FFF2-40B4-BE49-F238E27FC236}">
                <a16:creationId xmlns:a16="http://schemas.microsoft.com/office/drawing/2014/main" id="{3671D5DD-C8D5-435F-AC40-4418F2A497D3}"/>
              </a:ext>
            </a:extLst>
          </p:cNvPr>
          <p:cNvPicPr>
            <a:picLocks noChangeAspect="1"/>
          </p:cNvPicPr>
          <p:nvPr/>
        </p:nvPicPr>
        <p:blipFill rotWithShape="1">
          <a:blip r:embed="rId3"/>
          <a:srcRect l="3916" t="22006" r="16472" b="21805"/>
          <a:stretch/>
        </p:blipFill>
        <p:spPr>
          <a:xfrm>
            <a:off x="4992211" y="2306617"/>
            <a:ext cx="6908492" cy="3656885"/>
          </a:xfrm>
          <a:prstGeom prst="rect">
            <a:avLst/>
          </a:prstGeom>
        </p:spPr>
      </p:pic>
    </p:spTree>
    <p:extLst>
      <p:ext uri="{BB962C8B-B14F-4D97-AF65-F5344CB8AC3E}">
        <p14:creationId xmlns:p14="http://schemas.microsoft.com/office/powerpoint/2010/main" val="6089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normAutofit/>
          </a:bodyPr>
          <a:lstStyle/>
          <a:p>
            <a:r>
              <a:rPr lang="en-US" dirty="0"/>
              <a:t>Code </a:t>
            </a:r>
            <a:br>
              <a:rPr lang="en-US" dirty="0"/>
            </a:br>
            <a:r>
              <a:rPr lang="en-US" dirty="0"/>
              <a:t>Hooking Up the SOUND SENSOR</a:t>
            </a:r>
          </a:p>
        </p:txBody>
      </p:sp>
      <p:sp>
        <p:nvSpPr>
          <p:cNvPr id="3" name="Rectangle 2">
            <a:extLst>
              <a:ext uri="{FF2B5EF4-FFF2-40B4-BE49-F238E27FC236}">
                <a16:creationId xmlns:a16="http://schemas.microsoft.com/office/drawing/2014/main" id="{8B6FA3A5-2464-4B51-95E0-33FA0C2A6137}"/>
              </a:ext>
            </a:extLst>
          </p:cNvPr>
          <p:cNvSpPr/>
          <p:nvPr/>
        </p:nvSpPr>
        <p:spPr>
          <a:xfrm>
            <a:off x="685800" y="2057401"/>
            <a:ext cx="6096000" cy="2092881"/>
          </a:xfrm>
          <a:prstGeom prst="rect">
            <a:avLst/>
          </a:prstGeom>
        </p:spPr>
        <p:txBody>
          <a:bodyPr>
            <a:spAutoFit/>
          </a:bodyPr>
          <a:lstStyle/>
          <a:p>
            <a:endParaRPr lang="en-US" sz="1000" dirty="0"/>
          </a:p>
          <a:p>
            <a:r>
              <a:rPr lang="en-US" sz="1000" dirty="0"/>
              <a:t>#define BAUDRATE    115200</a:t>
            </a:r>
          </a:p>
          <a:p>
            <a:endParaRPr lang="en-US" sz="1000" dirty="0"/>
          </a:p>
          <a:p>
            <a:r>
              <a:rPr lang="en-US" sz="1000" dirty="0"/>
              <a:t>#define MIC_PIN   0       /* the microphone amplifier output is connected to pin A0 */</a:t>
            </a:r>
          </a:p>
          <a:p>
            <a:r>
              <a:rPr lang="en-US" sz="1000" dirty="0"/>
              <a:t>#define INDICATOR_PIN 13</a:t>
            </a:r>
          </a:p>
          <a:p>
            <a:r>
              <a:rPr lang="en-US" sz="1000" dirty="0"/>
              <a:t>#define DIGITAL_OUT_PIN 10</a:t>
            </a:r>
          </a:p>
          <a:p>
            <a:endParaRPr lang="en-US" sz="1000" dirty="0"/>
          </a:p>
          <a:p>
            <a:r>
              <a:rPr lang="en-US" sz="1000" dirty="0"/>
              <a:t>/* General Threshold after which sound is annoying to ears (found using hit n trial at home)  */ </a:t>
            </a:r>
          </a:p>
          <a:p>
            <a:r>
              <a:rPr lang="en-US" sz="1000" dirty="0"/>
              <a:t>#define DECIBLE_THRESHOLD   57    </a:t>
            </a:r>
          </a:p>
          <a:p>
            <a:endParaRPr lang="en-US" sz="1000" dirty="0"/>
          </a:p>
          <a:p>
            <a:r>
              <a:rPr lang="en-US" sz="1000" dirty="0"/>
              <a:t>#define DEBUG_ENABLE    1</a:t>
            </a:r>
          </a:p>
          <a:p>
            <a:r>
              <a:rPr lang="en-US" sz="1000" dirty="0"/>
              <a:t>#define LOOP_DELAY      2000    /* 2 secs */</a:t>
            </a:r>
          </a:p>
          <a:p>
            <a:endParaRPr lang="en-US" sz="1000" dirty="0"/>
          </a:p>
        </p:txBody>
      </p:sp>
      <p:sp>
        <p:nvSpPr>
          <p:cNvPr id="6" name="Rectangle 5">
            <a:extLst>
              <a:ext uri="{FF2B5EF4-FFF2-40B4-BE49-F238E27FC236}">
                <a16:creationId xmlns:a16="http://schemas.microsoft.com/office/drawing/2014/main" id="{3F55FC10-A7F2-4E7A-8811-46A31ACE39CA}"/>
              </a:ext>
            </a:extLst>
          </p:cNvPr>
          <p:cNvSpPr/>
          <p:nvPr/>
        </p:nvSpPr>
        <p:spPr>
          <a:xfrm>
            <a:off x="7596851" y="3195189"/>
            <a:ext cx="4595149" cy="3477875"/>
          </a:xfrm>
          <a:prstGeom prst="rect">
            <a:avLst/>
          </a:prstGeom>
        </p:spPr>
        <p:txBody>
          <a:bodyPr wrap="square">
            <a:spAutoFit/>
          </a:bodyPr>
          <a:lstStyle/>
          <a:p>
            <a:endParaRPr lang="en-US" sz="1000" dirty="0"/>
          </a:p>
          <a:p>
            <a:r>
              <a:rPr lang="en-US" sz="1000" dirty="0"/>
              <a:t>int </a:t>
            </a:r>
            <a:r>
              <a:rPr lang="en-US" sz="1000" dirty="0" err="1"/>
              <a:t>convertToDb</a:t>
            </a:r>
            <a:r>
              <a:rPr lang="en-US" sz="1000" dirty="0"/>
              <a:t>( int </a:t>
            </a:r>
            <a:r>
              <a:rPr lang="en-US" sz="1000" dirty="0" err="1"/>
              <a:t>AdcValue</a:t>
            </a:r>
            <a:r>
              <a:rPr lang="en-US" sz="1000" dirty="0"/>
              <a:t> )</a:t>
            </a:r>
          </a:p>
          <a:p>
            <a:r>
              <a:rPr lang="en-US" sz="1000" dirty="0"/>
              <a:t>{</a:t>
            </a:r>
          </a:p>
          <a:p>
            <a:r>
              <a:rPr lang="en-US" sz="1000" dirty="0"/>
              <a:t>  int dB = 0;</a:t>
            </a:r>
          </a:p>
          <a:p>
            <a:endParaRPr lang="en-US" sz="1000" dirty="0"/>
          </a:p>
          <a:p>
            <a:r>
              <a:rPr lang="en-US" sz="1000" dirty="0"/>
              <a:t>  //Convert ADC value to dB using Regression values</a:t>
            </a:r>
          </a:p>
          <a:p>
            <a:r>
              <a:rPr lang="en-US" sz="1000" dirty="0"/>
              <a:t>  dB = ( </a:t>
            </a:r>
            <a:r>
              <a:rPr lang="en-US" sz="1000" dirty="0" err="1"/>
              <a:t>AdcValue</a:t>
            </a:r>
            <a:r>
              <a:rPr lang="en-US" sz="1000" dirty="0"/>
              <a:t> + 83.2073 ) / 11.003;  </a:t>
            </a:r>
          </a:p>
          <a:p>
            <a:endParaRPr lang="en-US" sz="1000" dirty="0"/>
          </a:p>
          <a:p>
            <a:r>
              <a:rPr lang="en-US" sz="1000" dirty="0"/>
              <a:t>  return dB;</a:t>
            </a:r>
          </a:p>
          <a:p>
            <a:r>
              <a:rPr lang="en-US" sz="1000" dirty="0"/>
              <a:t>}</a:t>
            </a:r>
          </a:p>
          <a:p>
            <a:endParaRPr lang="en-US" sz="1000" dirty="0"/>
          </a:p>
          <a:p>
            <a:r>
              <a:rPr lang="en-US" sz="1000" dirty="0"/>
              <a:t>int </a:t>
            </a:r>
            <a:r>
              <a:rPr lang="en-US" sz="1000" dirty="0" err="1"/>
              <a:t>calculateSoundLevel</a:t>
            </a:r>
            <a:r>
              <a:rPr lang="en-US" sz="1000" dirty="0"/>
              <a:t>()</a:t>
            </a:r>
          </a:p>
          <a:p>
            <a:r>
              <a:rPr lang="en-US" sz="1000" dirty="0"/>
              <a:t>{</a:t>
            </a:r>
          </a:p>
          <a:p>
            <a:r>
              <a:rPr lang="en-US" sz="1000" dirty="0"/>
              <a:t>  int </a:t>
            </a:r>
            <a:r>
              <a:rPr lang="en-US" sz="1000" dirty="0" err="1"/>
              <a:t>adcVal</a:t>
            </a:r>
            <a:r>
              <a:rPr lang="en-US" sz="1000" dirty="0"/>
              <a:t> = </a:t>
            </a:r>
            <a:r>
              <a:rPr lang="en-US" sz="1000" dirty="0" err="1"/>
              <a:t>analogRead</a:t>
            </a:r>
            <a:r>
              <a:rPr lang="en-US" sz="1000" dirty="0"/>
              <a:t>( MIC_PIN );</a:t>
            </a:r>
          </a:p>
          <a:p>
            <a:r>
              <a:rPr lang="en-US" sz="1000" dirty="0"/>
              <a:t>  return </a:t>
            </a:r>
            <a:r>
              <a:rPr lang="en-US" sz="1000" dirty="0" err="1"/>
              <a:t>convertToDb</a:t>
            </a:r>
            <a:r>
              <a:rPr lang="en-US" sz="1000" dirty="0"/>
              <a:t>( </a:t>
            </a:r>
            <a:r>
              <a:rPr lang="en-US" sz="1000" dirty="0" err="1"/>
              <a:t>adcVal</a:t>
            </a:r>
            <a:r>
              <a:rPr lang="en-US" sz="1000" dirty="0"/>
              <a:t> );</a:t>
            </a:r>
          </a:p>
          <a:p>
            <a:r>
              <a:rPr lang="en-US" sz="1000" dirty="0"/>
              <a:t>}</a:t>
            </a:r>
          </a:p>
          <a:p>
            <a:endParaRPr lang="en-US" sz="1000" dirty="0"/>
          </a:p>
          <a:p>
            <a:r>
              <a:rPr lang="en-US" sz="1000" dirty="0"/>
              <a:t>void setup() {</a:t>
            </a:r>
          </a:p>
          <a:p>
            <a:r>
              <a:rPr lang="en-US" sz="1000" dirty="0"/>
              <a:t>  Serial.begin( BAUDRATE ); //sets the baud rate on the Serial Monitor</a:t>
            </a:r>
          </a:p>
          <a:p>
            <a:r>
              <a:rPr lang="en-US" sz="1000" dirty="0"/>
              <a:t>  </a:t>
            </a:r>
            <a:r>
              <a:rPr lang="en-US" sz="1000" dirty="0" err="1"/>
              <a:t>pinMode</a:t>
            </a:r>
            <a:r>
              <a:rPr lang="en-US" sz="1000" dirty="0"/>
              <a:t>( INDICATOR_PIN, OUTPUT );</a:t>
            </a:r>
          </a:p>
          <a:p>
            <a:r>
              <a:rPr lang="en-US" sz="1000" dirty="0"/>
              <a:t>  </a:t>
            </a:r>
            <a:r>
              <a:rPr lang="en-US" sz="1000" dirty="0" err="1"/>
              <a:t>pinMode</a:t>
            </a:r>
            <a:r>
              <a:rPr lang="en-US" sz="1000" dirty="0"/>
              <a:t>( DIGITAL_OUT_PIN, OUTPUT );</a:t>
            </a:r>
          </a:p>
          <a:p>
            <a:r>
              <a:rPr lang="en-US" sz="1000" dirty="0"/>
              <a:t>}</a:t>
            </a:r>
          </a:p>
        </p:txBody>
      </p:sp>
    </p:spTree>
    <p:extLst>
      <p:ext uri="{BB962C8B-B14F-4D97-AF65-F5344CB8AC3E}">
        <p14:creationId xmlns:p14="http://schemas.microsoft.com/office/powerpoint/2010/main" val="403004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normAutofit/>
          </a:bodyPr>
          <a:lstStyle/>
          <a:p>
            <a:r>
              <a:rPr lang="en-US" dirty="0"/>
              <a:t>Code </a:t>
            </a:r>
            <a:br>
              <a:rPr lang="en-US" dirty="0"/>
            </a:br>
            <a:r>
              <a:rPr lang="en-US" dirty="0"/>
              <a:t>Hooking Up the SOUND SENSOR</a:t>
            </a:r>
          </a:p>
        </p:txBody>
      </p:sp>
      <p:sp>
        <p:nvSpPr>
          <p:cNvPr id="5" name="Rectangle 4">
            <a:extLst>
              <a:ext uri="{FF2B5EF4-FFF2-40B4-BE49-F238E27FC236}">
                <a16:creationId xmlns:a16="http://schemas.microsoft.com/office/drawing/2014/main" id="{4BAB2E5E-E8A0-4AB2-AFCD-9028155DE003}"/>
              </a:ext>
            </a:extLst>
          </p:cNvPr>
          <p:cNvSpPr/>
          <p:nvPr/>
        </p:nvSpPr>
        <p:spPr>
          <a:xfrm>
            <a:off x="327949" y="1844850"/>
            <a:ext cx="6096000" cy="4555093"/>
          </a:xfrm>
          <a:prstGeom prst="rect">
            <a:avLst/>
          </a:prstGeom>
        </p:spPr>
        <p:txBody>
          <a:bodyPr>
            <a:spAutoFit/>
          </a:bodyPr>
          <a:lstStyle/>
          <a:p>
            <a:r>
              <a:rPr lang="en-US" sz="1000" dirty="0"/>
              <a:t>void loop()</a:t>
            </a:r>
          </a:p>
          <a:p>
            <a:r>
              <a:rPr lang="en-US" sz="1000" dirty="0"/>
              <a:t>{</a:t>
            </a:r>
          </a:p>
          <a:p>
            <a:r>
              <a:rPr lang="en-US" sz="1000" dirty="0"/>
              <a:t>  int </a:t>
            </a:r>
            <a:r>
              <a:rPr lang="en-US" sz="1000" dirty="0" err="1"/>
              <a:t>dBVal</a:t>
            </a:r>
            <a:r>
              <a:rPr lang="en-US" sz="1000" dirty="0"/>
              <a:t> = 0;</a:t>
            </a:r>
          </a:p>
          <a:p>
            <a:r>
              <a:rPr lang="en-US" sz="1000" dirty="0"/>
              <a:t>  int </a:t>
            </a:r>
            <a:r>
              <a:rPr lang="en-US" sz="1000" dirty="0" err="1"/>
              <a:t>adcVal</a:t>
            </a:r>
            <a:r>
              <a:rPr lang="en-US" sz="1000" dirty="0"/>
              <a:t> = 0;</a:t>
            </a:r>
          </a:p>
          <a:p>
            <a:r>
              <a:rPr lang="en-US" sz="1000" dirty="0"/>
              <a:t>  int </a:t>
            </a:r>
            <a:r>
              <a:rPr lang="en-US" sz="1000" dirty="0" err="1"/>
              <a:t>digVal</a:t>
            </a:r>
            <a:r>
              <a:rPr lang="en-US" sz="1000" dirty="0"/>
              <a:t> = 0;</a:t>
            </a:r>
          </a:p>
          <a:p>
            <a:r>
              <a:rPr lang="en-US" sz="1000" dirty="0"/>
              <a:t>  </a:t>
            </a:r>
          </a:p>
          <a:p>
            <a:r>
              <a:rPr lang="en-US" sz="1000" dirty="0"/>
              <a:t>  </a:t>
            </a:r>
            <a:r>
              <a:rPr lang="en-US" sz="1000" dirty="0" err="1"/>
              <a:t>adcVal</a:t>
            </a:r>
            <a:r>
              <a:rPr lang="en-US" sz="1000" dirty="0"/>
              <a:t> = </a:t>
            </a:r>
            <a:r>
              <a:rPr lang="en-US" sz="1000" dirty="0" err="1"/>
              <a:t>analogRead</a:t>
            </a:r>
            <a:r>
              <a:rPr lang="en-US" sz="1000" dirty="0"/>
              <a:t>( MIC_PIN ); //Read the ADC value from </a:t>
            </a:r>
            <a:r>
              <a:rPr lang="en-US" sz="1000" dirty="0" err="1"/>
              <a:t>amplifer</a:t>
            </a:r>
            <a:r>
              <a:rPr lang="en-US" sz="1000" dirty="0"/>
              <a:t> </a:t>
            </a:r>
          </a:p>
          <a:p>
            <a:endParaRPr lang="en-US" sz="1000" dirty="0"/>
          </a:p>
          <a:p>
            <a:r>
              <a:rPr lang="en-US" sz="1000" dirty="0"/>
              <a:t>#if DEBUG_ENABLE</a:t>
            </a:r>
          </a:p>
          <a:p>
            <a:r>
              <a:rPr lang="en-US" sz="1000" dirty="0"/>
              <a:t>  // Print ADC Value</a:t>
            </a:r>
          </a:p>
          <a:p>
            <a:r>
              <a:rPr lang="en-US" sz="1000" dirty="0"/>
              <a:t>  Serial.print("ADC Value : ");</a:t>
            </a:r>
          </a:p>
          <a:p>
            <a:r>
              <a:rPr lang="en-US" sz="1000" dirty="0"/>
              <a:t>  Serial.print( </a:t>
            </a:r>
            <a:r>
              <a:rPr lang="en-US" sz="1000" dirty="0" err="1"/>
              <a:t>adcVal</a:t>
            </a:r>
            <a:r>
              <a:rPr lang="en-US" sz="1000" dirty="0"/>
              <a:t> );//Print ADC for initial calculation </a:t>
            </a:r>
          </a:p>
          <a:p>
            <a:r>
              <a:rPr lang="en-US" sz="1000" dirty="0"/>
              <a:t>#endif </a:t>
            </a:r>
          </a:p>
          <a:p>
            <a:endParaRPr lang="en-US" sz="1000" dirty="0"/>
          </a:p>
          <a:p>
            <a:r>
              <a:rPr lang="en-US" sz="1000" dirty="0"/>
              <a:t>  /* Convert ADC value coming out of Sound Sensor */</a:t>
            </a:r>
          </a:p>
          <a:p>
            <a:r>
              <a:rPr lang="en-US" sz="1000" dirty="0"/>
              <a:t>  </a:t>
            </a:r>
            <a:r>
              <a:rPr lang="en-US" sz="1000" dirty="0" err="1"/>
              <a:t>dBVal</a:t>
            </a:r>
            <a:r>
              <a:rPr lang="en-US" sz="1000" dirty="0"/>
              <a:t> = </a:t>
            </a:r>
            <a:r>
              <a:rPr lang="en-US" sz="1000" dirty="0" err="1"/>
              <a:t>convertToDb</a:t>
            </a:r>
            <a:r>
              <a:rPr lang="en-US" sz="1000" dirty="0"/>
              <a:t>( </a:t>
            </a:r>
            <a:r>
              <a:rPr lang="en-US" sz="1000" dirty="0" err="1"/>
              <a:t>adcVal</a:t>
            </a:r>
            <a:r>
              <a:rPr lang="en-US" sz="1000" dirty="0"/>
              <a:t> );</a:t>
            </a:r>
          </a:p>
          <a:p>
            <a:endParaRPr lang="en-US" sz="1000" dirty="0"/>
          </a:p>
          <a:p>
            <a:r>
              <a:rPr lang="en-US" sz="1000" dirty="0"/>
              <a:t>#if DEBUG_ENABLE</a:t>
            </a:r>
          </a:p>
          <a:p>
            <a:r>
              <a:rPr lang="en-US" sz="1000" dirty="0"/>
              <a:t>  // Print Digital Value  </a:t>
            </a:r>
          </a:p>
          <a:p>
            <a:r>
              <a:rPr lang="en-US" sz="1000" dirty="0"/>
              <a:t>  </a:t>
            </a:r>
            <a:r>
              <a:rPr lang="en-US" sz="1000" dirty="0" err="1"/>
              <a:t>digVal</a:t>
            </a:r>
            <a:r>
              <a:rPr lang="en-US" sz="1000" dirty="0"/>
              <a:t> = </a:t>
            </a:r>
            <a:r>
              <a:rPr lang="en-US" sz="1000" dirty="0" err="1"/>
              <a:t>digitalRead</a:t>
            </a:r>
            <a:r>
              <a:rPr lang="en-US" sz="1000" dirty="0"/>
              <a:t>(DIGITAL_OUT_PIN); //Read the ADC value from </a:t>
            </a:r>
            <a:r>
              <a:rPr lang="en-US" sz="1000" dirty="0" err="1"/>
              <a:t>amplifer</a:t>
            </a:r>
            <a:r>
              <a:rPr lang="en-US" sz="1000" dirty="0"/>
              <a:t> </a:t>
            </a:r>
          </a:p>
          <a:p>
            <a:r>
              <a:rPr lang="en-US" sz="1000" dirty="0"/>
              <a:t>  Serial.print("\t\t Dig Value : ");</a:t>
            </a:r>
          </a:p>
          <a:p>
            <a:r>
              <a:rPr lang="en-US" sz="1000" dirty="0"/>
              <a:t>  Serial.print(</a:t>
            </a:r>
            <a:r>
              <a:rPr lang="en-US" sz="1000" dirty="0" err="1"/>
              <a:t>digVal</a:t>
            </a:r>
            <a:r>
              <a:rPr lang="en-US" sz="1000" dirty="0"/>
              <a:t>); //Print dB for initial calculation </a:t>
            </a:r>
          </a:p>
          <a:p>
            <a:endParaRPr lang="en-US" sz="1000" dirty="0"/>
          </a:p>
          <a:p>
            <a:r>
              <a:rPr lang="en-US" sz="1000" dirty="0"/>
              <a:t>  // Print dB Value</a:t>
            </a:r>
          </a:p>
          <a:p>
            <a:r>
              <a:rPr lang="en-US" sz="1000" dirty="0"/>
              <a:t>  Serial.print("\t\t dB Value : ");</a:t>
            </a:r>
          </a:p>
          <a:p>
            <a:r>
              <a:rPr lang="en-US" sz="1000" dirty="0"/>
              <a:t>  Serial.println(</a:t>
            </a:r>
            <a:r>
              <a:rPr lang="en-US" sz="1000" dirty="0" err="1"/>
              <a:t>dBVal</a:t>
            </a:r>
            <a:r>
              <a:rPr lang="en-US" sz="1000" dirty="0"/>
              <a:t>); //Print dB for initial calculation </a:t>
            </a:r>
          </a:p>
          <a:p>
            <a:r>
              <a:rPr lang="en-US" sz="1000" dirty="0"/>
              <a:t>#endif</a:t>
            </a:r>
          </a:p>
          <a:p>
            <a:endParaRPr lang="en-US" sz="1000" dirty="0"/>
          </a:p>
          <a:p>
            <a:endParaRPr lang="en-US" sz="1000" dirty="0"/>
          </a:p>
        </p:txBody>
      </p:sp>
      <p:sp>
        <p:nvSpPr>
          <p:cNvPr id="4" name="Rectangle 3">
            <a:extLst>
              <a:ext uri="{FF2B5EF4-FFF2-40B4-BE49-F238E27FC236}">
                <a16:creationId xmlns:a16="http://schemas.microsoft.com/office/drawing/2014/main" id="{40F56635-7225-4DF9-B07D-524FD0D88F3D}"/>
              </a:ext>
            </a:extLst>
          </p:cNvPr>
          <p:cNvSpPr/>
          <p:nvPr/>
        </p:nvSpPr>
        <p:spPr>
          <a:xfrm>
            <a:off x="6277336" y="2830830"/>
            <a:ext cx="6096000" cy="3939540"/>
          </a:xfrm>
          <a:prstGeom prst="rect">
            <a:avLst/>
          </a:prstGeom>
        </p:spPr>
        <p:txBody>
          <a:bodyPr>
            <a:spAutoFit/>
          </a:bodyPr>
          <a:lstStyle/>
          <a:p>
            <a:r>
              <a:rPr lang="en-US" sz="1000" dirty="0"/>
              <a:t> if ( </a:t>
            </a:r>
            <a:r>
              <a:rPr lang="en-US" sz="1000" dirty="0" err="1"/>
              <a:t>dBVal</a:t>
            </a:r>
            <a:r>
              <a:rPr lang="en-US" sz="1000" dirty="0"/>
              <a:t> &gt; DECIBLE_THRESHOLD )</a:t>
            </a:r>
          </a:p>
          <a:p>
            <a:r>
              <a:rPr lang="en-US" sz="1000" dirty="0"/>
              <a:t>  {</a:t>
            </a:r>
          </a:p>
          <a:p>
            <a:r>
              <a:rPr lang="en-US" sz="1000" dirty="0"/>
              <a:t>#if DEBUG_ENABLE</a:t>
            </a:r>
          </a:p>
          <a:p>
            <a:r>
              <a:rPr lang="en-US" sz="1000" dirty="0"/>
              <a:t>    </a:t>
            </a:r>
            <a:r>
              <a:rPr lang="en-US" sz="1000" dirty="0" err="1"/>
              <a:t>digitalWrite</a:t>
            </a:r>
            <a:r>
              <a:rPr lang="en-US" sz="1000" dirty="0"/>
              <a:t>(INDICATOR_PIN, HIGH);    // turn the LED on (HIGH is the voltage level)</a:t>
            </a:r>
          </a:p>
          <a:p>
            <a:r>
              <a:rPr lang="en-US" sz="1000" dirty="0"/>
              <a:t>    delay(2000);                          // wait for a second</a:t>
            </a:r>
          </a:p>
          <a:p>
            <a:r>
              <a:rPr lang="en-US" sz="1000" dirty="0"/>
              <a:t>    </a:t>
            </a:r>
            <a:r>
              <a:rPr lang="en-US" sz="1000" dirty="0" err="1"/>
              <a:t>digitalWrite</a:t>
            </a:r>
            <a:r>
              <a:rPr lang="en-US" sz="1000" dirty="0"/>
              <a:t>(INDICATOR_PIN, LOW);</a:t>
            </a:r>
          </a:p>
          <a:p>
            <a:r>
              <a:rPr lang="en-US" sz="1000" dirty="0"/>
              <a:t>#endif</a:t>
            </a:r>
          </a:p>
          <a:p>
            <a:endParaRPr lang="en-US" sz="1000" dirty="0"/>
          </a:p>
          <a:p>
            <a:r>
              <a:rPr lang="en-US" sz="1000" dirty="0"/>
              <a:t>    /* We need to reduce volume till it matches DECIBLE_THRESHOLD */</a:t>
            </a:r>
          </a:p>
          <a:p>
            <a:r>
              <a:rPr lang="en-US" sz="1000" dirty="0"/>
              <a:t>    while( </a:t>
            </a:r>
            <a:r>
              <a:rPr lang="en-US" sz="1000" dirty="0" err="1"/>
              <a:t>calculateSoundLevel</a:t>
            </a:r>
            <a:r>
              <a:rPr lang="en-US" sz="1000" dirty="0"/>
              <a:t>() == DECIBLE_THRESHOLD )</a:t>
            </a:r>
          </a:p>
          <a:p>
            <a:r>
              <a:rPr lang="en-US" sz="1000" dirty="0"/>
              <a:t>    {</a:t>
            </a:r>
          </a:p>
          <a:p>
            <a:r>
              <a:rPr lang="en-US" sz="1000" dirty="0"/>
              <a:t>      </a:t>
            </a:r>
            <a:r>
              <a:rPr lang="en-US" sz="1000" dirty="0" err="1"/>
              <a:t>reduceVolume</a:t>
            </a:r>
            <a:r>
              <a:rPr lang="en-US" sz="1000" dirty="0"/>
              <a:t>();</a:t>
            </a:r>
          </a:p>
          <a:p>
            <a:r>
              <a:rPr lang="en-US" sz="1000" dirty="0"/>
              <a:t>    }</a:t>
            </a:r>
          </a:p>
          <a:p>
            <a:r>
              <a:rPr lang="en-US" sz="1000" dirty="0"/>
              <a:t>  }</a:t>
            </a:r>
          </a:p>
          <a:p>
            <a:r>
              <a:rPr lang="en-US" sz="1000" dirty="0"/>
              <a:t>  else if( </a:t>
            </a:r>
            <a:r>
              <a:rPr lang="en-US" sz="1000" dirty="0" err="1"/>
              <a:t>dBVal</a:t>
            </a:r>
            <a:r>
              <a:rPr lang="en-US" sz="1000" dirty="0"/>
              <a:t> &lt; DECIBLE_THRESHOLD )</a:t>
            </a:r>
          </a:p>
          <a:p>
            <a:r>
              <a:rPr lang="en-US" sz="1000" dirty="0"/>
              <a:t>  {</a:t>
            </a:r>
          </a:p>
          <a:p>
            <a:r>
              <a:rPr lang="en-US" sz="1000" dirty="0"/>
              <a:t>    /* We need to increase volume till it matches DECIBLE_THRESHOLD */</a:t>
            </a:r>
          </a:p>
          <a:p>
            <a:r>
              <a:rPr lang="en-US" sz="1000" dirty="0"/>
              <a:t>    while( </a:t>
            </a:r>
            <a:r>
              <a:rPr lang="en-US" sz="1000" dirty="0" err="1"/>
              <a:t>calculateSoundLevel</a:t>
            </a:r>
            <a:r>
              <a:rPr lang="en-US" sz="1000" dirty="0"/>
              <a:t>() == DECIBLE_THRESHOLD )</a:t>
            </a:r>
          </a:p>
          <a:p>
            <a:r>
              <a:rPr lang="en-US" sz="1000" dirty="0"/>
              <a:t>    {</a:t>
            </a:r>
          </a:p>
          <a:p>
            <a:r>
              <a:rPr lang="en-US" sz="1000" dirty="0"/>
              <a:t>      </a:t>
            </a:r>
            <a:r>
              <a:rPr lang="en-US" sz="1000" dirty="0" err="1"/>
              <a:t>increaseVolume</a:t>
            </a:r>
            <a:r>
              <a:rPr lang="en-US" sz="1000" dirty="0"/>
              <a:t>();  </a:t>
            </a:r>
          </a:p>
          <a:p>
            <a:r>
              <a:rPr lang="en-US" sz="1000" dirty="0"/>
              <a:t>    }    </a:t>
            </a:r>
          </a:p>
          <a:p>
            <a:r>
              <a:rPr lang="en-US" sz="1000" dirty="0"/>
              <a:t>  }</a:t>
            </a:r>
          </a:p>
          <a:p>
            <a:endParaRPr lang="en-US" sz="1000" dirty="0"/>
          </a:p>
          <a:p>
            <a:r>
              <a:rPr lang="en-US" sz="1000" dirty="0"/>
              <a:t>  delay( LOOP_DELAY );</a:t>
            </a:r>
          </a:p>
          <a:p>
            <a:r>
              <a:rPr lang="en-US" sz="1000" dirty="0"/>
              <a:t>}</a:t>
            </a:r>
          </a:p>
        </p:txBody>
      </p:sp>
    </p:spTree>
    <p:extLst>
      <p:ext uri="{BB962C8B-B14F-4D97-AF65-F5344CB8AC3E}">
        <p14:creationId xmlns:p14="http://schemas.microsoft.com/office/powerpoint/2010/main" val="180310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9">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7" name="Picture 11">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8" name="Rectangle 13">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5">
            <a:extLst>
              <a:ext uri="{FF2B5EF4-FFF2-40B4-BE49-F238E27FC236}">
                <a16:creationId xmlns:a16="http://schemas.microsoft.com/office/drawing/2014/main" id="{D5DFBEBD-36BE-4278-AB46-D003B1B14EA0}"/>
              </a:ext>
            </a:extLst>
          </p:cNvPr>
          <p:cNvPicPr>
            <a:picLocks noChangeAspect="1"/>
          </p:cNvPicPr>
          <p:nvPr/>
        </p:nvPicPr>
        <p:blipFill rotWithShape="1">
          <a:blip r:embed="rId4">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80E03B7-3869-4C6C-BE74-A8D362F670F2}"/>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kern="1200" cap="all" baseline="0">
                <a:solidFill>
                  <a:schemeClr val="tx1"/>
                </a:solidFill>
                <a:latin typeface="+mj-lt"/>
                <a:ea typeface="+mj-ea"/>
                <a:cs typeface="+mj-cs"/>
              </a:rPr>
              <a:t>PINOUT</a:t>
            </a:r>
          </a:p>
        </p:txBody>
      </p:sp>
      <p:sp>
        <p:nvSpPr>
          <p:cNvPr id="4" name="Text Placeholder 3">
            <a:extLst>
              <a:ext uri="{FF2B5EF4-FFF2-40B4-BE49-F238E27FC236}">
                <a16:creationId xmlns:a16="http://schemas.microsoft.com/office/drawing/2014/main" id="{F354D1C5-5388-4F47-A9E7-D4B53CAA9660}"/>
              </a:ext>
            </a:extLst>
          </p:cNvPr>
          <p:cNvSpPr>
            <a:spLocks noGrp="1"/>
          </p:cNvSpPr>
          <p:nvPr>
            <p:ph type="body" idx="1"/>
          </p:nvPr>
        </p:nvSpPr>
        <p:spPr>
          <a:xfrm>
            <a:off x="1371600" y="4842935"/>
            <a:ext cx="9448800" cy="685800"/>
          </a:xfrm>
        </p:spPr>
        <p:txBody>
          <a:bodyPr vert="horz" lIns="91440" tIns="45720" rIns="91440" bIns="45720" rtlCol="0">
            <a:normAutofit/>
          </a:bodyPr>
          <a:lstStyle/>
          <a:p>
            <a:pPr algn="l"/>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356965525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03B7-3869-4C6C-BE74-A8D362F670F2}"/>
              </a:ext>
            </a:extLst>
          </p:cNvPr>
          <p:cNvSpPr>
            <a:spLocks noGrp="1"/>
          </p:cNvSpPr>
          <p:nvPr>
            <p:ph type="title"/>
          </p:nvPr>
        </p:nvSpPr>
        <p:spPr/>
        <p:txBody>
          <a:bodyPr/>
          <a:lstStyle/>
          <a:p>
            <a:r>
              <a:rPr lang="en-US" dirty="0"/>
              <a:t>PINOUT</a:t>
            </a:r>
          </a:p>
        </p:txBody>
      </p:sp>
    </p:spTree>
    <p:extLst>
      <p:ext uri="{BB962C8B-B14F-4D97-AF65-F5344CB8AC3E}">
        <p14:creationId xmlns:p14="http://schemas.microsoft.com/office/powerpoint/2010/main" val="320361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a:solidFill>
                  <a:schemeClr val="tx1"/>
                </a:solidFill>
                <a:latin typeface="+mj-lt"/>
                <a:ea typeface="+mj-ea"/>
                <a:cs typeface="+mj-cs"/>
              </a:rPr>
              <a:t>TROUBLESHOOT guide</a:t>
            </a: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9873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TROUBLESHOOT guide</a:t>
            </a:r>
          </a:p>
        </p:txBody>
      </p:sp>
      <p:sp>
        <p:nvSpPr>
          <p:cNvPr id="3" name="TextBox 2">
            <a:extLst>
              <a:ext uri="{FF2B5EF4-FFF2-40B4-BE49-F238E27FC236}">
                <a16:creationId xmlns:a16="http://schemas.microsoft.com/office/drawing/2014/main" id="{B4B051FB-C496-4D22-A4DF-0CBF0A1DD238}"/>
              </a:ext>
            </a:extLst>
          </p:cNvPr>
          <p:cNvSpPr txBox="1"/>
          <p:nvPr/>
        </p:nvSpPr>
        <p:spPr>
          <a:xfrm>
            <a:off x="393577" y="2057401"/>
            <a:ext cx="11600155" cy="1477328"/>
          </a:xfrm>
          <a:prstGeom prst="rect">
            <a:avLst/>
          </a:prstGeom>
          <a:noFill/>
        </p:spPr>
        <p:txBody>
          <a:bodyPr wrap="square" rtlCol="0">
            <a:spAutoFit/>
          </a:bodyPr>
          <a:lstStyle/>
          <a:p>
            <a:r>
              <a:rPr lang="en-US" dirty="0"/>
              <a:t>1. Sound sensor module gives same output irrespective of ambient noise??</a:t>
            </a:r>
          </a:p>
          <a:p>
            <a:pPr marL="285750" indent="-285750">
              <a:buFont typeface="Wingdings" panose="05000000000000000000" pitchFamily="2" charset="2"/>
              <a:buChar char="à"/>
            </a:pPr>
            <a:r>
              <a:rPr lang="en-US" b="1" dirty="0">
                <a:sym typeface="Wingdings" panose="05000000000000000000" pitchFamily="2" charset="2"/>
              </a:rPr>
              <a:t>Check if connections are done as per pinout. (But most probably this would be correctly done by you already).</a:t>
            </a:r>
          </a:p>
          <a:p>
            <a:pPr marL="285750" indent="-285750">
              <a:buFont typeface="Wingdings" panose="05000000000000000000" pitchFamily="2" charset="2"/>
              <a:buChar char="à"/>
            </a:pPr>
            <a:r>
              <a:rPr lang="en-US" b="1" dirty="0">
                <a:sym typeface="Wingdings" panose="05000000000000000000" pitchFamily="2" charset="2"/>
              </a:rPr>
              <a:t>Try adjusting Sensitivity of Sound Sensor using onboard Potentiometer (if any).</a:t>
            </a:r>
          </a:p>
          <a:p>
            <a:pPr marL="285750" indent="-285750">
              <a:buFont typeface="Wingdings" panose="05000000000000000000" pitchFamily="2" charset="2"/>
              <a:buChar char="à"/>
            </a:pPr>
            <a:r>
              <a:rPr lang="en-US" b="1" dirty="0">
                <a:sym typeface="Wingdings" panose="05000000000000000000" pitchFamily="2" charset="2"/>
              </a:rPr>
              <a:t>Use Android Phone App “Sound Meter” to calibrate your board’s potentiometer</a:t>
            </a:r>
          </a:p>
        </p:txBody>
      </p:sp>
    </p:spTree>
    <p:extLst>
      <p:ext uri="{BB962C8B-B14F-4D97-AF65-F5344CB8AC3E}">
        <p14:creationId xmlns:p14="http://schemas.microsoft.com/office/powerpoint/2010/main" val="99153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a:solidFill>
                  <a:schemeClr val="tx1"/>
                </a:solidFill>
                <a:latin typeface="+mj-lt"/>
                <a:ea typeface="+mj-ea"/>
                <a:cs typeface="+mj-cs"/>
              </a:rPr>
              <a:t>CONCLUSION</a:t>
            </a:r>
          </a:p>
        </p:txBody>
      </p:sp>
      <p:sp>
        <p:nvSpPr>
          <p:cNvPr id="4" name="Text Placeholder 3">
            <a:extLst>
              <a:ext uri="{FF2B5EF4-FFF2-40B4-BE49-F238E27FC236}">
                <a16:creationId xmlns:a16="http://schemas.microsoft.com/office/drawing/2014/main" id="{BA21CF33-75E9-45DE-86A0-110CE33A1191}"/>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kern="1200">
              <a:solidFill>
                <a:schemeClr val="tx1"/>
              </a:solidFill>
              <a:latin typeface="+mn-lt"/>
              <a:ea typeface="+mn-ea"/>
              <a:cs typeface="+mn-cs"/>
            </a:endParaRP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4677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2BF4-8C6F-45DD-B273-ED932384FC6D}"/>
              </a:ext>
            </a:extLst>
          </p:cNvPr>
          <p:cNvSpPr>
            <a:spLocks noGrp="1"/>
          </p:cNvSpPr>
          <p:nvPr>
            <p:ph type="title"/>
          </p:nvPr>
        </p:nvSpPr>
        <p:spPr/>
        <p:txBody>
          <a:bodyPr/>
          <a:lstStyle/>
          <a:p>
            <a:r>
              <a:rPr lang="en-US" dirty="0"/>
              <a:t>Sensing Sound Levels</a:t>
            </a:r>
          </a:p>
        </p:txBody>
      </p:sp>
      <p:sp>
        <p:nvSpPr>
          <p:cNvPr id="3" name="Rectangle 2">
            <a:extLst>
              <a:ext uri="{FF2B5EF4-FFF2-40B4-BE49-F238E27FC236}">
                <a16:creationId xmlns:a16="http://schemas.microsoft.com/office/drawing/2014/main" id="{4D465015-E1BC-4D00-AB1E-E121E73CB287}"/>
              </a:ext>
            </a:extLst>
          </p:cNvPr>
          <p:cNvSpPr/>
          <p:nvPr/>
        </p:nvSpPr>
        <p:spPr>
          <a:xfrm>
            <a:off x="553374" y="2057401"/>
            <a:ext cx="11280559" cy="646331"/>
          </a:xfrm>
          <a:prstGeom prst="rect">
            <a:avLst/>
          </a:prstGeom>
        </p:spPr>
        <p:txBody>
          <a:bodyPr wrap="square">
            <a:spAutoFit/>
          </a:bodyPr>
          <a:lstStyle/>
          <a:p>
            <a:r>
              <a:rPr lang="en-US" dirty="0">
                <a:solidFill>
                  <a:srgbClr val="000000"/>
                </a:solidFill>
                <a:latin typeface="Open Sans"/>
              </a:rPr>
              <a:t>Here are some sources of loud noise that you may be exposed to. If you are repeatedly exposed to them over time, they can cause hearing loss.</a:t>
            </a:r>
            <a:endParaRPr lang="en-US" dirty="0"/>
          </a:p>
        </p:txBody>
      </p:sp>
      <p:pic>
        <p:nvPicPr>
          <p:cNvPr id="4" name="Picture 3">
            <a:extLst>
              <a:ext uri="{FF2B5EF4-FFF2-40B4-BE49-F238E27FC236}">
                <a16:creationId xmlns:a16="http://schemas.microsoft.com/office/drawing/2014/main" id="{0844C1BE-DDAC-40A7-810A-31049AEDDB3E}"/>
              </a:ext>
            </a:extLst>
          </p:cNvPr>
          <p:cNvPicPr>
            <a:picLocks noChangeAspect="1"/>
          </p:cNvPicPr>
          <p:nvPr/>
        </p:nvPicPr>
        <p:blipFill>
          <a:blip r:embed="rId2"/>
          <a:stretch>
            <a:fillRect/>
          </a:stretch>
        </p:blipFill>
        <p:spPr>
          <a:xfrm>
            <a:off x="1381147" y="2892076"/>
            <a:ext cx="10277454" cy="3848927"/>
          </a:xfrm>
          <a:prstGeom prst="rect">
            <a:avLst/>
          </a:prstGeom>
        </p:spPr>
      </p:pic>
    </p:spTree>
    <p:extLst>
      <p:ext uri="{BB962C8B-B14F-4D97-AF65-F5344CB8AC3E}">
        <p14:creationId xmlns:p14="http://schemas.microsoft.com/office/powerpoint/2010/main" val="2854887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28232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2BF4-8C6F-45DD-B273-ED932384FC6D}"/>
              </a:ext>
            </a:extLst>
          </p:cNvPr>
          <p:cNvSpPr>
            <a:spLocks noGrp="1"/>
          </p:cNvSpPr>
          <p:nvPr>
            <p:ph type="title"/>
          </p:nvPr>
        </p:nvSpPr>
        <p:spPr/>
        <p:txBody>
          <a:bodyPr/>
          <a:lstStyle/>
          <a:p>
            <a:r>
              <a:rPr lang="en-US" dirty="0"/>
              <a:t>Common Sources of Noise and Decibel Levels</a:t>
            </a:r>
          </a:p>
        </p:txBody>
      </p:sp>
      <p:sp>
        <p:nvSpPr>
          <p:cNvPr id="4" name="Rectangle 3">
            <a:extLst>
              <a:ext uri="{FF2B5EF4-FFF2-40B4-BE49-F238E27FC236}">
                <a16:creationId xmlns:a16="http://schemas.microsoft.com/office/drawing/2014/main" id="{0949DDC0-EFF2-4F57-B451-39FC854D4746}"/>
              </a:ext>
            </a:extLst>
          </p:cNvPr>
          <p:cNvSpPr/>
          <p:nvPr/>
        </p:nvSpPr>
        <p:spPr>
          <a:xfrm>
            <a:off x="349187" y="2057401"/>
            <a:ext cx="11085251" cy="523220"/>
          </a:xfrm>
          <a:prstGeom prst="rect">
            <a:avLst/>
          </a:prstGeom>
        </p:spPr>
        <p:txBody>
          <a:bodyPr wrap="square">
            <a:spAutoFit/>
          </a:bodyPr>
          <a:lstStyle/>
          <a:p>
            <a:r>
              <a:rPr lang="en-US" sz="1400" dirty="0">
                <a:solidFill>
                  <a:srgbClr val="000000"/>
                </a:solidFill>
                <a:latin typeface="Open Sans"/>
              </a:rPr>
              <a:t>Noise above 70 dB over a prolonged period of time may start to damage your hearing. Loud noise above 120 dB can cause immediate harm to your ears.</a:t>
            </a:r>
            <a:endParaRPr lang="en-US" sz="1400" dirty="0"/>
          </a:p>
        </p:txBody>
      </p:sp>
      <p:pic>
        <p:nvPicPr>
          <p:cNvPr id="5" name="Picture 4">
            <a:extLst>
              <a:ext uri="{FF2B5EF4-FFF2-40B4-BE49-F238E27FC236}">
                <a16:creationId xmlns:a16="http://schemas.microsoft.com/office/drawing/2014/main" id="{B620B018-3C05-40BB-953A-468295D12DF2}"/>
              </a:ext>
            </a:extLst>
          </p:cNvPr>
          <p:cNvPicPr>
            <a:picLocks noChangeAspect="1"/>
          </p:cNvPicPr>
          <p:nvPr/>
        </p:nvPicPr>
        <p:blipFill>
          <a:blip r:embed="rId2"/>
          <a:stretch>
            <a:fillRect/>
          </a:stretch>
        </p:blipFill>
        <p:spPr>
          <a:xfrm>
            <a:off x="349187" y="2799102"/>
            <a:ext cx="4089463" cy="2186974"/>
          </a:xfrm>
          <a:prstGeom prst="rect">
            <a:avLst/>
          </a:prstGeom>
        </p:spPr>
      </p:pic>
      <p:pic>
        <p:nvPicPr>
          <p:cNvPr id="6" name="Picture 5">
            <a:extLst>
              <a:ext uri="{FF2B5EF4-FFF2-40B4-BE49-F238E27FC236}">
                <a16:creationId xmlns:a16="http://schemas.microsoft.com/office/drawing/2014/main" id="{D166E628-3CF3-4BE5-8F92-462DC3B8C171}"/>
              </a:ext>
            </a:extLst>
          </p:cNvPr>
          <p:cNvPicPr>
            <a:picLocks noChangeAspect="1"/>
          </p:cNvPicPr>
          <p:nvPr/>
        </p:nvPicPr>
        <p:blipFill>
          <a:blip r:embed="rId3"/>
          <a:stretch>
            <a:fillRect/>
          </a:stretch>
        </p:blipFill>
        <p:spPr>
          <a:xfrm>
            <a:off x="349186" y="4986076"/>
            <a:ext cx="4089464" cy="1761887"/>
          </a:xfrm>
          <a:prstGeom prst="rect">
            <a:avLst/>
          </a:prstGeom>
        </p:spPr>
      </p:pic>
      <p:pic>
        <p:nvPicPr>
          <p:cNvPr id="7" name="Picture 6">
            <a:extLst>
              <a:ext uri="{FF2B5EF4-FFF2-40B4-BE49-F238E27FC236}">
                <a16:creationId xmlns:a16="http://schemas.microsoft.com/office/drawing/2014/main" id="{D968FC3D-1CC6-4260-B99C-48B578D1DE5A}"/>
              </a:ext>
            </a:extLst>
          </p:cNvPr>
          <p:cNvPicPr>
            <a:picLocks noChangeAspect="1"/>
          </p:cNvPicPr>
          <p:nvPr/>
        </p:nvPicPr>
        <p:blipFill>
          <a:blip r:embed="rId4"/>
          <a:stretch>
            <a:fillRect/>
          </a:stretch>
        </p:blipFill>
        <p:spPr>
          <a:xfrm>
            <a:off x="5280418" y="2420415"/>
            <a:ext cx="3615931" cy="4297495"/>
          </a:xfrm>
          <a:prstGeom prst="rect">
            <a:avLst/>
          </a:prstGeom>
        </p:spPr>
      </p:pic>
      <p:pic>
        <p:nvPicPr>
          <p:cNvPr id="8" name="Picture 7">
            <a:extLst>
              <a:ext uri="{FF2B5EF4-FFF2-40B4-BE49-F238E27FC236}">
                <a16:creationId xmlns:a16="http://schemas.microsoft.com/office/drawing/2014/main" id="{1B5D7F46-0EB1-47E8-9F0F-35F9CEADE6AF}"/>
              </a:ext>
            </a:extLst>
          </p:cNvPr>
          <p:cNvPicPr>
            <a:picLocks noChangeAspect="1"/>
          </p:cNvPicPr>
          <p:nvPr/>
        </p:nvPicPr>
        <p:blipFill>
          <a:blip r:embed="rId5"/>
          <a:stretch>
            <a:fillRect/>
          </a:stretch>
        </p:blipFill>
        <p:spPr>
          <a:xfrm>
            <a:off x="9088633" y="5201453"/>
            <a:ext cx="2977067" cy="1516457"/>
          </a:xfrm>
          <a:prstGeom prst="rect">
            <a:avLst/>
          </a:prstGeom>
        </p:spPr>
      </p:pic>
      <p:sp>
        <p:nvSpPr>
          <p:cNvPr id="9" name="Rectangle 8">
            <a:extLst>
              <a:ext uri="{FF2B5EF4-FFF2-40B4-BE49-F238E27FC236}">
                <a16:creationId xmlns:a16="http://schemas.microsoft.com/office/drawing/2014/main" id="{531F3753-52E8-49D1-BBAC-EF9F9BF31C17}"/>
              </a:ext>
            </a:extLst>
          </p:cNvPr>
          <p:cNvSpPr/>
          <p:nvPr/>
        </p:nvSpPr>
        <p:spPr>
          <a:xfrm>
            <a:off x="5178639" y="487374"/>
            <a:ext cx="8066843" cy="276999"/>
          </a:xfrm>
          <a:prstGeom prst="rect">
            <a:avLst/>
          </a:prstGeom>
        </p:spPr>
        <p:txBody>
          <a:bodyPr wrap="square">
            <a:spAutoFit/>
          </a:bodyPr>
          <a:lstStyle/>
          <a:p>
            <a:r>
              <a:rPr lang="en-US" sz="1200" dirty="0" err="1"/>
              <a:t>Src</a:t>
            </a:r>
            <a:r>
              <a:rPr lang="en-US" sz="1200" dirty="0"/>
              <a:t>: </a:t>
            </a:r>
            <a:r>
              <a:rPr lang="en-US" sz="1200" dirty="0">
                <a:hlinkClick r:id="rId6"/>
              </a:rPr>
              <a:t>https://www.cdc.gov/nceh/hearing_loss/what_noises_cause_hearing_loss.html</a:t>
            </a:r>
            <a:endParaRPr lang="en-US" sz="1200" dirty="0"/>
          </a:p>
        </p:txBody>
      </p:sp>
    </p:spTree>
    <p:extLst>
      <p:ext uri="{BB962C8B-B14F-4D97-AF65-F5344CB8AC3E}">
        <p14:creationId xmlns:p14="http://schemas.microsoft.com/office/powerpoint/2010/main" val="285739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2BF4-8C6F-45DD-B273-ED932384FC6D}"/>
              </a:ext>
            </a:extLst>
          </p:cNvPr>
          <p:cNvSpPr>
            <a:spLocks noGrp="1"/>
          </p:cNvSpPr>
          <p:nvPr>
            <p:ph type="title"/>
          </p:nvPr>
        </p:nvSpPr>
        <p:spPr/>
        <p:txBody>
          <a:bodyPr/>
          <a:lstStyle/>
          <a:p>
            <a:r>
              <a:rPr lang="en-US" dirty="0"/>
              <a:t>Sounds May Be Louder Than What You Hear</a:t>
            </a:r>
          </a:p>
        </p:txBody>
      </p:sp>
      <p:sp>
        <p:nvSpPr>
          <p:cNvPr id="3" name="Rectangle 2">
            <a:extLst>
              <a:ext uri="{FF2B5EF4-FFF2-40B4-BE49-F238E27FC236}">
                <a16:creationId xmlns:a16="http://schemas.microsoft.com/office/drawing/2014/main" id="{4D465015-E1BC-4D00-AB1E-E121E73CB287}"/>
              </a:ext>
            </a:extLst>
          </p:cNvPr>
          <p:cNvSpPr/>
          <p:nvPr/>
        </p:nvSpPr>
        <p:spPr>
          <a:xfrm>
            <a:off x="553374" y="2057401"/>
            <a:ext cx="11280559" cy="2893100"/>
          </a:xfrm>
          <a:prstGeom prst="rect">
            <a:avLst/>
          </a:prstGeom>
        </p:spPr>
        <p:txBody>
          <a:bodyPr wrap="square">
            <a:spAutoFit/>
          </a:bodyPr>
          <a:lstStyle/>
          <a:p>
            <a:pPr marL="285750" indent="-285750">
              <a:buFont typeface="Arial" panose="020B0604020202020204" pitchFamily="34" charset="0"/>
              <a:buChar char="•"/>
            </a:pPr>
            <a:r>
              <a:rPr lang="en-US" sz="1400" dirty="0"/>
              <a:t>Sound intensity is the amount of sound energy in a confined space.</a:t>
            </a:r>
          </a:p>
          <a:p>
            <a:pPr marL="285750" indent="-285750">
              <a:buFont typeface="Arial" panose="020B0604020202020204" pitchFamily="34" charset="0"/>
              <a:buChar char="•"/>
            </a:pPr>
            <a:r>
              <a:rPr lang="en-US" sz="1400" dirty="0"/>
              <a:t>It is measured in decibels (dB). </a:t>
            </a:r>
          </a:p>
          <a:p>
            <a:pPr marL="285750" indent="-285750">
              <a:buFont typeface="Arial" panose="020B0604020202020204" pitchFamily="34" charset="0"/>
              <a:buChar char="•"/>
            </a:pPr>
            <a:r>
              <a:rPr lang="en-US" sz="1400" dirty="0"/>
              <a:t>The decibel scale is logarithmic, which means that loudness is not directly proportional to sound intensity. </a:t>
            </a:r>
          </a:p>
          <a:p>
            <a:pPr marL="285750" indent="-285750">
              <a:buFont typeface="Arial" panose="020B0604020202020204" pitchFamily="34" charset="0"/>
              <a:buChar char="•"/>
            </a:pPr>
            <a:r>
              <a:rPr lang="en-US" sz="1400" dirty="0"/>
              <a:t>Instead, the intensity of a sound grows very fast. </a:t>
            </a:r>
          </a:p>
          <a:p>
            <a:pPr marL="285750" indent="-285750">
              <a:buFont typeface="Arial" panose="020B0604020202020204" pitchFamily="34" charset="0"/>
              <a:buChar char="•"/>
            </a:pPr>
            <a:r>
              <a:rPr lang="en-US" sz="1400" dirty="0"/>
              <a:t>This means that a sound at 20 dB is 10 times more intense than a sound at 10 </a:t>
            </a:r>
            <a:r>
              <a:rPr lang="en-US" sz="1400" dirty="0" err="1"/>
              <a:t>dB.</a:t>
            </a:r>
            <a:r>
              <a:rPr lang="en-US" sz="1400" dirty="0"/>
              <a:t> </a:t>
            </a:r>
          </a:p>
          <a:p>
            <a:pPr marL="285750" indent="-285750">
              <a:buFont typeface="Arial" panose="020B0604020202020204" pitchFamily="34" charset="0"/>
              <a:buChar char="•"/>
            </a:pPr>
            <a:r>
              <a:rPr lang="en-US" sz="1400" dirty="0"/>
              <a:t>Also, the intensity of a sound at 100 dB is one billion times more powerful compared to a sound at 10 </a:t>
            </a:r>
            <a:r>
              <a:rPr lang="en-US" sz="1400" dirty="0" err="1"/>
              <a:t>dB.</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Two sounds that have equal intensity are not necessarily equally loud. Loudness refers to how you perceive audible sounds. </a:t>
            </a:r>
          </a:p>
          <a:p>
            <a:pPr marL="285750" indent="-285750">
              <a:buFont typeface="Arial" panose="020B0604020202020204" pitchFamily="34" charset="0"/>
              <a:buChar char="•"/>
            </a:pPr>
            <a:r>
              <a:rPr lang="en-US" sz="1400" dirty="0"/>
              <a:t>A sound that seems loud in a quiet room might not be noticeable when you are on a street corner with heavy traffic, even though the sound intensity is the same. </a:t>
            </a:r>
          </a:p>
          <a:p>
            <a:pPr marL="285750" indent="-285750">
              <a:buFont typeface="Arial" panose="020B0604020202020204" pitchFamily="34" charset="0"/>
              <a:buChar char="•"/>
            </a:pPr>
            <a:r>
              <a:rPr lang="en-US" sz="1400" dirty="0"/>
              <a:t>In general, to measure loudness, a sound must be increased by 10 dB to be perceived as twice as loud. </a:t>
            </a:r>
          </a:p>
          <a:p>
            <a:pPr marL="285750" indent="-285750">
              <a:buFont typeface="Arial" panose="020B0604020202020204" pitchFamily="34" charset="0"/>
              <a:buChar char="•"/>
            </a:pPr>
            <a:r>
              <a:rPr lang="en-US" sz="1400" dirty="0"/>
              <a:t>For example, ten violins would sound only twice as loud as one violin.</a:t>
            </a:r>
          </a:p>
        </p:txBody>
      </p:sp>
    </p:spTree>
    <p:extLst>
      <p:ext uri="{BB962C8B-B14F-4D97-AF65-F5344CB8AC3E}">
        <p14:creationId xmlns:p14="http://schemas.microsoft.com/office/powerpoint/2010/main" val="194369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6E38DE0B-C0F0-4457-8AD4-17116BF03381}"/>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dirty="0">
                <a:solidFill>
                  <a:schemeClr val="tx1"/>
                </a:solidFill>
                <a:latin typeface="+mj-lt"/>
                <a:ea typeface="+mj-ea"/>
                <a:cs typeface="+mj-cs"/>
              </a:rPr>
              <a:t>Sound sensor</a:t>
            </a: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85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mages-na.ssl-images-amazon.com/images/I/41Fg0jWmT5L.jpg">
            <a:extLst>
              <a:ext uri="{FF2B5EF4-FFF2-40B4-BE49-F238E27FC236}">
                <a16:creationId xmlns:a16="http://schemas.microsoft.com/office/drawing/2014/main" id="{758E909E-696D-4D4F-BF32-4247A235E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852" y="428072"/>
            <a:ext cx="1450020" cy="14500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2090EA-D24A-48C8-B39F-B7F7270A43C4}"/>
              </a:ext>
            </a:extLst>
          </p:cNvPr>
          <p:cNvSpPr>
            <a:spLocks noGrp="1"/>
          </p:cNvSpPr>
          <p:nvPr>
            <p:ph type="title"/>
          </p:nvPr>
        </p:nvSpPr>
        <p:spPr/>
        <p:txBody>
          <a:bodyPr/>
          <a:lstStyle/>
          <a:p>
            <a:r>
              <a:rPr lang="en-US" dirty="0"/>
              <a:t>Sound Sensor</a:t>
            </a:r>
          </a:p>
        </p:txBody>
      </p:sp>
      <p:sp>
        <p:nvSpPr>
          <p:cNvPr id="3" name="Content Placeholder 2">
            <a:extLst>
              <a:ext uri="{FF2B5EF4-FFF2-40B4-BE49-F238E27FC236}">
                <a16:creationId xmlns:a16="http://schemas.microsoft.com/office/drawing/2014/main" id="{1F482FF7-7CF4-4384-8ACA-33444E4D3B28}"/>
              </a:ext>
            </a:extLst>
          </p:cNvPr>
          <p:cNvSpPr>
            <a:spLocks noGrp="1"/>
          </p:cNvSpPr>
          <p:nvPr>
            <p:ph idx="1"/>
          </p:nvPr>
        </p:nvSpPr>
        <p:spPr/>
        <p:txBody>
          <a:bodyPr>
            <a:normAutofit/>
          </a:bodyPr>
          <a:lstStyle/>
          <a:p>
            <a:r>
              <a:rPr lang="en-US" sz="1200" dirty="0"/>
              <a:t>Sound sensor module, in my opinion, is a very sensitive sound detection module.</a:t>
            </a:r>
          </a:p>
          <a:p>
            <a:r>
              <a:rPr lang="en-US" sz="1200" dirty="0"/>
              <a:t>Although this sensor does not provide any ability to identify specific sounds or the frequency of a sound it does do what it is supposed to - it detects sound.</a:t>
            </a:r>
          </a:p>
          <a:p>
            <a:r>
              <a:rPr lang="en-US" sz="1200" dirty="0"/>
              <a:t>The </a:t>
            </a:r>
            <a:r>
              <a:rPr lang="en-US" sz="1200" b="1" dirty="0"/>
              <a:t>key</a:t>
            </a:r>
            <a:r>
              <a:rPr lang="en-US" sz="1200" dirty="0"/>
              <a:t> to this sensor is the on-board </a:t>
            </a:r>
            <a:r>
              <a:rPr lang="en-US" sz="1200" b="1" u="sng" dirty="0"/>
              <a:t>potentiometer (POT)</a:t>
            </a:r>
            <a:r>
              <a:rPr lang="en-US" sz="1200" dirty="0"/>
              <a:t> </a:t>
            </a:r>
          </a:p>
          <a:p>
            <a:r>
              <a:rPr lang="en-US" sz="1200" dirty="0"/>
              <a:t>Every reference I saw said that POT was for adjusting the "sensitivity". Well, naturally I assumed the "sensitivity" being adjusted was the microphone pickup, as in a GAIN control. Nope, just to mess with my head, that POT adjusts the "sensitivity" of the voltage trigger point (VTP). Meaning that it adjusts the level of voltage (internally on the pickup) required to trigger OUTPUT.</a:t>
            </a:r>
          </a:p>
          <a:p>
            <a:r>
              <a:rPr lang="en-US" sz="1200" dirty="0"/>
              <a:t>To successfully use this sensor you need to adjust that POT until you find the sweet spot for the VTP that works best with your project, in your environment. Do note that turning the POT a </a:t>
            </a:r>
            <a:r>
              <a:rPr lang="en-US" sz="1200" dirty="0" err="1"/>
              <a:t>tiny,tiny,tiny</a:t>
            </a:r>
            <a:r>
              <a:rPr lang="en-US" sz="1200" dirty="0"/>
              <a:t> bit to far in either direction will leave the output stuck on HIGH or LOW (not forever, just till you turn the POT back).</a:t>
            </a:r>
          </a:p>
          <a:p>
            <a:endParaRPr lang="en-US" sz="1200" dirty="0"/>
          </a:p>
        </p:txBody>
      </p:sp>
      <p:sp>
        <p:nvSpPr>
          <p:cNvPr id="6" name="Rectangle 5">
            <a:extLst>
              <a:ext uri="{FF2B5EF4-FFF2-40B4-BE49-F238E27FC236}">
                <a16:creationId xmlns:a16="http://schemas.microsoft.com/office/drawing/2014/main" id="{8CA7A3F0-93C6-41FB-BE4D-D9C1D29CD5A5}"/>
              </a:ext>
            </a:extLst>
          </p:cNvPr>
          <p:cNvSpPr/>
          <p:nvPr/>
        </p:nvSpPr>
        <p:spPr>
          <a:xfrm>
            <a:off x="6208450" y="289572"/>
            <a:ext cx="6096000" cy="276999"/>
          </a:xfrm>
          <a:prstGeom prst="rect">
            <a:avLst/>
          </a:prstGeom>
        </p:spPr>
        <p:txBody>
          <a:bodyPr>
            <a:spAutoFit/>
          </a:bodyPr>
          <a:lstStyle/>
          <a:p>
            <a:r>
              <a:rPr lang="en-US" sz="1200" dirty="0">
                <a:hlinkClick r:id="rId4"/>
              </a:rPr>
              <a:t>https://www.instructables.com/id/Simple-FC-04-Sound-Sensor-Demo/</a:t>
            </a:r>
            <a:endParaRPr lang="en-US" sz="1200" dirty="0"/>
          </a:p>
        </p:txBody>
      </p:sp>
      <p:sp>
        <p:nvSpPr>
          <p:cNvPr id="7" name="Rectangle 6">
            <a:extLst>
              <a:ext uri="{FF2B5EF4-FFF2-40B4-BE49-F238E27FC236}">
                <a16:creationId xmlns:a16="http://schemas.microsoft.com/office/drawing/2014/main" id="{A9EC6BCF-8DDB-420E-AAEC-EF0EF9353BDD}"/>
              </a:ext>
            </a:extLst>
          </p:cNvPr>
          <p:cNvSpPr/>
          <p:nvPr/>
        </p:nvSpPr>
        <p:spPr>
          <a:xfrm>
            <a:off x="8430601" y="6218685"/>
            <a:ext cx="3650358" cy="369332"/>
          </a:xfrm>
          <a:prstGeom prst="rect">
            <a:avLst/>
          </a:prstGeom>
        </p:spPr>
        <p:txBody>
          <a:bodyPr wrap="none">
            <a:spAutoFit/>
          </a:bodyPr>
          <a:lstStyle/>
          <a:p>
            <a:r>
              <a:rPr lang="en-US" dirty="0"/>
              <a:t>Refer to 02_F1YHID5II6E5KS8.ino</a:t>
            </a:r>
          </a:p>
        </p:txBody>
      </p:sp>
      <p:graphicFrame>
        <p:nvGraphicFramePr>
          <p:cNvPr id="8" name="Object 7">
            <a:extLst>
              <a:ext uri="{FF2B5EF4-FFF2-40B4-BE49-F238E27FC236}">
                <a16:creationId xmlns:a16="http://schemas.microsoft.com/office/drawing/2014/main" id="{1AE686D0-760F-48EE-9583-5127384EEFDC}"/>
              </a:ext>
            </a:extLst>
          </p:cNvPr>
          <p:cNvGraphicFramePr>
            <a:graphicFrameLocks noChangeAspect="1"/>
          </p:cNvGraphicFramePr>
          <p:nvPr>
            <p:extLst>
              <p:ext uri="{D42A27DB-BD31-4B8C-83A1-F6EECF244321}">
                <p14:modId xmlns:p14="http://schemas.microsoft.com/office/powerpoint/2010/main" val="2778291111"/>
              </p:ext>
            </p:extLst>
          </p:nvPr>
        </p:nvGraphicFramePr>
        <p:xfrm>
          <a:off x="8690388" y="5263456"/>
          <a:ext cx="2815812" cy="955229"/>
        </p:xfrm>
        <a:graphic>
          <a:graphicData uri="http://schemas.openxmlformats.org/presentationml/2006/ole">
            <mc:AlternateContent xmlns:mc="http://schemas.openxmlformats.org/markup-compatibility/2006">
              <mc:Choice xmlns:v="urn:schemas-microsoft-com:vml" Requires="v">
                <p:oleObj spid="_x0000_s9221" name="Packager Shell Object" showAsIcon="1" r:id="rId5" imgW="1164600" imgH="394560" progId="Package">
                  <p:embed/>
                </p:oleObj>
              </mc:Choice>
              <mc:Fallback>
                <p:oleObj name="Packager Shell Object" showAsIcon="1" r:id="rId5" imgW="1164600" imgH="394560" progId="Package">
                  <p:embed/>
                  <p:pic>
                    <p:nvPicPr>
                      <p:cNvPr id="0" name=""/>
                      <p:cNvPicPr/>
                      <p:nvPr/>
                    </p:nvPicPr>
                    <p:blipFill>
                      <a:blip r:embed="rId6"/>
                      <a:stretch>
                        <a:fillRect/>
                      </a:stretch>
                    </p:blipFill>
                    <p:spPr>
                      <a:xfrm>
                        <a:off x="8690388" y="5263456"/>
                        <a:ext cx="2815812" cy="955229"/>
                      </a:xfrm>
                      <a:prstGeom prst="rect">
                        <a:avLst/>
                      </a:prstGeom>
                    </p:spPr>
                  </p:pic>
                </p:oleObj>
              </mc:Fallback>
            </mc:AlternateContent>
          </a:graphicData>
        </a:graphic>
      </p:graphicFrame>
    </p:spTree>
    <p:extLst>
      <p:ext uri="{BB962C8B-B14F-4D97-AF65-F5344CB8AC3E}">
        <p14:creationId xmlns:p14="http://schemas.microsoft.com/office/powerpoint/2010/main" val="97327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985981A-3E4B-4F76-BA8D-D85CE8E46FE1}"/>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a:solidFill>
                  <a:schemeClr val="tx1"/>
                </a:solidFill>
                <a:latin typeface="+mj-lt"/>
                <a:ea typeface="+mj-ea"/>
                <a:cs typeface="+mj-cs"/>
              </a:rPr>
              <a:t>HARDWARE &amp; SOFTWARE</a:t>
            </a:r>
            <a:br>
              <a:rPr lang="en-US" sz="5400" kern="1200" cap="all" baseline="0">
                <a:solidFill>
                  <a:schemeClr val="tx1"/>
                </a:solidFill>
                <a:latin typeface="+mj-lt"/>
                <a:ea typeface="+mj-ea"/>
                <a:cs typeface="+mj-cs"/>
              </a:rPr>
            </a:br>
            <a:r>
              <a:rPr lang="en-US" sz="5400" kern="1200" cap="all" baseline="0">
                <a:solidFill>
                  <a:schemeClr val="tx1"/>
                </a:solidFill>
                <a:latin typeface="+mj-lt"/>
                <a:ea typeface="+mj-ea"/>
                <a:cs typeface="+mj-cs"/>
              </a:rPr>
              <a:t>requirements</a:t>
            </a: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24079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mages-na.ssl-images-amazon.com/images/I/41Fg0jWmT5L.jpg">
            <a:extLst>
              <a:ext uri="{FF2B5EF4-FFF2-40B4-BE49-F238E27FC236}">
                <a16:creationId xmlns:a16="http://schemas.microsoft.com/office/drawing/2014/main" id="{CC118C7D-B9C7-4AA5-BC97-BE4A9E473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297" y="1824453"/>
            <a:ext cx="2626217" cy="26262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a:bodyPr>
          <a:lstStyle/>
          <a:p>
            <a:r>
              <a:rPr lang="en-US" sz="1400" dirty="0"/>
              <a:t>Arduino </a:t>
            </a:r>
          </a:p>
          <a:p>
            <a:r>
              <a:rPr lang="en-US" sz="1400" dirty="0"/>
              <a:t>Hookup cables</a:t>
            </a:r>
          </a:p>
          <a:p>
            <a:r>
              <a:rPr lang="en-US" sz="1400" dirty="0" err="1"/>
              <a:t>Usb</a:t>
            </a:r>
            <a:r>
              <a:rPr lang="en-US" sz="1400" dirty="0"/>
              <a:t> cables x 2 for power and firmware download</a:t>
            </a:r>
          </a:p>
          <a:p>
            <a:r>
              <a:rPr lang="en-US" sz="1400" dirty="0" err="1"/>
              <a:t>Adraxx</a:t>
            </a:r>
            <a:r>
              <a:rPr lang="en-US" sz="1400" dirty="0"/>
              <a:t> Sound Sensor Module</a:t>
            </a:r>
          </a:p>
          <a:p>
            <a:endParaRPr lang="en-US" sz="1400" dirty="0"/>
          </a:p>
          <a:p>
            <a:endParaRPr lang="en-US" sz="1400" dirty="0"/>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SOFTWARE Required</a:t>
            </a:r>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937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sz="1900" dirty="0"/>
          </a:p>
        </p:txBody>
      </p:sp>
    </p:spTree>
    <p:extLst>
      <p:ext uri="{BB962C8B-B14F-4D97-AF65-F5344CB8AC3E}">
        <p14:creationId xmlns:p14="http://schemas.microsoft.com/office/powerpoint/2010/main" val="22894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a:solidFill>
                  <a:schemeClr val="tx1"/>
                </a:solidFill>
                <a:latin typeface="+mj-lt"/>
                <a:ea typeface="+mj-ea"/>
                <a:cs typeface="+mj-cs"/>
              </a:rPr>
              <a:t>Circuit</a:t>
            </a:r>
          </a:p>
        </p:txBody>
      </p:sp>
      <p:sp>
        <p:nvSpPr>
          <p:cNvPr id="3" name="Text Placeholder 2">
            <a:extLst>
              <a:ext uri="{FF2B5EF4-FFF2-40B4-BE49-F238E27FC236}">
                <a16:creationId xmlns:a16="http://schemas.microsoft.com/office/drawing/2014/main" id="{A434E431-724C-4910-9B29-E1E205597EA7}"/>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kern="1200">
              <a:solidFill>
                <a:schemeClr val="tx1"/>
              </a:solidFill>
              <a:latin typeface="+mn-lt"/>
              <a:ea typeface="+mn-ea"/>
              <a:cs typeface="+mn-cs"/>
            </a:endParaRPr>
          </a:p>
        </p:txBody>
      </p:sp>
      <p:cxnSp>
        <p:nvCxnSpPr>
          <p:cNvPr id="16" name="Straight Connector 15">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4784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1</TotalTime>
  <Words>998</Words>
  <Application>Microsoft Office PowerPoint</Application>
  <PresentationFormat>Widescreen</PresentationFormat>
  <Paragraphs>142</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Century Gothic</vt:lpstr>
      <vt:lpstr>Lato</vt:lpstr>
      <vt:lpstr>Open Sans</vt:lpstr>
      <vt:lpstr>Wingdings</vt:lpstr>
      <vt:lpstr>Vapor Trail</vt:lpstr>
      <vt:lpstr>Package</vt:lpstr>
      <vt:lpstr>Sensing Sound Levels</vt:lpstr>
      <vt:lpstr>Sensing Sound Levels</vt:lpstr>
      <vt:lpstr>Common Sources of Noise and Decibel Levels</vt:lpstr>
      <vt:lpstr>Sounds May Be Louder Than What You Hear</vt:lpstr>
      <vt:lpstr>Sound sensor</vt:lpstr>
      <vt:lpstr>Sound Sensor</vt:lpstr>
      <vt:lpstr>HARDWARE &amp; SOFTWARE requirements</vt:lpstr>
      <vt:lpstr>Hardware Required</vt:lpstr>
      <vt:lpstr>Circuit</vt:lpstr>
      <vt:lpstr>Circuit</vt:lpstr>
      <vt:lpstr>Actual PICS</vt:lpstr>
      <vt:lpstr>Actual PICS</vt:lpstr>
      <vt:lpstr>Code  Hooking Up the SOUND SENSOR</vt:lpstr>
      <vt:lpstr>Code  Hooking Up the SOUND SENSOR</vt:lpstr>
      <vt:lpstr>PINOUT</vt:lpstr>
      <vt:lpstr>PINOUT</vt:lpstr>
      <vt:lpstr>TROUBLESHOOT guide</vt:lpstr>
      <vt:lpstr>TROUBLESHOOT guide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Sensing Sound Levels</dc:title>
  <dc:creator>Sudhanshu Gupta</dc:creator>
  <cp:lastModifiedBy>Sudhanshu Gupta</cp:lastModifiedBy>
  <cp:revision>1</cp:revision>
  <dcterms:created xsi:type="dcterms:W3CDTF">2019-10-31T15:54:24Z</dcterms:created>
  <dcterms:modified xsi:type="dcterms:W3CDTF">2019-10-31T15:56:14Z</dcterms:modified>
</cp:coreProperties>
</file>