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65" r:id="rId4"/>
    <p:sldId id="275" r:id="rId5"/>
    <p:sldId id="276" r:id="rId6"/>
    <p:sldId id="264" r:id="rId7"/>
    <p:sldId id="27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layground.arduino.cc/Code/Time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Christensen/Timer" TargetMode="Externa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hyperlink" Target="https://github.com/JChristensen/Timer/archive/v2.1.zip"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lstStyle/>
          <a:p>
            <a:r>
              <a:rPr lang="en-US" dirty="0"/>
              <a:t>Timer in </a:t>
            </a:r>
            <a:r>
              <a:rPr lang="en-US" dirty="0" err="1"/>
              <a:t>arduino</a:t>
            </a:r>
            <a:endParaRPr lang="en-US" dirty="0"/>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p:txBody>
          <a:bodyPr/>
          <a:lstStyle/>
          <a:p>
            <a:r>
              <a:rPr lang="en-US" dirty="0">
                <a:hlinkClick r:id="rId2"/>
              </a:rPr>
              <a:t>https://playground.arduino.cc/Code/Timer/</a:t>
            </a:r>
            <a:endParaRPr lang="en-US" dirty="0"/>
          </a:p>
        </p:txBody>
      </p:sp>
    </p:spTree>
    <p:extLst>
      <p:ext uri="{BB962C8B-B14F-4D97-AF65-F5344CB8AC3E}">
        <p14:creationId xmlns:p14="http://schemas.microsoft.com/office/powerpoint/2010/main" val="77130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0D7E-FD48-401D-8E3D-B0FCE03BBF29}"/>
              </a:ext>
            </a:extLst>
          </p:cNvPr>
          <p:cNvSpPr>
            <a:spLocks noGrp="1"/>
          </p:cNvSpPr>
          <p:nvPr>
            <p:ph type="title"/>
          </p:nvPr>
        </p:nvSpPr>
        <p:spPr/>
        <p:txBody>
          <a:bodyPr/>
          <a:lstStyle/>
          <a:p>
            <a:r>
              <a:rPr lang="en-US" dirty="0"/>
              <a:t>DELAY</a:t>
            </a:r>
          </a:p>
        </p:txBody>
      </p:sp>
      <p:sp>
        <p:nvSpPr>
          <p:cNvPr id="3" name="Content Placeholder 2">
            <a:extLst>
              <a:ext uri="{FF2B5EF4-FFF2-40B4-BE49-F238E27FC236}">
                <a16:creationId xmlns:a16="http://schemas.microsoft.com/office/drawing/2014/main" id="{796848B7-9DCF-406A-ABA5-133C30A893D8}"/>
              </a:ext>
            </a:extLst>
          </p:cNvPr>
          <p:cNvSpPr>
            <a:spLocks noGrp="1"/>
          </p:cNvSpPr>
          <p:nvPr>
            <p:ph idx="1"/>
          </p:nvPr>
        </p:nvSpPr>
        <p:spPr/>
        <p:txBody>
          <a:bodyPr>
            <a:normAutofit/>
          </a:bodyPr>
          <a:lstStyle/>
          <a:p>
            <a:r>
              <a:rPr lang="en-US" sz="1400" dirty="0"/>
              <a:t>The Arduino </a:t>
            </a:r>
            <a:r>
              <a:rPr lang="en-US" sz="1400" dirty="0">
                <a:highlight>
                  <a:srgbClr val="FFFF00"/>
                </a:highlight>
              </a:rPr>
              <a:t>'delay</a:t>
            </a:r>
            <a:r>
              <a:rPr lang="en-US" sz="1400" dirty="0"/>
              <a:t>' function is both a blessing and a curse. Its great for showing beginners how to make an LED flash. But as soon as you get more complex and start slowing down your 'loop' function you will run into problems.</a:t>
            </a:r>
          </a:p>
          <a:p>
            <a:r>
              <a:rPr lang="en-US" sz="1400" dirty="0"/>
              <a:t>A classic example is turning LED on/off alternatively for 5secs. </a:t>
            </a:r>
          </a:p>
          <a:p>
            <a:r>
              <a:rPr lang="en-US" sz="1400" dirty="0"/>
              <a:t>The 'delay'-way looks like this:</a:t>
            </a:r>
            <a:endParaRPr lang="en-US" sz="1000" dirty="0"/>
          </a:p>
        </p:txBody>
      </p:sp>
      <p:sp>
        <p:nvSpPr>
          <p:cNvPr id="5" name="Rectangle: Rounded Corners 4">
            <a:extLst>
              <a:ext uri="{FF2B5EF4-FFF2-40B4-BE49-F238E27FC236}">
                <a16:creationId xmlns:a16="http://schemas.microsoft.com/office/drawing/2014/main" id="{F7D26689-1B01-4982-BDB7-B86FEA120B33}"/>
              </a:ext>
            </a:extLst>
          </p:cNvPr>
          <p:cNvSpPr/>
          <p:nvPr/>
        </p:nvSpPr>
        <p:spPr>
          <a:xfrm>
            <a:off x="6535813" y="2840854"/>
            <a:ext cx="5076548" cy="3861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TyponineSans Regular 18"/>
              </a:rPr>
              <a:t>int pin = 13;</a:t>
            </a:r>
          </a:p>
          <a:p>
            <a:endParaRPr lang="en-US" sz="1600" dirty="0">
              <a:solidFill>
                <a:schemeClr val="bg1"/>
              </a:solidFill>
              <a:latin typeface="TyponineSans Regular 18"/>
            </a:endParaRPr>
          </a:p>
          <a:p>
            <a:r>
              <a:rPr lang="en-US" sz="1600" dirty="0">
                <a:solidFill>
                  <a:schemeClr val="bg1"/>
                </a:solidFill>
                <a:latin typeface="TyponineSans Regular 18"/>
              </a:rPr>
              <a:t>void setup()</a:t>
            </a:r>
          </a:p>
          <a:p>
            <a:r>
              <a:rPr lang="en-US" sz="1600" dirty="0">
                <a:solidFill>
                  <a:schemeClr val="bg1"/>
                </a:solidFill>
                <a:latin typeface="TyponineSans Regular 18"/>
              </a:rPr>
              <a:t>{</a:t>
            </a:r>
          </a:p>
          <a:p>
            <a:r>
              <a:rPr lang="en-US" sz="1600" dirty="0">
                <a:solidFill>
                  <a:schemeClr val="bg1"/>
                </a:solidFill>
                <a:latin typeface="TyponineSans Regular 18"/>
              </a:rPr>
              <a:t>  </a:t>
            </a:r>
            <a:r>
              <a:rPr lang="en-US" sz="1600" dirty="0" err="1">
                <a:solidFill>
                  <a:schemeClr val="bg1"/>
                </a:solidFill>
                <a:latin typeface="TyponineSans Regular 18"/>
              </a:rPr>
              <a:t>pinMode</a:t>
            </a:r>
            <a:r>
              <a:rPr lang="en-US" sz="1600" dirty="0">
                <a:solidFill>
                  <a:schemeClr val="bg1"/>
                </a:solidFill>
                <a:latin typeface="TyponineSans Regular 18"/>
              </a:rPr>
              <a:t>(13, OUTPUT);</a:t>
            </a:r>
          </a:p>
          <a:p>
            <a:r>
              <a:rPr lang="en-US" sz="1600" dirty="0">
                <a:solidFill>
                  <a:schemeClr val="bg1"/>
                </a:solidFill>
                <a:latin typeface="TyponineSans Regular 18"/>
              </a:rPr>
              <a:t>}</a:t>
            </a:r>
          </a:p>
          <a:p>
            <a:endParaRPr lang="en-US" sz="1600" dirty="0">
              <a:solidFill>
                <a:schemeClr val="bg1"/>
              </a:solidFill>
              <a:latin typeface="TyponineSans Regular 18"/>
            </a:endParaRPr>
          </a:p>
          <a:p>
            <a:r>
              <a:rPr lang="en-US" sz="1600" dirty="0">
                <a:solidFill>
                  <a:schemeClr val="bg1"/>
                </a:solidFill>
                <a:latin typeface="TyponineSans Regular 18"/>
              </a:rPr>
              <a:t>void loop()</a:t>
            </a:r>
          </a:p>
          <a:p>
            <a:r>
              <a:rPr lang="en-US" sz="1600" dirty="0">
                <a:solidFill>
                  <a:schemeClr val="bg1"/>
                </a:solidFill>
                <a:latin typeface="TyponineSans Regular 18"/>
              </a:rPr>
              <a:t>{</a:t>
            </a:r>
          </a:p>
          <a:p>
            <a:r>
              <a:rPr lang="en-US" sz="1600" dirty="0">
                <a:solidFill>
                  <a:schemeClr val="bg1"/>
                </a:solidFill>
                <a:latin typeface="TyponineSans Regular 18"/>
              </a:rPr>
              <a:t>  </a:t>
            </a:r>
            <a:r>
              <a:rPr lang="en-US" sz="1600" dirty="0" err="1">
                <a:solidFill>
                  <a:schemeClr val="bg1"/>
                </a:solidFill>
                <a:latin typeface="TyponineSans Regular 18"/>
              </a:rPr>
              <a:t>digitalWrite</a:t>
            </a:r>
            <a:r>
              <a:rPr lang="en-US" sz="1600" dirty="0">
                <a:solidFill>
                  <a:schemeClr val="bg1"/>
                </a:solidFill>
                <a:latin typeface="TyponineSans Regular 18"/>
              </a:rPr>
              <a:t>(pin, HIGH);</a:t>
            </a:r>
          </a:p>
          <a:p>
            <a:r>
              <a:rPr lang="en-US" sz="1600" dirty="0">
                <a:solidFill>
                  <a:schemeClr val="bg1"/>
                </a:solidFill>
                <a:latin typeface="TyponineSans Regular 18"/>
              </a:rPr>
              <a:t>  delay(5 * 1000);</a:t>
            </a:r>
          </a:p>
          <a:p>
            <a:r>
              <a:rPr lang="en-US" sz="1600" dirty="0">
                <a:solidFill>
                  <a:schemeClr val="bg1"/>
                </a:solidFill>
                <a:latin typeface="TyponineSans Regular 18"/>
              </a:rPr>
              <a:t>  </a:t>
            </a:r>
            <a:r>
              <a:rPr lang="en-US" sz="1600" dirty="0" err="1">
                <a:solidFill>
                  <a:schemeClr val="bg1"/>
                </a:solidFill>
                <a:latin typeface="TyponineSans Regular 18"/>
              </a:rPr>
              <a:t>digitalWrite</a:t>
            </a:r>
            <a:r>
              <a:rPr lang="en-US" sz="1600" dirty="0">
                <a:solidFill>
                  <a:schemeClr val="bg1"/>
                </a:solidFill>
                <a:latin typeface="TyponineSans Regular 18"/>
              </a:rPr>
              <a:t>(pin, LOW);</a:t>
            </a:r>
          </a:p>
          <a:p>
            <a:r>
              <a:rPr lang="en-US" sz="1600" dirty="0">
                <a:solidFill>
                  <a:schemeClr val="bg1"/>
                </a:solidFill>
                <a:latin typeface="TyponineSans Regular 18"/>
              </a:rPr>
              <a:t>  delay(5 * 1000);</a:t>
            </a:r>
          </a:p>
          <a:p>
            <a:r>
              <a:rPr lang="en-US" sz="1600" dirty="0">
                <a:solidFill>
                  <a:schemeClr val="bg1"/>
                </a:solidFill>
                <a:latin typeface="TyponineSans Regular 18"/>
              </a:rPr>
              <a:t>}</a:t>
            </a:r>
          </a:p>
        </p:txBody>
      </p:sp>
    </p:spTree>
    <p:extLst>
      <p:ext uri="{BB962C8B-B14F-4D97-AF65-F5344CB8AC3E}">
        <p14:creationId xmlns:p14="http://schemas.microsoft.com/office/powerpoint/2010/main" val="399114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0D7E-FD48-401D-8E3D-B0FCE03BBF29}"/>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796848B7-9DCF-406A-ABA5-133C30A893D8}"/>
              </a:ext>
            </a:extLst>
          </p:cNvPr>
          <p:cNvSpPr>
            <a:spLocks noGrp="1"/>
          </p:cNvSpPr>
          <p:nvPr>
            <p:ph idx="1"/>
          </p:nvPr>
        </p:nvSpPr>
        <p:spPr/>
        <p:txBody>
          <a:bodyPr>
            <a:normAutofit/>
          </a:bodyPr>
          <a:lstStyle/>
          <a:p>
            <a:r>
              <a:rPr lang="en-US" sz="1400" dirty="0"/>
              <a:t>The disadvantage of the delay approach is that nothing else can go on while the 'delay' is happening. You cannot update a display, or check for key presses for example.</a:t>
            </a:r>
          </a:p>
          <a:p>
            <a:r>
              <a:rPr lang="en-US" sz="1400" dirty="0"/>
              <a:t>'Timer' library version looks like this -------------------------------------------</a:t>
            </a:r>
            <a:r>
              <a:rPr lang="en-US" sz="1400" dirty="0">
                <a:sym typeface="Wingdings" panose="05000000000000000000" pitchFamily="2" charset="2"/>
              </a:rPr>
              <a:t></a:t>
            </a:r>
          </a:p>
          <a:p>
            <a:endParaRPr lang="en-US" sz="1400" dirty="0"/>
          </a:p>
          <a:p>
            <a:r>
              <a:rPr lang="en-US" sz="1400" dirty="0"/>
              <a:t>The 'pulse' method takes arguments of a pin to change,</a:t>
            </a:r>
          </a:p>
          <a:p>
            <a:pPr marL="0" indent="0">
              <a:buNone/>
            </a:pPr>
            <a:r>
              <a:rPr lang="en-US" sz="1400" dirty="0"/>
              <a:t>     the period to change it for and its initial state.</a:t>
            </a:r>
          </a:p>
          <a:p>
            <a:endParaRPr lang="en-US" sz="1400" dirty="0"/>
          </a:p>
          <a:p>
            <a:r>
              <a:rPr lang="en-US" sz="1400" dirty="0"/>
              <a:t>The call to </a:t>
            </a:r>
            <a:r>
              <a:rPr lang="en-US" sz="1400" dirty="0" err="1"/>
              <a:t>t.update</a:t>
            </a:r>
            <a:r>
              <a:rPr lang="en-US" sz="1400" dirty="0"/>
              <a:t>() will take a matter of microseconds to run, </a:t>
            </a:r>
          </a:p>
          <a:p>
            <a:pPr marL="0" indent="0">
              <a:buNone/>
            </a:pPr>
            <a:r>
              <a:rPr lang="en-US" sz="1400" dirty="0"/>
              <a:t>     unless the appropriate period of time has passed.</a:t>
            </a:r>
            <a:endParaRPr lang="en-US" sz="200" dirty="0"/>
          </a:p>
        </p:txBody>
      </p:sp>
      <p:sp>
        <p:nvSpPr>
          <p:cNvPr id="5" name="Rectangle: Rounded Corners 4">
            <a:extLst>
              <a:ext uri="{FF2B5EF4-FFF2-40B4-BE49-F238E27FC236}">
                <a16:creationId xmlns:a16="http://schemas.microsoft.com/office/drawing/2014/main" id="{F7D26689-1B01-4982-BDB7-B86FEA120B33}"/>
              </a:ext>
            </a:extLst>
          </p:cNvPr>
          <p:cNvSpPr/>
          <p:nvPr/>
        </p:nvSpPr>
        <p:spPr>
          <a:xfrm>
            <a:off x="6933461" y="2722904"/>
            <a:ext cx="4847948" cy="4024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#include "</a:t>
            </a:r>
            <a:r>
              <a:rPr lang="en-US" sz="1400" dirty="0" err="1"/>
              <a:t>Timer.h</a:t>
            </a:r>
            <a:r>
              <a:rPr lang="en-US" sz="1400" dirty="0"/>
              <a:t>"</a:t>
            </a:r>
          </a:p>
          <a:p>
            <a:r>
              <a:rPr lang="en-US" sz="1400" dirty="0"/>
              <a:t> </a:t>
            </a:r>
          </a:p>
          <a:p>
            <a:r>
              <a:rPr lang="en-US" sz="1400" dirty="0"/>
              <a:t>Timer t;</a:t>
            </a:r>
          </a:p>
          <a:p>
            <a:r>
              <a:rPr lang="en-US" sz="1400" dirty="0"/>
              <a:t>int pin = 13;</a:t>
            </a:r>
          </a:p>
          <a:p>
            <a:r>
              <a:rPr lang="en-US" sz="1400" dirty="0"/>
              <a:t> </a:t>
            </a:r>
          </a:p>
          <a:p>
            <a:r>
              <a:rPr lang="en-US" sz="1400" dirty="0"/>
              <a:t> </a:t>
            </a:r>
          </a:p>
          <a:p>
            <a:r>
              <a:rPr lang="en-US" sz="1400" dirty="0"/>
              <a:t>void setup()</a:t>
            </a:r>
          </a:p>
          <a:p>
            <a:r>
              <a:rPr lang="en-US" sz="1400" dirty="0"/>
              <a:t>{</a:t>
            </a:r>
          </a:p>
          <a:p>
            <a:r>
              <a:rPr lang="en-US" sz="1400" dirty="0"/>
              <a:t>  </a:t>
            </a:r>
            <a:r>
              <a:rPr lang="en-US" sz="1400" dirty="0" err="1"/>
              <a:t>pinMode</a:t>
            </a:r>
            <a:r>
              <a:rPr lang="en-US" sz="1400" dirty="0"/>
              <a:t>(pin, OUTPUT);</a:t>
            </a:r>
          </a:p>
          <a:p>
            <a:r>
              <a:rPr lang="en-US" sz="1400" dirty="0"/>
              <a:t>  </a:t>
            </a:r>
            <a:r>
              <a:rPr lang="en-US" sz="1400" dirty="0" err="1"/>
              <a:t>t.pulse</a:t>
            </a:r>
            <a:r>
              <a:rPr lang="en-US" sz="1400" dirty="0"/>
              <a:t>(pin, 5 * 1000, HIGH); // 5 secs </a:t>
            </a:r>
          </a:p>
          <a:p>
            <a:r>
              <a:rPr lang="en-US" sz="1400" dirty="0"/>
              <a:t>}</a:t>
            </a:r>
          </a:p>
          <a:p>
            <a:endParaRPr lang="en-US" sz="1400" dirty="0"/>
          </a:p>
          <a:p>
            <a:r>
              <a:rPr lang="en-US" sz="1400" dirty="0"/>
              <a:t>void loop()</a:t>
            </a:r>
          </a:p>
          <a:p>
            <a:r>
              <a:rPr lang="en-US" sz="1400" dirty="0"/>
              <a:t>{</a:t>
            </a:r>
          </a:p>
          <a:p>
            <a:r>
              <a:rPr lang="en-US" sz="1400" dirty="0"/>
              <a:t>  </a:t>
            </a:r>
            <a:r>
              <a:rPr lang="en-US" sz="1400" dirty="0" err="1"/>
              <a:t>t.update</a:t>
            </a:r>
            <a:r>
              <a:rPr lang="en-US" sz="1400" dirty="0"/>
              <a:t>();</a:t>
            </a:r>
          </a:p>
          <a:p>
            <a:r>
              <a:rPr lang="en-US" sz="1400" dirty="0"/>
              <a:t>}</a:t>
            </a:r>
          </a:p>
          <a:p>
            <a:r>
              <a:rPr lang="en-US" sz="1400" dirty="0"/>
              <a:t> </a:t>
            </a:r>
          </a:p>
        </p:txBody>
      </p:sp>
    </p:spTree>
    <p:extLst>
      <p:ext uri="{BB962C8B-B14F-4D97-AF65-F5344CB8AC3E}">
        <p14:creationId xmlns:p14="http://schemas.microsoft.com/office/powerpoint/2010/main" val="216466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0D7E-FD48-401D-8E3D-B0FCE03BBF29}"/>
              </a:ext>
            </a:extLst>
          </p:cNvPr>
          <p:cNvSpPr>
            <a:spLocks noGrp="1"/>
          </p:cNvSpPr>
          <p:nvPr>
            <p:ph type="title"/>
          </p:nvPr>
        </p:nvSpPr>
        <p:spPr/>
        <p:txBody>
          <a:bodyPr/>
          <a:lstStyle/>
          <a:p>
            <a:r>
              <a:rPr lang="en-US" dirty="0"/>
              <a:t>TIMER – TWO EVENTS</a:t>
            </a:r>
          </a:p>
        </p:txBody>
      </p:sp>
      <p:sp>
        <p:nvSpPr>
          <p:cNvPr id="3" name="Content Placeholder 2">
            <a:extLst>
              <a:ext uri="{FF2B5EF4-FFF2-40B4-BE49-F238E27FC236}">
                <a16:creationId xmlns:a16="http://schemas.microsoft.com/office/drawing/2014/main" id="{796848B7-9DCF-406A-ABA5-133C30A893D8}"/>
              </a:ext>
            </a:extLst>
          </p:cNvPr>
          <p:cNvSpPr>
            <a:spLocks noGrp="1"/>
          </p:cNvSpPr>
          <p:nvPr>
            <p:ph idx="1"/>
          </p:nvPr>
        </p:nvSpPr>
        <p:spPr>
          <a:xfrm>
            <a:off x="685800" y="2194561"/>
            <a:ext cx="10820400" cy="504252"/>
          </a:xfrm>
        </p:spPr>
        <p:txBody>
          <a:bodyPr>
            <a:normAutofit/>
          </a:bodyPr>
          <a:lstStyle/>
          <a:p>
            <a:r>
              <a:rPr lang="en-US" sz="1400" dirty="0"/>
              <a:t>Lets look at another example that uses two timer events. One to flash an LED and another that reads A0 and displays the result in the Serial Monitor.</a:t>
            </a:r>
          </a:p>
          <a:p>
            <a:endParaRPr lang="en-US" sz="1400" dirty="0"/>
          </a:p>
          <a:p>
            <a:endParaRPr lang="en-US" sz="200" dirty="0"/>
          </a:p>
        </p:txBody>
      </p:sp>
      <p:sp>
        <p:nvSpPr>
          <p:cNvPr id="6" name="Rectangle: Rounded Corners 5">
            <a:extLst>
              <a:ext uri="{FF2B5EF4-FFF2-40B4-BE49-F238E27FC236}">
                <a16:creationId xmlns:a16="http://schemas.microsoft.com/office/drawing/2014/main" id="{542FF8F6-36E7-4D08-8E69-E8571CF0B69F}"/>
              </a:ext>
            </a:extLst>
          </p:cNvPr>
          <p:cNvSpPr/>
          <p:nvPr/>
        </p:nvSpPr>
        <p:spPr>
          <a:xfrm>
            <a:off x="6554682" y="2698813"/>
            <a:ext cx="3546628" cy="4024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#include "</a:t>
            </a:r>
            <a:r>
              <a:rPr lang="en-US" sz="1400" dirty="0" err="1"/>
              <a:t>Timer.h</a:t>
            </a:r>
            <a:r>
              <a:rPr lang="en-US" sz="1400" dirty="0"/>
              <a:t>"</a:t>
            </a:r>
          </a:p>
          <a:p>
            <a:r>
              <a:rPr lang="en-US" sz="1400" dirty="0"/>
              <a:t> </a:t>
            </a:r>
          </a:p>
          <a:p>
            <a:r>
              <a:rPr lang="en-US" sz="1400" dirty="0"/>
              <a:t> </a:t>
            </a:r>
          </a:p>
          <a:p>
            <a:r>
              <a:rPr lang="en-US" sz="1400" dirty="0"/>
              <a:t>Timer t;</a:t>
            </a:r>
          </a:p>
          <a:p>
            <a:r>
              <a:rPr lang="en-US" sz="1400" dirty="0"/>
              <a:t>int pin = 13;</a:t>
            </a:r>
          </a:p>
          <a:p>
            <a:r>
              <a:rPr lang="en-US" sz="1400" dirty="0"/>
              <a:t> </a:t>
            </a:r>
          </a:p>
          <a:p>
            <a:r>
              <a:rPr lang="en-US" sz="1400" dirty="0"/>
              <a:t> </a:t>
            </a:r>
          </a:p>
          <a:p>
            <a:r>
              <a:rPr lang="en-US" sz="1400" dirty="0"/>
              <a:t>void setup()</a:t>
            </a:r>
          </a:p>
          <a:p>
            <a:r>
              <a:rPr lang="en-US" sz="1400" dirty="0"/>
              <a:t>{</a:t>
            </a:r>
          </a:p>
          <a:p>
            <a:r>
              <a:rPr lang="en-US" sz="1400" dirty="0"/>
              <a:t>  Serial.begin(115200);</a:t>
            </a:r>
          </a:p>
          <a:p>
            <a:r>
              <a:rPr lang="en-US" sz="1400" dirty="0"/>
              <a:t>  </a:t>
            </a:r>
            <a:r>
              <a:rPr lang="en-US" sz="1400" dirty="0" err="1"/>
              <a:t>pinMode</a:t>
            </a:r>
            <a:r>
              <a:rPr lang="en-US" sz="1400" dirty="0"/>
              <a:t>(pin, OUTPUT);</a:t>
            </a:r>
          </a:p>
          <a:p>
            <a:r>
              <a:rPr lang="en-US" sz="1400" dirty="0"/>
              <a:t>  </a:t>
            </a:r>
            <a:r>
              <a:rPr lang="en-US" sz="1400" dirty="0" err="1"/>
              <a:t>t.oscillate</a:t>
            </a:r>
            <a:r>
              <a:rPr lang="en-US" sz="1400" dirty="0"/>
              <a:t>(pin, 200, LOW);</a:t>
            </a:r>
          </a:p>
          <a:p>
            <a:r>
              <a:rPr lang="en-US" sz="1400" dirty="0"/>
              <a:t>  </a:t>
            </a:r>
            <a:r>
              <a:rPr lang="en-US" sz="1400" dirty="0" err="1"/>
              <a:t>t.every</a:t>
            </a:r>
            <a:r>
              <a:rPr lang="en-US" sz="1400" dirty="0"/>
              <a:t>(1000, </a:t>
            </a:r>
            <a:r>
              <a:rPr lang="en-US" sz="1400" dirty="0" err="1"/>
              <a:t>takeReading</a:t>
            </a:r>
            <a:r>
              <a:rPr lang="en-US" sz="1400" dirty="0"/>
              <a:t>);</a:t>
            </a:r>
          </a:p>
          <a:p>
            <a:r>
              <a:rPr lang="en-US" sz="1400" dirty="0"/>
              <a:t>}</a:t>
            </a:r>
          </a:p>
        </p:txBody>
      </p:sp>
      <p:sp>
        <p:nvSpPr>
          <p:cNvPr id="5" name="Rectangle: Rounded Corners 4">
            <a:extLst>
              <a:ext uri="{FF2B5EF4-FFF2-40B4-BE49-F238E27FC236}">
                <a16:creationId xmlns:a16="http://schemas.microsoft.com/office/drawing/2014/main" id="{F7D26689-1B01-4982-BDB7-B86FEA120B33}"/>
              </a:ext>
            </a:extLst>
          </p:cNvPr>
          <p:cNvSpPr/>
          <p:nvPr/>
        </p:nvSpPr>
        <p:spPr>
          <a:xfrm>
            <a:off x="8932786" y="2911875"/>
            <a:ext cx="3197438" cy="2698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void loop()</a:t>
            </a:r>
          </a:p>
          <a:p>
            <a:r>
              <a:rPr lang="en-US" sz="1400" dirty="0"/>
              <a:t>{</a:t>
            </a:r>
          </a:p>
          <a:p>
            <a:r>
              <a:rPr lang="en-US" sz="1400" dirty="0"/>
              <a:t>  </a:t>
            </a:r>
            <a:r>
              <a:rPr lang="en-US" sz="1400" dirty="0" err="1"/>
              <a:t>t.update</a:t>
            </a:r>
            <a:r>
              <a:rPr lang="en-US" sz="1400" dirty="0"/>
              <a:t>();</a:t>
            </a:r>
          </a:p>
          <a:p>
            <a:r>
              <a:rPr lang="en-US" sz="1400" dirty="0"/>
              <a:t>}</a:t>
            </a:r>
          </a:p>
          <a:p>
            <a:endParaRPr lang="en-US" sz="1400" dirty="0"/>
          </a:p>
          <a:p>
            <a:r>
              <a:rPr lang="en-US" sz="1400" dirty="0"/>
              <a:t>void </a:t>
            </a:r>
            <a:r>
              <a:rPr lang="en-US" sz="1400" dirty="0" err="1"/>
              <a:t>takeReading</a:t>
            </a:r>
            <a:r>
              <a:rPr lang="en-US" sz="1400" dirty="0"/>
              <a:t>(void * data)</a:t>
            </a:r>
          </a:p>
          <a:p>
            <a:r>
              <a:rPr lang="en-US" sz="1400" dirty="0"/>
              <a:t>{</a:t>
            </a:r>
          </a:p>
          <a:p>
            <a:r>
              <a:rPr lang="en-US" sz="1400" dirty="0"/>
              <a:t>  Serial.println(</a:t>
            </a:r>
            <a:r>
              <a:rPr lang="en-US" sz="1400" dirty="0" err="1"/>
              <a:t>analogRead</a:t>
            </a:r>
            <a:r>
              <a:rPr lang="en-US" sz="1400" dirty="0"/>
              <a:t>(0));</a:t>
            </a:r>
          </a:p>
          <a:p>
            <a:r>
              <a:rPr lang="en-US" sz="1400" dirty="0"/>
              <a:t>}</a:t>
            </a:r>
          </a:p>
          <a:p>
            <a:endParaRPr lang="en-US" sz="1100" dirty="0"/>
          </a:p>
        </p:txBody>
      </p:sp>
      <p:sp>
        <p:nvSpPr>
          <p:cNvPr id="4" name="Rectangle 3">
            <a:extLst>
              <a:ext uri="{FF2B5EF4-FFF2-40B4-BE49-F238E27FC236}">
                <a16:creationId xmlns:a16="http://schemas.microsoft.com/office/drawing/2014/main" id="{38BFAE94-AD07-4373-8192-A9274EBE73E8}"/>
              </a:ext>
            </a:extLst>
          </p:cNvPr>
          <p:cNvSpPr/>
          <p:nvPr/>
        </p:nvSpPr>
        <p:spPr>
          <a:xfrm>
            <a:off x="685800" y="2998366"/>
            <a:ext cx="5599590" cy="1815882"/>
          </a:xfrm>
          <a:prstGeom prst="rect">
            <a:avLst/>
          </a:prstGeom>
        </p:spPr>
        <p:txBody>
          <a:bodyPr wrap="square">
            <a:spAutoFit/>
          </a:bodyPr>
          <a:lstStyle/>
          <a:p>
            <a:pPr marL="285750" indent="-285750" algn="just">
              <a:buFont typeface="Arial" panose="020B0604020202020204" pitchFamily="34" charset="0"/>
              <a:buChar char="•"/>
            </a:pPr>
            <a:r>
              <a:rPr lang="en-US" sz="1400" dirty="0"/>
              <a:t>The first thing to notice is that we are using a callback function called </a:t>
            </a:r>
            <a:r>
              <a:rPr lang="en-US" sz="1400" b="1" dirty="0"/>
              <a:t>'</a:t>
            </a:r>
            <a:r>
              <a:rPr lang="en-US" sz="1400" b="1" dirty="0" err="1"/>
              <a:t>takeReading</a:t>
            </a:r>
            <a:r>
              <a:rPr lang="en-US" sz="1400" dirty="0"/>
              <a:t>'. We connect it to the Timer using the 'every' command, which in this case, will call the function every second.</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We have also attached another event to the timer using the method 'oscillate'. This will cause the LED to toggle state every 200 milliseconds.</a:t>
            </a:r>
          </a:p>
        </p:txBody>
      </p:sp>
    </p:spTree>
    <p:extLst>
      <p:ext uri="{BB962C8B-B14F-4D97-AF65-F5344CB8AC3E}">
        <p14:creationId xmlns:p14="http://schemas.microsoft.com/office/powerpoint/2010/main" val="143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0D7E-FD48-401D-8E3D-B0FCE03BBF29}"/>
              </a:ext>
            </a:extLst>
          </p:cNvPr>
          <p:cNvSpPr>
            <a:spLocks noGrp="1"/>
          </p:cNvSpPr>
          <p:nvPr>
            <p:ph type="title"/>
          </p:nvPr>
        </p:nvSpPr>
        <p:spPr/>
        <p:txBody>
          <a:bodyPr/>
          <a:lstStyle/>
          <a:p>
            <a:r>
              <a:rPr lang="en-US" dirty="0"/>
              <a:t>TIMER – Stopping EVENTS</a:t>
            </a:r>
          </a:p>
        </p:txBody>
      </p:sp>
      <p:sp>
        <p:nvSpPr>
          <p:cNvPr id="6" name="Rectangle: Rounded Corners 5">
            <a:extLst>
              <a:ext uri="{FF2B5EF4-FFF2-40B4-BE49-F238E27FC236}">
                <a16:creationId xmlns:a16="http://schemas.microsoft.com/office/drawing/2014/main" id="{542FF8F6-36E7-4D08-8E69-E8571CF0B69F}"/>
              </a:ext>
            </a:extLst>
          </p:cNvPr>
          <p:cNvSpPr/>
          <p:nvPr/>
        </p:nvSpPr>
        <p:spPr>
          <a:xfrm>
            <a:off x="216026" y="2911063"/>
            <a:ext cx="4009746" cy="3849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#include "</a:t>
            </a:r>
            <a:r>
              <a:rPr lang="en-US" sz="1100" dirty="0" err="1"/>
              <a:t>Timer.h</a:t>
            </a:r>
            <a:r>
              <a:rPr lang="en-US" sz="1100" dirty="0"/>
              <a:t>"</a:t>
            </a:r>
          </a:p>
          <a:p>
            <a:endParaRPr lang="en-US" sz="1100" dirty="0"/>
          </a:p>
          <a:p>
            <a:r>
              <a:rPr lang="en-US" sz="1100" dirty="0"/>
              <a:t>Timer t;</a:t>
            </a:r>
          </a:p>
          <a:p>
            <a:r>
              <a:rPr lang="en-US" sz="1100" dirty="0"/>
              <a:t>int </a:t>
            </a:r>
            <a:r>
              <a:rPr lang="en-US" sz="1100" dirty="0" err="1"/>
              <a:t>ledEvent</a:t>
            </a:r>
            <a:r>
              <a:rPr lang="en-US" sz="1100" dirty="0"/>
              <a:t>;</a:t>
            </a:r>
          </a:p>
          <a:p>
            <a:endParaRPr lang="en-US" sz="1100" dirty="0"/>
          </a:p>
          <a:p>
            <a:r>
              <a:rPr lang="en-US" sz="1100" dirty="0"/>
              <a:t>void setup()</a:t>
            </a:r>
          </a:p>
          <a:p>
            <a:r>
              <a:rPr lang="en-US" sz="1100" dirty="0"/>
              <a:t>{</a:t>
            </a:r>
          </a:p>
          <a:p>
            <a:r>
              <a:rPr lang="en-US" sz="1100" dirty="0"/>
              <a:t>  Serial.begin(115200);</a:t>
            </a:r>
          </a:p>
          <a:p>
            <a:r>
              <a:rPr lang="en-US" sz="1100" dirty="0"/>
              <a:t>  int </a:t>
            </a:r>
            <a:r>
              <a:rPr lang="en-US" sz="1100" dirty="0" err="1"/>
              <a:t>tickEvent</a:t>
            </a:r>
            <a:r>
              <a:rPr lang="en-US" sz="1100" dirty="0"/>
              <a:t> = </a:t>
            </a:r>
            <a:r>
              <a:rPr lang="en-US" sz="1100" dirty="0" err="1"/>
              <a:t>t.every</a:t>
            </a:r>
            <a:r>
              <a:rPr lang="en-US" sz="1100" dirty="0"/>
              <a:t>(2000, </a:t>
            </a:r>
            <a:r>
              <a:rPr lang="en-US" sz="1100" dirty="0" err="1"/>
              <a:t>doSomething</a:t>
            </a:r>
            <a:r>
              <a:rPr lang="en-US" sz="1100" dirty="0"/>
              <a:t>, NULL);</a:t>
            </a:r>
          </a:p>
          <a:p>
            <a:r>
              <a:rPr lang="en-US" sz="1100" dirty="0"/>
              <a:t>  Serial.print("2 second tick started id=");</a:t>
            </a:r>
          </a:p>
          <a:p>
            <a:r>
              <a:rPr lang="en-US" sz="1100" dirty="0"/>
              <a:t>  Serial.println(</a:t>
            </a:r>
            <a:r>
              <a:rPr lang="en-US" sz="1100" dirty="0" err="1"/>
              <a:t>tickEvent</a:t>
            </a:r>
            <a:r>
              <a:rPr lang="en-US" sz="1100" dirty="0"/>
              <a:t>);</a:t>
            </a:r>
          </a:p>
          <a:p>
            <a:r>
              <a:rPr lang="en-US" sz="1100" dirty="0"/>
              <a:t> </a:t>
            </a:r>
          </a:p>
          <a:p>
            <a:r>
              <a:rPr lang="en-US" sz="1100" dirty="0"/>
              <a:t>  </a:t>
            </a:r>
            <a:r>
              <a:rPr lang="en-US" sz="1100" dirty="0" err="1"/>
              <a:t>pinMode</a:t>
            </a:r>
            <a:r>
              <a:rPr lang="en-US" sz="1100" dirty="0"/>
              <a:t>(13, OUTPUT);</a:t>
            </a:r>
          </a:p>
          <a:p>
            <a:r>
              <a:rPr lang="en-US" sz="1100" dirty="0"/>
              <a:t>  </a:t>
            </a:r>
            <a:r>
              <a:rPr lang="en-US" sz="1100" dirty="0" err="1"/>
              <a:t>ledEvent</a:t>
            </a:r>
            <a:r>
              <a:rPr lang="en-US" sz="1100" dirty="0"/>
              <a:t> = </a:t>
            </a:r>
            <a:r>
              <a:rPr lang="en-US" sz="1100" dirty="0" err="1"/>
              <a:t>t.oscillate</a:t>
            </a:r>
            <a:r>
              <a:rPr lang="en-US" sz="1100" dirty="0"/>
              <a:t>(13, 50, HIGH);</a:t>
            </a:r>
          </a:p>
          <a:p>
            <a:r>
              <a:rPr lang="en-US" sz="1100" dirty="0"/>
              <a:t>  Serial.print("LED event started id=");</a:t>
            </a:r>
          </a:p>
          <a:p>
            <a:r>
              <a:rPr lang="en-US" sz="1100" dirty="0"/>
              <a:t>  Serial.println(</a:t>
            </a:r>
            <a:r>
              <a:rPr lang="en-US" sz="1100" dirty="0" err="1"/>
              <a:t>ledEvent</a:t>
            </a:r>
            <a:r>
              <a:rPr lang="en-US" sz="1100" dirty="0"/>
              <a:t>);</a:t>
            </a:r>
          </a:p>
          <a:p>
            <a:r>
              <a:rPr lang="en-US" sz="1100" dirty="0"/>
              <a:t> </a:t>
            </a:r>
          </a:p>
          <a:p>
            <a:r>
              <a:rPr lang="en-US" sz="1100" dirty="0"/>
              <a:t>  int </a:t>
            </a:r>
            <a:r>
              <a:rPr lang="en-US" sz="1100" dirty="0" err="1"/>
              <a:t>afterEvent</a:t>
            </a:r>
            <a:r>
              <a:rPr lang="en-US" sz="1100" dirty="0"/>
              <a:t> = </a:t>
            </a:r>
            <a:r>
              <a:rPr lang="en-US" sz="1100" dirty="0" err="1"/>
              <a:t>t.after</a:t>
            </a:r>
            <a:r>
              <a:rPr lang="en-US" sz="1100" dirty="0"/>
              <a:t>(10000, </a:t>
            </a:r>
            <a:r>
              <a:rPr lang="en-US" sz="1100" dirty="0" err="1"/>
              <a:t>doAfter</a:t>
            </a:r>
            <a:r>
              <a:rPr lang="en-US" sz="1100" dirty="0"/>
              <a:t>, NULL);</a:t>
            </a:r>
          </a:p>
          <a:p>
            <a:r>
              <a:rPr lang="en-US" sz="1100" dirty="0"/>
              <a:t>  Serial.print("After event started id=");</a:t>
            </a:r>
          </a:p>
          <a:p>
            <a:r>
              <a:rPr lang="en-US" sz="1100" dirty="0"/>
              <a:t>  Serial.println(</a:t>
            </a:r>
            <a:r>
              <a:rPr lang="en-US" sz="1100" dirty="0" err="1"/>
              <a:t>afterEvent</a:t>
            </a:r>
            <a:r>
              <a:rPr lang="en-US" sz="1100" dirty="0"/>
              <a:t>);</a:t>
            </a:r>
          </a:p>
          <a:p>
            <a:r>
              <a:rPr lang="en-US" sz="1100" dirty="0"/>
              <a:t>}</a:t>
            </a:r>
          </a:p>
          <a:p>
            <a:endParaRPr lang="en-US" sz="1100" dirty="0"/>
          </a:p>
        </p:txBody>
      </p:sp>
      <p:sp>
        <p:nvSpPr>
          <p:cNvPr id="5" name="Rectangle: Rounded Corners 4">
            <a:extLst>
              <a:ext uri="{FF2B5EF4-FFF2-40B4-BE49-F238E27FC236}">
                <a16:creationId xmlns:a16="http://schemas.microsoft.com/office/drawing/2014/main" id="{F7D26689-1B01-4982-BDB7-B86FEA120B33}"/>
              </a:ext>
            </a:extLst>
          </p:cNvPr>
          <p:cNvSpPr/>
          <p:nvPr/>
        </p:nvSpPr>
        <p:spPr>
          <a:xfrm>
            <a:off x="7966228" y="2991774"/>
            <a:ext cx="3197438" cy="2698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void </a:t>
            </a:r>
            <a:r>
              <a:rPr lang="en-US" sz="1100" dirty="0" err="1"/>
              <a:t>doAfter</a:t>
            </a:r>
            <a:r>
              <a:rPr lang="en-US" sz="1100" dirty="0"/>
              <a:t>()</a:t>
            </a:r>
          </a:p>
          <a:p>
            <a:r>
              <a:rPr lang="en-US" sz="1100" dirty="0"/>
              <a:t>{</a:t>
            </a:r>
          </a:p>
          <a:p>
            <a:r>
              <a:rPr lang="en-US" sz="1100" dirty="0"/>
              <a:t>  Serial.println("stop the led event");</a:t>
            </a:r>
          </a:p>
          <a:p>
            <a:r>
              <a:rPr lang="en-US" sz="1100" dirty="0"/>
              <a:t>  </a:t>
            </a:r>
            <a:r>
              <a:rPr lang="en-US" sz="1100" dirty="0" err="1"/>
              <a:t>t.stop</a:t>
            </a:r>
            <a:r>
              <a:rPr lang="en-US" sz="1100" dirty="0"/>
              <a:t>(</a:t>
            </a:r>
            <a:r>
              <a:rPr lang="en-US" sz="1100" dirty="0" err="1"/>
              <a:t>ledEvent</a:t>
            </a:r>
            <a:r>
              <a:rPr lang="en-US" sz="1100" dirty="0"/>
              <a:t>);</a:t>
            </a:r>
          </a:p>
          <a:p>
            <a:r>
              <a:rPr lang="en-US" sz="1100" dirty="0"/>
              <a:t>  </a:t>
            </a:r>
            <a:r>
              <a:rPr lang="en-US" sz="1100" dirty="0" err="1"/>
              <a:t>t.oscillate</a:t>
            </a:r>
            <a:r>
              <a:rPr lang="en-US" sz="1100" dirty="0"/>
              <a:t>(13, 500, HIGH, 5);  // 5 means repeat FIVE times</a:t>
            </a:r>
          </a:p>
          <a:p>
            <a:r>
              <a:rPr lang="en-US" sz="1100" dirty="0"/>
              <a:t>}</a:t>
            </a:r>
          </a:p>
        </p:txBody>
      </p:sp>
      <p:sp>
        <p:nvSpPr>
          <p:cNvPr id="4" name="Rectangle 3">
            <a:extLst>
              <a:ext uri="{FF2B5EF4-FFF2-40B4-BE49-F238E27FC236}">
                <a16:creationId xmlns:a16="http://schemas.microsoft.com/office/drawing/2014/main" id="{38BFAE94-AD07-4373-8192-A9274EBE73E8}"/>
              </a:ext>
            </a:extLst>
          </p:cNvPr>
          <p:cNvSpPr/>
          <p:nvPr/>
        </p:nvSpPr>
        <p:spPr>
          <a:xfrm>
            <a:off x="95805" y="1697935"/>
            <a:ext cx="5599590" cy="1169551"/>
          </a:xfrm>
          <a:prstGeom prst="rect">
            <a:avLst/>
          </a:prstGeom>
        </p:spPr>
        <p:txBody>
          <a:bodyPr wrap="square">
            <a:spAutoFit/>
          </a:bodyPr>
          <a:lstStyle/>
          <a:p>
            <a:pPr marL="285750" indent="-285750" algn="just">
              <a:buFont typeface="Arial" panose="020B0604020202020204" pitchFamily="34" charset="0"/>
              <a:buChar char="•"/>
            </a:pPr>
            <a:r>
              <a:rPr lang="en-US" sz="1400" dirty="0"/>
              <a:t>Each of the events has an integer ID associated with it, so that you can stop an event, as we do in this example below, which will write to the serial monitor every 2 seconds, flash the LED and after 5 seconds, stop the LED flashing fast, and flash it 5 times slowly.</a:t>
            </a:r>
            <a:endParaRPr lang="en-US" sz="1100" dirty="0"/>
          </a:p>
        </p:txBody>
      </p:sp>
      <p:sp>
        <p:nvSpPr>
          <p:cNvPr id="9" name="Rectangle: Rounded Corners 8">
            <a:extLst>
              <a:ext uri="{FF2B5EF4-FFF2-40B4-BE49-F238E27FC236}">
                <a16:creationId xmlns:a16="http://schemas.microsoft.com/office/drawing/2014/main" id="{754CFC44-4134-4B57-B9AC-00F0A346D0D2}"/>
              </a:ext>
            </a:extLst>
          </p:cNvPr>
          <p:cNvSpPr/>
          <p:nvPr/>
        </p:nvSpPr>
        <p:spPr>
          <a:xfrm>
            <a:off x="4322686" y="2901373"/>
            <a:ext cx="3546628" cy="3849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void loop()</a:t>
            </a:r>
          </a:p>
          <a:p>
            <a:r>
              <a:rPr lang="en-US" sz="1400" dirty="0"/>
              <a:t>{</a:t>
            </a:r>
          </a:p>
          <a:p>
            <a:r>
              <a:rPr lang="en-US" sz="1400" dirty="0"/>
              <a:t>  </a:t>
            </a:r>
            <a:r>
              <a:rPr lang="en-US" sz="1400" dirty="0" err="1"/>
              <a:t>t.update</a:t>
            </a:r>
            <a:r>
              <a:rPr lang="en-US" sz="1400" dirty="0"/>
              <a:t>();</a:t>
            </a:r>
          </a:p>
          <a:p>
            <a:r>
              <a:rPr lang="en-US" sz="1400" dirty="0"/>
              <a:t>}</a:t>
            </a:r>
          </a:p>
          <a:p>
            <a:r>
              <a:rPr lang="en-US" sz="1400" dirty="0"/>
              <a:t> </a:t>
            </a:r>
          </a:p>
          <a:p>
            <a:r>
              <a:rPr lang="en-US" sz="1400" dirty="0"/>
              <a:t> </a:t>
            </a:r>
          </a:p>
          <a:p>
            <a:r>
              <a:rPr lang="en-US" sz="1400" dirty="0"/>
              <a:t>void </a:t>
            </a:r>
            <a:r>
              <a:rPr lang="en-US" sz="1400" dirty="0" err="1"/>
              <a:t>doSomething</a:t>
            </a:r>
            <a:r>
              <a:rPr lang="en-US" sz="1400" dirty="0"/>
              <a:t>()</a:t>
            </a:r>
          </a:p>
          <a:p>
            <a:r>
              <a:rPr lang="en-US" sz="1400" dirty="0"/>
              <a:t>{</a:t>
            </a:r>
          </a:p>
          <a:p>
            <a:r>
              <a:rPr lang="en-US" sz="1400" dirty="0"/>
              <a:t>  Serial.print("2 second tick: </a:t>
            </a:r>
            <a:r>
              <a:rPr lang="en-US" sz="1400" dirty="0" err="1"/>
              <a:t>millis</a:t>
            </a:r>
            <a:r>
              <a:rPr lang="en-US" sz="1400" dirty="0"/>
              <a:t>()=");</a:t>
            </a:r>
          </a:p>
          <a:p>
            <a:r>
              <a:rPr lang="en-US" sz="1400" dirty="0"/>
              <a:t>  Serial.println(</a:t>
            </a:r>
            <a:r>
              <a:rPr lang="en-US" sz="1400" dirty="0" err="1"/>
              <a:t>millis</a:t>
            </a:r>
            <a:r>
              <a:rPr lang="en-US" sz="1400" dirty="0"/>
              <a:t>());</a:t>
            </a:r>
          </a:p>
          <a:p>
            <a:r>
              <a:rPr lang="en-US" sz="1400" dirty="0"/>
              <a:t>}</a:t>
            </a:r>
          </a:p>
        </p:txBody>
      </p:sp>
    </p:spTree>
    <p:extLst>
      <p:ext uri="{BB962C8B-B14F-4D97-AF65-F5344CB8AC3E}">
        <p14:creationId xmlns:p14="http://schemas.microsoft.com/office/powerpoint/2010/main" val="15499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8F98-3C36-4C9F-BED0-0372DDA4A7AE}"/>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6310F778-80CD-4527-93A9-95DB6525CE89}"/>
              </a:ext>
            </a:extLst>
          </p:cNvPr>
          <p:cNvSpPr>
            <a:spLocks noGrp="1"/>
          </p:cNvSpPr>
          <p:nvPr>
            <p:ph idx="1"/>
          </p:nvPr>
        </p:nvSpPr>
        <p:spPr>
          <a:xfrm>
            <a:off x="685800" y="2194560"/>
            <a:ext cx="10820400" cy="4024125"/>
          </a:xfrm>
        </p:spPr>
        <p:txBody>
          <a:bodyPr>
            <a:normAutofit/>
          </a:bodyPr>
          <a:lstStyle/>
          <a:p>
            <a:r>
              <a:rPr lang="en-US" sz="1600" dirty="0"/>
              <a:t>Arduino or </a:t>
            </a:r>
            <a:r>
              <a:rPr lang="en-US" sz="1600" dirty="0" err="1"/>
              <a:t>Genuino</a:t>
            </a:r>
            <a:r>
              <a:rPr lang="en-US" sz="1600" dirty="0"/>
              <a:t> Board</a:t>
            </a:r>
          </a:p>
          <a:p>
            <a:r>
              <a:rPr lang="en-US" sz="1600" dirty="0"/>
              <a:t>LED (Or use LED associated with pin-13 on-board) </a:t>
            </a:r>
          </a:p>
          <a:p>
            <a:r>
              <a:rPr lang="en-US" sz="1600" dirty="0"/>
              <a:t>Any Analog output sensor (LDR or IrDA </a:t>
            </a:r>
            <a:r>
              <a:rPr lang="en-US" sz="1600" dirty="0" err="1"/>
              <a:t>breakoutboard</a:t>
            </a:r>
            <a:r>
              <a:rPr lang="en-US" sz="1600" dirty="0"/>
              <a:t>)</a:t>
            </a:r>
          </a:p>
          <a:p>
            <a:r>
              <a:rPr lang="en-US" sz="1600" dirty="0"/>
              <a:t>hook-up wires</a:t>
            </a:r>
          </a:p>
          <a:p>
            <a:r>
              <a:rPr lang="en-US" sz="1600" dirty="0"/>
              <a:t>breadboard</a:t>
            </a:r>
          </a:p>
        </p:txBody>
      </p:sp>
      <p:pic>
        <p:nvPicPr>
          <p:cNvPr id="4" name="Picture 2" descr="Image result for RSI-06A">
            <a:extLst>
              <a:ext uri="{FF2B5EF4-FFF2-40B4-BE49-F238E27FC236}">
                <a16:creationId xmlns:a16="http://schemas.microsoft.com/office/drawing/2014/main" id="{72A4B491-7A09-4DBA-8E63-F0B233653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99" y="3989991"/>
            <a:ext cx="3648075" cy="27394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987B9E-A227-4973-A8A0-A277008A9A38}"/>
              </a:ext>
            </a:extLst>
          </p:cNvPr>
          <p:cNvSpPr/>
          <p:nvPr/>
        </p:nvSpPr>
        <p:spPr>
          <a:xfrm>
            <a:off x="5792804" y="6355844"/>
            <a:ext cx="2425664" cy="369332"/>
          </a:xfrm>
          <a:prstGeom prst="rect">
            <a:avLst/>
          </a:prstGeom>
        </p:spPr>
        <p:txBody>
          <a:bodyPr wrap="square">
            <a:spAutoFit/>
          </a:bodyPr>
          <a:lstStyle/>
          <a:p>
            <a:r>
              <a:rPr lang="en-US" dirty="0"/>
              <a:t>IrDA </a:t>
            </a:r>
            <a:r>
              <a:rPr lang="en-US" dirty="0" err="1"/>
              <a:t>breakoutboard</a:t>
            </a:r>
            <a:endParaRPr lang="en-US" dirty="0"/>
          </a:p>
        </p:txBody>
      </p:sp>
      <p:pic>
        <p:nvPicPr>
          <p:cNvPr id="6" name="Picture 4" descr="Image result for LDR">
            <a:extLst>
              <a:ext uri="{FF2B5EF4-FFF2-40B4-BE49-F238E27FC236}">
                <a16:creationId xmlns:a16="http://schemas.microsoft.com/office/drawing/2014/main" id="{8A703345-7225-4242-9AE7-E0D52620E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7602" y="3989991"/>
            <a:ext cx="1988598" cy="19885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25EB013-FABF-4FF7-875D-84C01D42D73D}"/>
              </a:ext>
            </a:extLst>
          </p:cNvPr>
          <p:cNvSpPr/>
          <p:nvPr/>
        </p:nvSpPr>
        <p:spPr>
          <a:xfrm>
            <a:off x="10511901" y="5493171"/>
            <a:ext cx="720412" cy="369332"/>
          </a:xfrm>
          <a:prstGeom prst="rect">
            <a:avLst/>
          </a:prstGeom>
        </p:spPr>
        <p:txBody>
          <a:bodyPr wrap="square">
            <a:spAutoFit/>
          </a:bodyPr>
          <a:lstStyle/>
          <a:p>
            <a:r>
              <a:rPr lang="en-US" dirty="0"/>
              <a:t>LDR</a:t>
            </a:r>
          </a:p>
        </p:txBody>
      </p:sp>
    </p:spTree>
    <p:extLst>
      <p:ext uri="{BB962C8B-B14F-4D97-AF65-F5344CB8AC3E}">
        <p14:creationId xmlns:p14="http://schemas.microsoft.com/office/powerpoint/2010/main" val="278942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B617-B2A8-4E2A-A406-2155D8B04815}"/>
              </a:ext>
            </a:extLst>
          </p:cNvPr>
          <p:cNvSpPr>
            <a:spLocks noGrp="1"/>
          </p:cNvSpPr>
          <p:nvPr>
            <p:ph type="title"/>
          </p:nvPr>
        </p:nvSpPr>
        <p:spPr/>
        <p:txBody>
          <a:bodyPr/>
          <a:lstStyle/>
          <a:p>
            <a:r>
              <a:rPr lang="en-US" dirty="0"/>
              <a:t>Library Installation</a:t>
            </a:r>
          </a:p>
        </p:txBody>
      </p:sp>
      <p:sp>
        <p:nvSpPr>
          <p:cNvPr id="4" name="Rectangle 3">
            <a:extLst>
              <a:ext uri="{FF2B5EF4-FFF2-40B4-BE49-F238E27FC236}">
                <a16:creationId xmlns:a16="http://schemas.microsoft.com/office/drawing/2014/main" id="{2C62D884-6B0E-4846-B678-C4D7EFB76A83}"/>
              </a:ext>
            </a:extLst>
          </p:cNvPr>
          <p:cNvSpPr/>
          <p:nvPr/>
        </p:nvSpPr>
        <p:spPr>
          <a:xfrm>
            <a:off x="685800" y="1979372"/>
            <a:ext cx="10820400" cy="3302842"/>
          </a:xfrm>
          <a:prstGeom prst="rect">
            <a:avLst/>
          </a:prstGeom>
        </p:spPr>
        <p:txBody>
          <a:bodyPr vert="horz" lIns="91440" tIns="45720" rIns="91440" bIns="45720" rtlCol="0">
            <a:noAutofit/>
          </a:bodyPr>
          <a:lstStyle/>
          <a:p>
            <a:r>
              <a:rPr lang="en-US" dirty="0"/>
              <a:t>Library repository: </a:t>
            </a:r>
            <a:r>
              <a:rPr lang="en-US" dirty="0">
                <a:hlinkClick r:id="rId3"/>
              </a:rPr>
              <a:t>https://github.com/JChristensen/Timer</a:t>
            </a:r>
            <a:endParaRPr lang="en-US" dirty="0"/>
          </a:p>
          <a:p>
            <a:endParaRPr lang="en-US" dirty="0"/>
          </a:p>
          <a:p>
            <a:pPr marL="342900" indent="-342900">
              <a:buAutoNum type="arabicPeriod"/>
            </a:pPr>
            <a:r>
              <a:rPr lang="en-US" dirty="0"/>
              <a:t>Download </a:t>
            </a:r>
            <a:r>
              <a:rPr lang="en-US" dirty="0">
                <a:hlinkClick r:id="rId4"/>
              </a:rPr>
              <a:t>https://github.com/JChristensen/Timer/archive/v2.1.zip</a:t>
            </a:r>
            <a:endParaRPr lang="en-US" dirty="0"/>
          </a:p>
          <a:p>
            <a:pPr marL="342900" indent="-342900">
              <a:buAutoNum type="arabicPeriod"/>
            </a:pPr>
            <a:endParaRPr lang="en-US" dirty="0"/>
          </a:p>
          <a:p>
            <a:r>
              <a:rPr lang="en-US" dirty="0"/>
              <a:t>2. (In the Arduino IDE) Sketch &gt; Include Library &gt; Add .ZIP Library &gt; select the downloaded file &gt; 3. Open</a:t>
            </a:r>
          </a:p>
        </p:txBody>
      </p:sp>
      <p:pic>
        <p:nvPicPr>
          <p:cNvPr id="3" name="Picture 2">
            <a:extLst>
              <a:ext uri="{FF2B5EF4-FFF2-40B4-BE49-F238E27FC236}">
                <a16:creationId xmlns:a16="http://schemas.microsoft.com/office/drawing/2014/main" id="{2C8D3E81-6ECD-4514-A0FC-55621BB8E88F}"/>
              </a:ext>
            </a:extLst>
          </p:cNvPr>
          <p:cNvPicPr>
            <a:picLocks noChangeAspect="1"/>
          </p:cNvPicPr>
          <p:nvPr/>
        </p:nvPicPr>
        <p:blipFill>
          <a:blip r:embed="rId5"/>
          <a:stretch>
            <a:fillRect/>
          </a:stretch>
        </p:blipFill>
        <p:spPr>
          <a:xfrm>
            <a:off x="2413200" y="3429000"/>
            <a:ext cx="6619875" cy="2838450"/>
          </a:xfrm>
          <a:prstGeom prst="rect">
            <a:avLst/>
          </a:prstGeom>
        </p:spPr>
      </p:pic>
      <p:graphicFrame>
        <p:nvGraphicFramePr>
          <p:cNvPr id="5" name="Object 4">
            <a:extLst>
              <a:ext uri="{FF2B5EF4-FFF2-40B4-BE49-F238E27FC236}">
                <a16:creationId xmlns:a16="http://schemas.microsoft.com/office/drawing/2014/main" id="{F1C5419F-F3C6-4F64-8606-815150807C63}"/>
              </a:ext>
            </a:extLst>
          </p:cNvPr>
          <p:cNvGraphicFramePr>
            <a:graphicFrameLocks noChangeAspect="1"/>
          </p:cNvGraphicFramePr>
          <p:nvPr>
            <p:extLst>
              <p:ext uri="{D42A27DB-BD31-4B8C-83A1-F6EECF244321}">
                <p14:modId xmlns:p14="http://schemas.microsoft.com/office/powerpoint/2010/main" val="2506608014"/>
              </p:ext>
            </p:extLst>
          </p:nvPr>
        </p:nvGraphicFramePr>
        <p:xfrm>
          <a:off x="8851591" y="1838417"/>
          <a:ext cx="1688027" cy="1066800"/>
        </p:xfrm>
        <a:graphic>
          <a:graphicData uri="http://schemas.openxmlformats.org/presentationml/2006/ole">
            <mc:AlternateContent xmlns:mc="http://schemas.openxmlformats.org/markup-compatibility/2006">
              <mc:Choice xmlns:v="urn:schemas-microsoft-com:vml" Requires="v">
                <p:oleObj spid="_x0000_s3079" name="Packager Shell Object" showAsIcon="1" r:id="rId6" imgW="625680" imgH="394560" progId="Package">
                  <p:embed/>
                </p:oleObj>
              </mc:Choice>
              <mc:Fallback>
                <p:oleObj name="Packager Shell Object" showAsIcon="1" r:id="rId6" imgW="625680" imgH="394560" progId="Package">
                  <p:embed/>
                  <p:pic>
                    <p:nvPicPr>
                      <p:cNvPr id="0" name=""/>
                      <p:cNvPicPr/>
                      <p:nvPr/>
                    </p:nvPicPr>
                    <p:blipFill>
                      <a:blip r:embed="rId7"/>
                      <a:stretch>
                        <a:fillRect/>
                      </a:stretch>
                    </p:blipFill>
                    <p:spPr>
                      <a:xfrm>
                        <a:off x="8851591" y="1838417"/>
                        <a:ext cx="1688027" cy="1066800"/>
                      </a:xfrm>
                      <a:prstGeom prst="rect">
                        <a:avLst/>
                      </a:prstGeom>
                    </p:spPr>
                  </p:pic>
                </p:oleObj>
              </mc:Fallback>
            </mc:AlternateContent>
          </a:graphicData>
        </a:graphic>
      </p:graphicFrame>
    </p:spTree>
    <p:extLst>
      <p:ext uri="{BB962C8B-B14F-4D97-AF65-F5344CB8AC3E}">
        <p14:creationId xmlns:p14="http://schemas.microsoft.com/office/powerpoint/2010/main" val="95946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ADA-6770-402C-9F0B-A3C5159885CA}"/>
              </a:ext>
            </a:extLst>
          </p:cNvPr>
          <p:cNvSpPr>
            <a:spLocks noGrp="1"/>
          </p:cNvSpPr>
          <p:nvPr>
            <p:ph type="title"/>
          </p:nvPr>
        </p:nvSpPr>
        <p:spPr/>
        <p:txBody>
          <a:bodyPr/>
          <a:lstStyle/>
          <a:p>
            <a:r>
              <a:rPr lang="en-US" dirty="0"/>
              <a:t>Sketch file</a:t>
            </a:r>
          </a:p>
        </p:txBody>
      </p:sp>
      <p:graphicFrame>
        <p:nvGraphicFramePr>
          <p:cNvPr id="3" name="Object 2">
            <a:extLst>
              <a:ext uri="{FF2B5EF4-FFF2-40B4-BE49-F238E27FC236}">
                <a16:creationId xmlns:a16="http://schemas.microsoft.com/office/drawing/2014/main" id="{BBB91811-EB5F-4555-9F06-123A3BD86C16}"/>
              </a:ext>
            </a:extLst>
          </p:cNvPr>
          <p:cNvGraphicFramePr>
            <a:graphicFrameLocks noChangeAspect="1"/>
          </p:cNvGraphicFramePr>
          <p:nvPr>
            <p:extLst>
              <p:ext uri="{D42A27DB-BD31-4B8C-83A1-F6EECF244321}">
                <p14:modId xmlns:p14="http://schemas.microsoft.com/office/powerpoint/2010/main" val="3309432703"/>
              </p:ext>
            </p:extLst>
          </p:nvPr>
        </p:nvGraphicFramePr>
        <p:xfrm>
          <a:off x="284178" y="2408960"/>
          <a:ext cx="2882046" cy="1293027"/>
        </p:xfrm>
        <a:graphic>
          <a:graphicData uri="http://schemas.openxmlformats.org/presentationml/2006/ole">
            <mc:AlternateContent xmlns:mc="http://schemas.openxmlformats.org/markup-compatibility/2006">
              <mc:Choice xmlns:v="urn:schemas-microsoft-com:vml" Requires="v">
                <p:oleObj spid="_x0000_s1049" name="Packager Shell Object" showAsIcon="1" r:id="rId3" imgW="880560" imgH="394560" progId="Package">
                  <p:embed/>
                </p:oleObj>
              </mc:Choice>
              <mc:Fallback>
                <p:oleObj name="Packager Shell Object" showAsIcon="1" r:id="rId3" imgW="880560" imgH="394560" progId="Package">
                  <p:embed/>
                  <p:pic>
                    <p:nvPicPr>
                      <p:cNvPr id="0" name=""/>
                      <p:cNvPicPr/>
                      <p:nvPr/>
                    </p:nvPicPr>
                    <p:blipFill>
                      <a:blip r:embed="rId4"/>
                      <a:stretch>
                        <a:fillRect/>
                      </a:stretch>
                    </p:blipFill>
                    <p:spPr>
                      <a:xfrm>
                        <a:off x="284178" y="2408960"/>
                        <a:ext cx="2882046" cy="129302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9DA0408-64D9-44AB-91C1-A29D69C29ED6}"/>
              </a:ext>
            </a:extLst>
          </p:cNvPr>
          <p:cNvGraphicFramePr>
            <a:graphicFrameLocks noChangeAspect="1"/>
          </p:cNvGraphicFramePr>
          <p:nvPr>
            <p:extLst>
              <p:ext uri="{D42A27DB-BD31-4B8C-83A1-F6EECF244321}">
                <p14:modId xmlns:p14="http://schemas.microsoft.com/office/powerpoint/2010/main" val="2601546709"/>
              </p:ext>
            </p:extLst>
          </p:nvPr>
        </p:nvGraphicFramePr>
        <p:xfrm>
          <a:off x="284178" y="4454879"/>
          <a:ext cx="3106574" cy="1393763"/>
        </p:xfrm>
        <a:graphic>
          <a:graphicData uri="http://schemas.openxmlformats.org/presentationml/2006/ole">
            <mc:AlternateContent xmlns:mc="http://schemas.openxmlformats.org/markup-compatibility/2006">
              <mc:Choice xmlns:v="urn:schemas-microsoft-com:vml" Requires="v">
                <p:oleObj spid="_x0000_s1050" name="Packager Shell Object" showAsIcon="1" r:id="rId5" imgW="880560" imgH="394560" progId="Package">
                  <p:embed/>
                </p:oleObj>
              </mc:Choice>
              <mc:Fallback>
                <p:oleObj name="Packager Shell Object" showAsIcon="1" r:id="rId5" imgW="880560" imgH="394560" progId="Package">
                  <p:embed/>
                  <p:pic>
                    <p:nvPicPr>
                      <p:cNvPr id="0" name=""/>
                      <p:cNvPicPr/>
                      <p:nvPr/>
                    </p:nvPicPr>
                    <p:blipFill>
                      <a:blip r:embed="rId6"/>
                      <a:stretch>
                        <a:fillRect/>
                      </a:stretch>
                    </p:blipFill>
                    <p:spPr>
                      <a:xfrm>
                        <a:off x="284178" y="4454879"/>
                        <a:ext cx="3106574" cy="139376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1F73FB4-60F5-4B14-B4B8-C8E22BE2D365}"/>
              </a:ext>
            </a:extLst>
          </p:cNvPr>
          <p:cNvGraphicFramePr>
            <a:graphicFrameLocks noChangeAspect="1"/>
          </p:cNvGraphicFramePr>
          <p:nvPr>
            <p:extLst>
              <p:ext uri="{D42A27DB-BD31-4B8C-83A1-F6EECF244321}">
                <p14:modId xmlns:p14="http://schemas.microsoft.com/office/powerpoint/2010/main" val="1091909321"/>
              </p:ext>
            </p:extLst>
          </p:nvPr>
        </p:nvGraphicFramePr>
        <p:xfrm>
          <a:off x="4000870" y="2473632"/>
          <a:ext cx="4512616" cy="1293027"/>
        </p:xfrm>
        <a:graphic>
          <a:graphicData uri="http://schemas.openxmlformats.org/presentationml/2006/ole">
            <mc:AlternateContent xmlns:mc="http://schemas.openxmlformats.org/markup-compatibility/2006">
              <mc:Choice xmlns:v="urn:schemas-microsoft-com:vml" Requires="v">
                <p:oleObj spid="_x0000_s1051" name="Packager Shell Object" showAsIcon="1" r:id="rId7" imgW="1378800" imgH="394560" progId="Package">
                  <p:embed/>
                </p:oleObj>
              </mc:Choice>
              <mc:Fallback>
                <p:oleObj name="Packager Shell Object" showAsIcon="1" r:id="rId7" imgW="1378800" imgH="394560" progId="Package">
                  <p:embed/>
                  <p:pic>
                    <p:nvPicPr>
                      <p:cNvPr id="0" name=""/>
                      <p:cNvPicPr/>
                      <p:nvPr/>
                    </p:nvPicPr>
                    <p:blipFill>
                      <a:blip r:embed="rId8"/>
                      <a:stretch>
                        <a:fillRect/>
                      </a:stretch>
                    </p:blipFill>
                    <p:spPr>
                      <a:xfrm>
                        <a:off x="4000870" y="2473632"/>
                        <a:ext cx="4512616" cy="129302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B2D29799-50D6-478A-B97B-B2C3EC269658}"/>
              </a:ext>
            </a:extLst>
          </p:cNvPr>
          <p:cNvGraphicFramePr>
            <a:graphicFrameLocks noChangeAspect="1"/>
          </p:cNvGraphicFramePr>
          <p:nvPr>
            <p:extLst>
              <p:ext uri="{D42A27DB-BD31-4B8C-83A1-F6EECF244321}">
                <p14:modId xmlns:p14="http://schemas.microsoft.com/office/powerpoint/2010/main" val="4210147646"/>
              </p:ext>
            </p:extLst>
          </p:nvPr>
        </p:nvGraphicFramePr>
        <p:xfrm>
          <a:off x="4449066" y="4454879"/>
          <a:ext cx="3546743" cy="1293027"/>
        </p:xfrm>
        <a:graphic>
          <a:graphicData uri="http://schemas.openxmlformats.org/presentationml/2006/ole">
            <mc:AlternateContent xmlns:mc="http://schemas.openxmlformats.org/markup-compatibility/2006">
              <mc:Choice xmlns:v="urn:schemas-microsoft-com:vml" Requires="v">
                <p:oleObj spid="_x0000_s1052" name="Packager Shell Object" showAsIcon="1" r:id="rId9" imgW="1083600" imgH="394560" progId="Package">
                  <p:embed/>
                </p:oleObj>
              </mc:Choice>
              <mc:Fallback>
                <p:oleObj name="Packager Shell Object" showAsIcon="1" r:id="rId9" imgW="1083600" imgH="394560" progId="Package">
                  <p:embed/>
                  <p:pic>
                    <p:nvPicPr>
                      <p:cNvPr id="0" name=""/>
                      <p:cNvPicPr/>
                      <p:nvPr/>
                    </p:nvPicPr>
                    <p:blipFill>
                      <a:blip r:embed="rId10"/>
                      <a:stretch>
                        <a:fillRect/>
                      </a:stretch>
                    </p:blipFill>
                    <p:spPr>
                      <a:xfrm>
                        <a:off x="4449066" y="4454879"/>
                        <a:ext cx="3546743" cy="1293027"/>
                      </a:xfrm>
                      <a:prstGeom prst="rect">
                        <a:avLst/>
                      </a:prstGeom>
                    </p:spPr>
                  </p:pic>
                </p:oleObj>
              </mc:Fallback>
            </mc:AlternateContent>
          </a:graphicData>
        </a:graphic>
      </p:graphicFrame>
    </p:spTree>
    <p:extLst>
      <p:ext uri="{BB962C8B-B14F-4D97-AF65-F5344CB8AC3E}">
        <p14:creationId xmlns:p14="http://schemas.microsoft.com/office/powerpoint/2010/main" val="25005753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1868</TotalTime>
  <Words>649</Words>
  <Application>Microsoft Office PowerPoint</Application>
  <PresentationFormat>Widescreen</PresentationFormat>
  <Paragraphs>129</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Century Gothic</vt:lpstr>
      <vt:lpstr>TyponineSans Regular 18</vt:lpstr>
      <vt:lpstr>Wingdings</vt:lpstr>
      <vt:lpstr>Vapor Trail</vt:lpstr>
      <vt:lpstr>Package</vt:lpstr>
      <vt:lpstr>Timer in arduino</vt:lpstr>
      <vt:lpstr>DELAY</vt:lpstr>
      <vt:lpstr>TIMER</vt:lpstr>
      <vt:lpstr>TIMER – TWO EVENTS</vt:lpstr>
      <vt:lpstr>TIMER – Stopping EVENTS</vt:lpstr>
      <vt:lpstr>Hardware Required</vt:lpstr>
      <vt:lpstr>Library Installation</vt:lpstr>
      <vt:lpstr>Sketch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Pull up Serial</dc:title>
  <dc:creator>Sudhanshu Gupta</dc:creator>
  <cp:lastModifiedBy>Sudhanshu Gupta</cp:lastModifiedBy>
  <cp:revision>40</cp:revision>
  <dcterms:created xsi:type="dcterms:W3CDTF">2019-10-05T15:26:46Z</dcterms:created>
  <dcterms:modified xsi:type="dcterms:W3CDTF">2019-10-14T16:13:36Z</dcterms:modified>
</cp:coreProperties>
</file>