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10/5/2019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10/5/2019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10/5/2019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10/5/2019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10/5/2019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10/5/2019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10/5/2019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arduino.cc/en/Tutorial/InputPullupSeria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arduino.cc/en/Reference/Seri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26F9-368B-437C-A829-9B72AAB5B151}"/>
              </a:ext>
            </a:extLst>
          </p:cNvPr>
          <p:cNvSpPr>
            <a:spLocks noGrp="1"/>
          </p:cNvSpPr>
          <p:nvPr>
            <p:ph type="ctrTitle"/>
          </p:nvPr>
        </p:nvSpPr>
        <p:spPr/>
        <p:txBody>
          <a:bodyPr/>
          <a:lstStyle/>
          <a:p>
            <a:r>
              <a:rPr lang="en-US" dirty="0"/>
              <a:t>Input Pull up Serial</a:t>
            </a:r>
          </a:p>
        </p:txBody>
      </p:sp>
      <p:sp>
        <p:nvSpPr>
          <p:cNvPr id="3" name="Subtitle 2">
            <a:extLst>
              <a:ext uri="{FF2B5EF4-FFF2-40B4-BE49-F238E27FC236}">
                <a16:creationId xmlns:a16="http://schemas.microsoft.com/office/drawing/2014/main" id="{B3293936-73D3-4160-9F9C-CAB57CBA9476}"/>
              </a:ext>
            </a:extLst>
          </p:cNvPr>
          <p:cNvSpPr>
            <a:spLocks noGrp="1"/>
          </p:cNvSpPr>
          <p:nvPr>
            <p:ph type="subTitle" idx="1"/>
          </p:nvPr>
        </p:nvSpPr>
        <p:spPr/>
        <p:txBody>
          <a:bodyPr/>
          <a:lstStyle/>
          <a:p>
            <a:r>
              <a:rPr lang="en-US" dirty="0">
                <a:hlinkClick r:id="rId2"/>
              </a:rPr>
              <a:t>https://www.arduino.cc/en/Tutorial/InputPullupSerial</a:t>
            </a:r>
            <a:endParaRPr lang="en-US" dirty="0"/>
          </a:p>
        </p:txBody>
      </p:sp>
    </p:spTree>
    <p:extLst>
      <p:ext uri="{BB962C8B-B14F-4D97-AF65-F5344CB8AC3E}">
        <p14:creationId xmlns:p14="http://schemas.microsoft.com/office/powerpoint/2010/main" val="77130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28EC7-C459-41F7-A94A-915437F09FF9}"/>
              </a:ext>
            </a:extLst>
          </p:cNvPr>
          <p:cNvSpPr>
            <a:spLocks noGrp="1"/>
          </p:cNvSpPr>
          <p:nvPr>
            <p:ph type="title"/>
          </p:nvPr>
        </p:nvSpPr>
        <p:spPr/>
        <p:txBody>
          <a:bodyPr/>
          <a:lstStyle/>
          <a:p>
            <a:r>
              <a:rPr lang="en-US" dirty="0"/>
              <a:t>Input Pullup Serial</a:t>
            </a:r>
          </a:p>
        </p:txBody>
      </p:sp>
      <p:sp>
        <p:nvSpPr>
          <p:cNvPr id="3" name="Content Placeholder 2">
            <a:extLst>
              <a:ext uri="{FF2B5EF4-FFF2-40B4-BE49-F238E27FC236}">
                <a16:creationId xmlns:a16="http://schemas.microsoft.com/office/drawing/2014/main" id="{317548A5-5E6F-4644-BF1D-9B423C401B1B}"/>
              </a:ext>
            </a:extLst>
          </p:cNvPr>
          <p:cNvSpPr>
            <a:spLocks noGrp="1"/>
          </p:cNvSpPr>
          <p:nvPr>
            <p:ph idx="1"/>
          </p:nvPr>
        </p:nvSpPr>
        <p:spPr/>
        <p:txBody>
          <a:bodyPr/>
          <a:lstStyle/>
          <a:p>
            <a:r>
              <a:rPr lang="en-US" dirty="0"/>
              <a:t>This example demonstrates the use of INPUT_PULLUP with </a:t>
            </a:r>
            <a:r>
              <a:rPr lang="en-US" dirty="0" err="1"/>
              <a:t>pinMode</a:t>
            </a:r>
            <a:r>
              <a:rPr lang="en-US" dirty="0"/>
              <a:t>(). </a:t>
            </a:r>
          </a:p>
          <a:p>
            <a:endParaRPr lang="en-US" dirty="0"/>
          </a:p>
          <a:p>
            <a:r>
              <a:rPr lang="en-US" dirty="0"/>
              <a:t>It monitors the state of a switch by establishing </a:t>
            </a:r>
            <a:r>
              <a:rPr lang="en-US" dirty="0">
                <a:hlinkClick r:id="rId2"/>
              </a:rPr>
              <a:t>serial communication</a:t>
            </a:r>
            <a:r>
              <a:rPr lang="en-US" dirty="0"/>
              <a:t> between your Arduino and your computer over USB.</a:t>
            </a:r>
          </a:p>
          <a:p>
            <a:endParaRPr lang="en-US" dirty="0"/>
          </a:p>
          <a:p>
            <a:r>
              <a:rPr lang="en-US" dirty="0"/>
              <a:t>Additionally, when the input is HIGH, the onboard LED attached to pin 13 will turn on; when LOW, the LED will turn off.</a:t>
            </a:r>
          </a:p>
          <a:p>
            <a:endParaRPr lang="en-US" dirty="0"/>
          </a:p>
        </p:txBody>
      </p:sp>
    </p:spTree>
    <p:extLst>
      <p:ext uri="{BB962C8B-B14F-4D97-AF65-F5344CB8AC3E}">
        <p14:creationId xmlns:p14="http://schemas.microsoft.com/office/powerpoint/2010/main" val="2340410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C710-2107-49F9-9FF6-8CC8A9340DED}"/>
              </a:ext>
            </a:extLst>
          </p:cNvPr>
          <p:cNvSpPr>
            <a:spLocks noGrp="1"/>
          </p:cNvSpPr>
          <p:nvPr>
            <p:ph type="title"/>
          </p:nvPr>
        </p:nvSpPr>
        <p:spPr/>
        <p:txBody>
          <a:bodyPr/>
          <a:lstStyle/>
          <a:p>
            <a:r>
              <a:rPr lang="en-US" dirty="0"/>
              <a:t>Hardware Required</a:t>
            </a:r>
          </a:p>
        </p:txBody>
      </p:sp>
      <p:sp>
        <p:nvSpPr>
          <p:cNvPr id="3" name="Content Placeholder 2">
            <a:extLst>
              <a:ext uri="{FF2B5EF4-FFF2-40B4-BE49-F238E27FC236}">
                <a16:creationId xmlns:a16="http://schemas.microsoft.com/office/drawing/2014/main" id="{D6EC0A4F-48F7-47D5-866E-8CF69E244C29}"/>
              </a:ext>
            </a:extLst>
          </p:cNvPr>
          <p:cNvSpPr>
            <a:spLocks noGrp="1"/>
          </p:cNvSpPr>
          <p:nvPr>
            <p:ph idx="1"/>
          </p:nvPr>
        </p:nvSpPr>
        <p:spPr/>
        <p:txBody>
          <a:bodyPr/>
          <a:lstStyle/>
          <a:p>
            <a:r>
              <a:rPr lang="en-US" dirty="0"/>
              <a:t>Arduino Board</a:t>
            </a:r>
          </a:p>
          <a:p>
            <a:r>
              <a:rPr lang="en-US" dirty="0"/>
              <a:t>A momentary switch, button, or toggle switch</a:t>
            </a:r>
          </a:p>
          <a:p>
            <a:r>
              <a:rPr lang="en-US" dirty="0"/>
              <a:t>breadboard</a:t>
            </a:r>
          </a:p>
          <a:p>
            <a:r>
              <a:rPr lang="en-US" dirty="0"/>
              <a:t>hook-up wire</a:t>
            </a:r>
          </a:p>
          <a:p>
            <a:endParaRPr lang="en-US" dirty="0"/>
          </a:p>
        </p:txBody>
      </p:sp>
    </p:spTree>
    <p:extLst>
      <p:ext uri="{BB962C8B-B14F-4D97-AF65-F5344CB8AC3E}">
        <p14:creationId xmlns:p14="http://schemas.microsoft.com/office/powerpoint/2010/main" val="2289463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arduino.cc/en/uploads/Tutorial/inputPullupButton.png">
            <a:extLst>
              <a:ext uri="{FF2B5EF4-FFF2-40B4-BE49-F238E27FC236}">
                <a16:creationId xmlns:a16="http://schemas.microsoft.com/office/drawing/2014/main" id="{44E317D4-86FE-4532-9768-9D2D90BA5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 y="1410887"/>
            <a:ext cx="7314463" cy="55569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1776AEA-DA03-417F-8258-814B2F06E6BB}"/>
              </a:ext>
            </a:extLst>
          </p:cNvPr>
          <p:cNvSpPr>
            <a:spLocks noGrp="1"/>
          </p:cNvSpPr>
          <p:nvPr>
            <p:ph type="title"/>
          </p:nvPr>
        </p:nvSpPr>
        <p:spPr/>
        <p:txBody>
          <a:bodyPr/>
          <a:lstStyle/>
          <a:p>
            <a:r>
              <a:rPr lang="en-US" dirty="0"/>
              <a:t>Circuit</a:t>
            </a:r>
          </a:p>
        </p:txBody>
      </p:sp>
      <p:sp>
        <p:nvSpPr>
          <p:cNvPr id="4" name="Rectangle 3">
            <a:extLst>
              <a:ext uri="{FF2B5EF4-FFF2-40B4-BE49-F238E27FC236}">
                <a16:creationId xmlns:a16="http://schemas.microsoft.com/office/drawing/2014/main" id="{0A68AC33-568D-4580-8773-9C970024AB18}"/>
              </a:ext>
            </a:extLst>
          </p:cNvPr>
          <p:cNvSpPr/>
          <p:nvPr/>
        </p:nvSpPr>
        <p:spPr>
          <a:xfrm>
            <a:off x="7406936" y="1864674"/>
            <a:ext cx="4613429" cy="4924425"/>
          </a:xfrm>
          <a:prstGeom prst="rect">
            <a:avLst/>
          </a:prstGeom>
        </p:spPr>
        <p:txBody>
          <a:bodyPr wrap="square">
            <a:spAutoFit/>
          </a:bodyPr>
          <a:lstStyle/>
          <a:p>
            <a:pPr marL="285750" indent="-285750" algn="just">
              <a:buFont typeface="Arial" panose="020B0604020202020204" pitchFamily="34" charset="0"/>
              <a:buChar char="•"/>
            </a:pPr>
            <a:r>
              <a:rPr lang="en-US" sz="1600" dirty="0">
                <a:solidFill>
                  <a:srgbClr val="4F4E4E"/>
                </a:solidFill>
                <a:latin typeface="TyponineSans Regular 18"/>
              </a:rPr>
              <a:t>Connect two wires to the Arduino board. </a:t>
            </a:r>
          </a:p>
          <a:p>
            <a:pPr algn="just"/>
            <a:endParaRPr lang="en-US" sz="1600" dirty="0">
              <a:solidFill>
                <a:srgbClr val="4F4E4E"/>
              </a:solidFill>
              <a:latin typeface="TyponineSans Regular 18"/>
            </a:endParaRPr>
          </a:p>
          <a:p>
            <a:pPr marL="285750" indent="-285750" algn="just">
              <a:buFont typeface="Arial" panose="020B0604020202020204" pitchFamily="34" charset="0"/>
              <a:buChar char="•"/>
            </a:pPr>
            <a:r>
              <a:rPr lang="en-US" sz="1600" dirty="0">
                <a:solidFill>
                  <a:srgbClr val="4F4E4E"/>
                </a:solidFill>
                <a:latin typeface="TyponineSans Regular 18"/>
              </a:rPr>
              <a:t>The black wire connects ground to one leg of the pushbutton. </a:t>
            </a:r>
          </a:p>
          <a:p>
            <a:pPr algn="just"/>
            <a:endParaRPr lang="en-US" sz="1600" dirty="0">
              <a:solidFill>
                <a:srgbClr val="4F4E4E"/>
              </a:solidFill>
              <a:latin typeface="TyponineSans Regular 18"/>
            </a:endParaRPr>
          </a:p>
          <a:p>
            <a:pPr marL="285750" indent="-285750" algn="just">
              <a:buFont typeface="Arial" panose="020B0604020202020204" pitchFamily="34" charset="0"/>
              <a:buChar char="•"/>
            </a:pPr>
            <a:r>
              <a:rPr lang="en-US" sz="1600" dirty="0">
                <a:solidFill>
                  <a:srgbClr val="4F4E4E"/>
                </a:solidFill>
                <a:latin typeface="TyponineSans Regular 18"/>
              </a:rPr>
              <a:t>The second wire goes from digital pin 2 to the other leg of the pushbutton.</a:t>
            </a:r>
          </a:p>
          <a:p>
            <a:pPr algn="just"/>
            <a:endParaRPr lang="en-US" sz="1600" dirty="0">
              <a:solidFill>
                <a:srgbClr val="4F4E4E"/>
              </a:solidFill>
              <a:latin typeface="TyponineSans Regular 18"/>
            </a:endParaRPr>
          </a:p>
          <a:p>
            <a:pPr marL="285750" indent="-285750" algn="just">
              <a:buFont typeface="Arial" panose="020B0604020202020204" pitchFamily="34" charset="0"/>
              <a:buChar char="•"/>
            </a:pPr>
            <a:r>
              <a:rPr lang="en-US" sz="1600" dirty="0">
                <a:solidFill>
                  <a:srgbClr val="4F4E4E"/>
                </a:solidFill>
                <a:latin typeface="TyponineSans Regular 18"/>
              </a:rPr>
              <a:t>Pushbuttons or switches connect two points in a circuit when you press them. When the pushbutton is open (</a:t>
            </a:r>
            <a:r>
              <a:rPr lang="en-US" sz="1600" dirty="0" err="1">
                <a:solidFill>
                  <a:srgbClr val="4F4E4E"/>
                </a:solidFill>
                <a:latin typeface="TyponineSans Regular 18"/>
              </a:rPr>
              <a:t>unpressed</a:t>
            </a:r>
            <a:r>
              <a:rPr lang="en-US" sz="1600" dirty="0">
                <a:solidFill>
                  <a:srgbClr val="4F4E4E"/>
                </a:solidFill>
                <a:latin typeface="TyponineSans Regular 18"/>
              </a:rPr>
              <a:t>) there is no connection between the two legs of the pushbutton. </a:t>
            </a:r>
          </a:p>
          <a:p>
            <a:pPr marL="285750" indent="-285750" algn="just">
              <a:buFont typeface="Arial" panose="020B0604020202020204" pitchFamily="34" charset="0"/>
              <a:buChar char="•"/>
            </a:pPr>
            <a:endParaRPr lang="en-US" sz="1600" dirty="0">
              <a:solidFill>
                <a:srgbClr val="4F4E4E"/>
              </a:solidFill>
              <a:latin typeface="TyponineSans Regular 18"/>
            </a:endParaRPr>
          </a:p>
          <a:p>
            <a:pPr marL="285750" indent="-285750" algn="just">
              <a:buFont typeface="Arial" panose="020B0604020202020204" pitchFamily="34" charset="0"/>
              <a:buChar char="•"/>
            </a:pPr>
            <a:r>
              <a:rPr lang="en-US" sz="1600" dirty="0">
                <a:solidFill>
                  <a:srgbClr val="4F4E4E"/>
                </a:solidFill>
                <a:latin typeface="TyponineSans Regular 18"/>
              </a:rPr>
              <a:t>Because the </a:t>
            </a:r>
            <a:r>
              <a:rPr lang="en-US" sz="1600" dirty="0">
                <a:solidFill>
                  <a:srgbClr val="4F4E4E"/>
                </a:solidFill>
                <a:highlight>
                  <a:srgbClr val="FFFF00"/>
                </a:highlight>
                <a:latin typeface="TyponineSans Regular 18"/>
              </a:rPr>
              <a:t>internal pull-up on pin 2 is active and connected to 5V</a:t>
            </a:r>
            <a:r>
              <a:rPr lang="en-US" sz="1600" dirty="0">
                <a:solidFill>
                  <a:srgbClr val="4F4E4E"/>
                </a:solidFill>
                <a:latin typeface="TyponineSans Regular 18"/>
              </a:rPr>
              <a:t>, we read </a:t>
            </a:r>
            <a:r>
              <a:rPr lang="en-US" sz="1600" b="1" dirty="0">
                <a:solidFill>
                  <a:srgbClr val="4F4E4E"/>
                </a:solidFill>
                <a:highlight>
                  <a:srgbClr val="FFFF00"/>
                </a:highlight>
                <a:latin typeface="TyponineSans Regular 18"/>
              </a:rPr>
              <a:t>HIGH</a:t>
            </a:r>
            <a:r>
              <a:rPr lang="en-US" sz="1600" dirty="0">
                <a:solidFill>
                  <a:srgbClr val="4F4E4E"/>
                </a:solidFill>
                <a:latin typeface="TyponineSans Regular 18"/>
              </a:rPr>
              <a:t> when the button is open. When the button is closed, the Arduino reads </a:t>
            </a:r>
            <a:r>
              <a:rPr lang="en-US" sz="1600" b="1" dirty="0">
                <a:solidFill>
                  <a:srgbClr val="4F4E4E"/>
                </a:solidFill>
                <a:highlight>
                  <a:srgbClr val="FFFF00"/>
                </a:highlight>
                <a:latin typeface="TyponineSans Regular 18"/>
              </a:rPr>
              <a:t>LOW</a:t>
            </a:r>
            <a:r>
              <a:rPr lang="en-US" sz="1600" dirty="0">
                <a:solidFill>
                  <a:srgbClr val="4F4E4E"/>
                </a:solidFill>
                <a:latin typeface="TyponineSans Regular 18"/>
              </a:rPr>
              <a:t> because a connection to ground is completed.</a:t>
            </a:r>
            <a:endParaRPr lang="en-US" sz="1600" b="0" i="0" dirty="0">
              <a:solidFill>
                <a:srgbClr val="4F4E4E"/>
              </a:solidFill>
              <a:effectLst/>
              <a:latin typeface="TyponineSans Regular 18"/>
            </a:endParaRPr>
          </a:p>
        </p:txBody>
      </p:sp>
    </p:spTree>
    <p:extLst>
      <p:ext uri="{BB962C8B-B14F-4D97-AF65-F5344CB8AC3E}">
        <p14:creationId xmlns:p14="http://schemas.microsoft.com/office/powerpoint/2010/main" val="3256895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09CB-24A8-4685-ACFA-5D563DFB0BCD}"/>
              </a:ext>
            </a:extLst>
          </p:cNvPr>
          <p:cNvSpPr>
            <a:spLocks noGrp="1"/>
          </p:cNvSpPr>
          <p:nvPr>
            <p:ph type="title"/>
          </p:nvPr>
        </p:nvSpPr>
        <p:spPr/>
        <p:txBody>
          <a:bodyPr/>
          <a:lstStyle/>
          <a:p>
            <a:r>
              <a:rPr lang="en-US" dirty="0"/>
              <a:t>Schematic</a:t>
            </a:r>
          </a:p>
        </p:txBody>
      </p:sp>
      <p:pic>
        <p:nvPicPr>
          <p:cNvPr id="2050" name="Picture 2" descr="https://www.arduino.cc/en/uploads/Tutorial/inputPullupSerial_sch.png">
            <a:extLst>
              <a:ext uri="{FF2B5EF4-FFF2-40B4-BE49-F238E27FC236}">
                <a16:creationId xmlns:a16="http://schemas.microsoft.com/office/drawing/2014/main" id="{D9F49ED1-DFA4-4312-B806-3A46FA1800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534" y="1085850"/>
            <a:ext cx="4670779" cy="57721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A87D47B-F729-4818-9898-E013C4725F5A}"/>
              </a:ext>
            </a:extLst>
          </p:cNvPr>
          <p:cNvSpPr/>
          <p:nvPr/>
        </p:nvSpPr>
        <p:spPr>
          <a:xfrm>
            <a:off x="6096000" y="6619875"/>
            <a:ext cx="1190625" cy="171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6168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751F36EA-0928-48E1-A62E-70C58BE2C363}"/>
              </a:ext>
            </a:extLst>
          </p:cNvPr>
          <p:cNvSpPr>
            <a:spLocks noGrp="1"/>
          </p:cNvSpPr>
          <p:nvPr>
            <p:ph idx="1"/>
          </p:nvPr>
        </p:nvSpPr>
        <p:spPr/>
        <p:txBody>
          <a:bodyPr>
            <a:noAutofit/>
          </a:bodyPr>
          <a:lstStyle/>
          <a:p>
            <a:pPr marL="0" indent="0">
              <a:buNone/>
            </a:pPr>
            <a:r>
              <a:rPr lang="en-US" sz="1400" dirty="0"/>
              <a:t>In the program below, the very first thing that you do will in the setup function is to begin serial communications, at 9600 bits of data per second, between your Arduino and your computer with the line:</a:t>
            </a:r>
          </a:p>
          <a:p>
            <a:pPr marL="0" indent="0">
              <a:buNone/>
            </a:pPr>
            <a:r>
              <a:rPr lang="en-US" sz="1400" dirty="0"/>
              <a:t>		</a:t>
            </a:r>
            <a:r>
              <a:rPr lang="en-US" sz="1400" dirty="0">
                <a:highlight>
                  <a:srgbClr val="FFFF00"/>
                </a:highlight>
              </a:rPr>
              <a:t>Serial.begin(9600);</a:t>
            </a:r>
          </a:p>
          <a:p>
            <a:pPr marL="0" indent="0">
              <a:buNone/>
            </a:pPr>
            <a:r>
              <a:rPr lang="en-US" sz="1400" dirty="0"/>
              <a:t>Next, initialize digital pin 2 as an input with the internal pull-up resistor enabled:</a:t>
            </a:r>
          </a:p>
          <a:p>
            <a:pPr marL="0" indent="0">
              <a:buNone/>
            </a:pPr>
            <a:r>
              <a:rPr lang="en-US" sz="1400" dirty="0"/>
              <a:t>		</a:t>
            </a:r>
            <a:r>
              <a:rPr lang="en-US" sz="1400" dirty="0" err="1">
                <a:highlight>
                  <a:srgbClr val="FFFF00"/>
                </a:highlight>
              </a:rPr>
              <a:t>pinMode</a:t>
            </a:r>
            <a:r>
              <a:rPr lang="en-US" sz="1400" dirty="0">
                <a:highlight>
                  <a:srgbClr val="FFFF00"/>
                </a:highlight>
              </a:rPr>
              <a:t>(2,INPUT_PULLUP);</a:t>
            </a:r>
            <a:endParaRPr lang="en-US" sz="1400" dirty="0"/>
          </a:p>
          <a:p>
            <a:pPr marL="0" indent="0">
              <a:buNone/>
            </a:pPr>
            <a:r>
              <a:rPr lang="en-US" sz="1400" dirty="0"/>
              <a:t>The following line make pin 13, with the onboard LED, an output :</a:t>
            </a:r>
          </a:p>
          <a:p>
            <a:pPr marL="0" indent="0">
              <a:buNone/>
            </a:pPr>
            <a:r>
              <a:rPr lang="en-US" sz="1400" dirty="0"/>
              <a:t>		</a:t>
            </a:r>
            <a:r>
              <a:rPr lang="en-US" sz="1400" dirty="0" err="1">
                <a:highlight>
                  <a:srgbClr val="FFFF00"/>
                </a:highlight>
              </a:rPr>
              <a:t>pinMode</a:t>
            </a:r>
            <a:r>
              <a:rPr lang="en-US" sz="1400" dirty="0">
                <a:highlight>
                  <a:srgbClr val="FFFF00"/>
                </a:highlight>
              </a:rPr>
              <a:t>(13, OUTPUT);</a:t>
            </a:r>
          </a:p>
          <a:p>
            <a:pPr marL="0" indent="0">
              <a:buNone/>
            </a:pPr>
            <a:endParaRPr lang="en-US" sz="1400" dirty="0">
              <a:highlight>
                <a:srgbClr val="FFFF00"/>
              </a:highlight>
            </a:endParaRPr>
          </a:p>
          <a:p>
            <a:pPr marL="0" indent="0">
              <a:buNone/>
            </a:pPr>
            <a:r>
              <a:rPr lang="en-US" sz="1400" dirty="0"/>
              <a:t>Now that your setup has been completed, move into the main loop of your code. When your button is not pressed, the internal pull-up resistor connects to 5 volts. This causes the Arduino to report "1" or HIGH. When the button is pressed, the Arduino pin is pulled to ground, causing the Arduino report a "0", or LOW.</a:t>
            </a:r>
          </a:p>
        </p:txBody>
      </p:sp>
    </p:spTree>
    <p:extLst>
      <p:ext uri="{BB962C8B-B14F-4D97-AF65-F5344CB8AC3E}">
        <p14:creationId xmlns:p14="http://schemas.microsoft.com/office/powerpoint/2010/main" val="3500295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751F36EA-0928-48E1-A62E-70C58BE2C363}"/>
              </a:ext>
            </a:extLst>
          </p:cNvPr>
          <p:cNvSpPr>
            <a:spLocks noGrp="1"/>
          </p:cNvSpPr>
          <p:nvPr>
            <p:ph idx="1"/>
          </p:nvPr>
        </p:nvSpPr>
        <p:spPr/>
        <p:txBody>
          <a:bodyPr>
            <a:noAutofit/>
          </a:bodyPr>
          <a:lstStyle/>
          <a:p>
            <a:pPr marL="0" indent="0">
              <a:buNone/>
            </a:pPr>
            <a:r>
              <a:rPr lang="en-US" sz="1400" dirty="0"/>
              <a:t>The first thing you need to do in the main loop of your program is to establish a variable to hold the information coming in from your switch. Since the information coming in from the switch will be either a "1" or a "0", you can use an int datatype. Call this variable </a:t>
            </a:r>
            <a:r>
              <a:rPr lang="en-US" sz="1400" dirty="0" err="1"/>
              <a:t>sensorValue</a:t>
            </a:r>
            <a:r>
              <a:rPr lang="en-US" sz="1400" dirty="0"/>
              <a:t>, and set it to equal whatever is being read on digital pin 2. You can accomplish all this with just one line of code:</a:t>
            </a:r>
          </a:p>
          <a:p>
            <a:pPr marL="0" indent="0">
              <a:buNone/>
            </a:pPr>
            <a:r>
              <a:rPr lang="en-US" sz="1400" dirty="0"/>
              <a:t>		</a:t>
            </a:r>
            <a:r>
              <a:rPr lang="en-US" sz="1400" dirty="0">
                <a:highlight>
                  <a:srgbClr val="FFFF00"/>
                </a:highlight>
              </a:rPr>
              <a:t>int </a:t>
            </a:r>
            <a:r>
              <a:rPr lang="en-US" sz="1400" dirty="0" err="1">
                <a:highlight>
                  <a:srgbClr val="FFFF00"/>
                </a:highlight>
              </a:rPr>
              <a:t>sensorValue</a:t>
            </a:r>
            <a:r>
              <a:rPr lang="en-US" sz="1400" dirty="0">
                <a:highlight>
                  <a:srgbClr val="FFFF00"/>
                </a:highlight>
              </a:rPr>
              <a:t> = </a:t>
            </a:r>
            <a:r>
              <a:rPr lang="en-US" sz="1400" dirty="0" err="1">
                <a:highlight>
                  <a:srgbClr val="FFFF00"/>
                </a:highlight>
              </a:rPr>
              <a:t>digitalRead</a:t>
            </a:r>
            <a:r>
              <a:rPr lang="en-US" sz="1400" dirty="0">
                <a:highlight>
                  <a:srgbClr val="FFFF00"/>
                </a:highlight>
              </a:rPr>
              <a:t>(2);</a:t>
            </a:r>
          </a:p>
          <a:p>
            <a:pPr marL="0" indent="0">
              <a:buNone/>
            </a:pPr>
            <a:endParaRPr lang="en-US" sz="1400" dirty="0"/>
          </a:p>
          <a:p>
            <a:pPr marL="0" indent="0">
              <a:buNone/>
            </a:pPr>
            <a:r>
              <a:rPr lang="en-US" sz="1400" dirty="0"/>
              <a:t>Once the Arduino has read the input, make it print this information back to the computer as a decimal (DEC) value. You can do this with the command Serial.println() in our last line of code:</a:t>
            </a:r>
          </a:p>
          <a:p>
            <a:pPr marL="0" indent="0">
              <a:buNone/>
            </a:pPr>
            <a:r>
              <a:rPr lang="en-US" sz="1400" dirty="0"/>
              <a:t>		</a:t>
            </a:r>
            <a:r>
              <a:rPr lang="en-US" sz="1400" dirty="0">
                <a:highlight>
                  <a:srgbClr val="FFFF00"/>
                </a:highlight>
              </a:rPr>
              <a:t>Serial.println(</a:t>
            </a:r>
            <a:r>
              <a:rPr lang="en-US" sz="1400" dirty="0" err="1">
                <a:highlight>
                  <a:srgbClr val="FFFF00"/>
                </a:highlight>
              </a:rPr>
              <a:t>sensorValue</a:t>
            </a:r>
            <a:r>
              <a:rPr lang="en-US" sz="1400" dirty="0">
                <a:highlight>
                  <a:srgbClr val="FFFF00"/>
                </a:highlight>
              </a:rPr>
              <a:t>, DEC);</a:t>
            </a:r>
          </a:p>
          <a:p>
            <a:pPr marL="0" indent="0">
              <a:buNone/>
            </a:pPr>
            <a:endParaRPr lang="en-US" sz="1400" dirty="0"/>
          </a:p>
          <a:p>
            <a:pPr marL="0" indent="0">
              <a:buNone/>
            </a:pPr>
            <a:r>
              <a:rPr lang="en-US" sz="1400" dirty="0"/>
              <a:t>Now, when you open your Serial Monitor in the Arduino environment, you will see a stream of "0"s if your switch is closed, or "1"s if your switch is open.</a:t>
            </a:r>
          </a:p>
          <a:p>
            <a:endParaRPr lang="en-US" sz="1400" dirty="0"/>
          </a:p>
          <a:p>
            <a:pPr marL="0" indent="0">
              <a:buNone/>
            </a:pPr>
            <a:r>
              <a:rPr lang="en-US" sz="1400" dirty="0"/>
              <a:t>The LED on pin 13 will illuminate when the switch is HIGH, and turn off when LOW.</a:t>
            </a:r>
          </a:p>
        </p:txBody>
      </p:sp>
    </p:spTree>
    <p:extLst>
      <p:ext uri="{BB962C8B-B14F-4D97-AF65-F5344CB8AC3E}">
        <p14:creationId xmlns:p14="http://schemas.microsoft.com/office/powerpoint/2010/main" val="3781702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2ADA-6770-402C-9F0B-A3C5159885CA}"/>
              </a:ext>
            </a:extLst>
          </p:cNvPr>
          <p:cNvSpPr>
            <a:spLocks noGrp="1"/>
          </p:cNvSpPr>
          <p:nvPr>
            <p:ph type="title"/>
          </p:nvPr>
        </p:nvSpPr>
        <p:spPr/>
        <p:txBody>
          <a:bodyPr/>
          <a:lstStyle/>
          <a:p>
            <a:r>
              <a:rPr lang="en-US" dirty="0"/>
              <a:t>Sketch file</a:t>
            </a:r>
          </a:p>
        </p:txBody>
      </p:sp>
      <p:graphicFrame>
        <p:nvGraphicFramePr>
          <p:cNvPr id="5" name="Object 4">
            <a:extLst>
              <a:ext uri="{FF2B5EF4-FFF2-40B4-BE49-F238E27FC236}">
                <a16:creationId xmlns:a16="http://schemas.microsoft.com/office/drawing/2014/main" id="{F5C7D201-6C3D-4911-A584-AA5BE67C03F1}"/>
              </a:ext>
            </a:extLst>
          </p:cNvPr>
          <p:cNvGraphicFramePr>
            <a:graphicFrameLocks noChangeAspect="1"/>
          </p:cNvGraphicFramePr>
          <p:nvPr>
            <p:extLst>
              <p:ext uri="{D42A27DB-BD31-4B8C-83A1-F6EECF244321}">
                <p14:modId xmlns:p14="http://schemas.microsoft.com/office/powerpoint/2010/main" val="1841549956"/>
              </p:ext>
            </p:extLst>
          </p:nvPr>
        </p:nvGraphicFramePr>
        <p:xfrm>
          <a:off x="2772487" y="2948604"/>
          <a:ext cx="6647026" cy="2289221"/>
        </p:xfrm>
        <a:graphic>
          <a:graphicData uri="http://schemas.openxmlformats.org/presentationml/2006/ole">
            <mc:AlternateContent xmlns:mc="http://schemas.openxmlformats.org/markup-compatibility/2006">
              <mc:Choice xmlns:v="urn:schemas-microsoft-com:vml" Requires="v">
                <p:oleObj spid="_x0000_s1027" name="Packager Shell Object" showAsIcon="1" r:id="rId3" imgW="1147320" imgH="394560" progId="Package">
                  <p:embed/>
                </p:oleObj>
              </mc:Choice>
              <mc:Fallback>
                <p:oleObj name="Packager Shell Object" showAsIcon="1" r:id="rId3" imgW="1147320" imgH="394560" progId="Package">
                  <p:embed/>
                  <p:pic>
                    <p:nvPicPr>
                      <p:cNvPr id="0" name=""/>
                      <p:cNvPicPr/>
                      <p:nvPr/>
                    </p:nvPicPr>
                    <p:blipFill>
                      <a:blip r:embed="rId4"/>
                      <a:stretch>
                        <a:fillRect/>
                      </a:stretch>
                    </p:blipFill>
                    <p:spPr>
                      <a:xfrm>
                        <a:off x="2772487" y="2948604"/>
                        <a:ext cx="6647026" cy="2289221"/>
                      </a:xfrm>
                      <a:prstGeom prst="rect">
                        <a:avLst/>
                      </a:prstGeom>
                    </p:spPr>
                  </p:pic>
                </p:oleObj>
              </mc:Fallback>
            </mc:AlternateContent>
          </a:graphicData>
        </a:graphic>
      </p:graphicFrame>
    </p:spTree>
    <p:extLst>
      <p:ext uri="{BB962C8B-B14F-4D97-AF65-F5344CB8AC3E}">
        <p14:creationId xmlns:p14="http://schemas.microsoft.com/office/powerpoint/2010/main" val="250057535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25</TotalTime>
  <Words>302</Words>
  <Application>Microsoft Office PowerPoint</Application>
  <PresentationFormat>Widescreen</PresentationFormat>
  <Paragraphs>44</Paragraphs>
  <Slides>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3" baseType="lpstr">
      <vt:lpstr>Arial</vt:lpstr>
      <vt:lpstr>Century Gothic</vt:lpstr>
      <vt:lpstr>TyponineSans Regular 18</vt:lpstr>
      <vt:lpstr>Vapor Trail</vt:lpstr>
      <vt:lpstr>Package</vt:lpstr>
      <vt:lpstr>Input Pull up Serial</vt:lpstr>
      <vt:lpstr>Input Pullup Serial</vt:lpstr>
      <vt:lpstr>Hardware Required</vt:lpstr>
      <vt:lpstr>Circuit</vt:lpstr>
      <vt:lpstr>Schematic</vt:lpstr>
      <vt:lpstr>Code</vt:lpstr>
      <vt:lpstr>Code</vt:lpstr>
      <vt:lpstr>Sketch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 Pull up Serial</dc:title>
  <dc:creator>Sudhanshu Gupta</dc:creator>
  <cp:lastModifiedBy>Sudhanshu Gupta</cp:lastModifiedBy>
  <cp:revision>6</cp:revision>
  <dcterms:created xsi:type="dcterms:W3CDTF">2019-10-05T15:26:46Z</dcterms:created>
  <dcterms:modified xsi:type="dcterms:W3CDTF">2019-10-05T15:53:12Z</dcterms:modified>
</cp:coreProperties>
</file>