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4" r:id="rId4"/>
    <p:sldId id="267" r:id="rId5"/>
    <p:sldId id="268" r:id="rId6"/>
    <p:sldId id="266" r:id="rId7"/>
    <p:sldId id="269" r:id="rId8"/>
    <p:sldId id="270"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10/5/2019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10/5/2019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10/5/2019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10/5/2019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10/5/2019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10/5/2019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10/5/2019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arduino.cc/en/Tutorial/AnalogInpu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26F9-368B-437C-A829-9B72AAB5B151}"/>
              </a:ext>
            </a:extLst>
          </p:cNvPr>
          <p:cNvSpPr>
            <a:spLocks noGrp="1"/>
          </p:cNvSpPr>
          <p:nvPr>
            <p:ph type="ctrTitle"/>
          </p:nvPr>
        </p:nvSpPr>
        <p:spPr/>
        <p:txBody>
          <a:bodyPr/>
          <a:lstStyle/>
          <a:p>
            <a:r>
              <a:rPr lang="en-US" dirty="0"/>
              <a:t>Analog Input</a:t>
            </a:r>
          </a:p>
        </p:txBody>
      </p:sp>
      <p:sp>
        <p:nvSpPr>
          <p:cNvPr id="3" name="Subtitle 2">
            <a:extLst>
              <a:ext uri="{FF2B5EF4-FFF2-40B4-BE49-F238E27FC236}">
                <a16:creationId xmlns:a16="http://schemas.microsoft.com/office/drawing/2014/main" id="{B3293936-73D3-4160-9F9C-CAB57CBA9476}"/>
              </a:ext>
            </a:extLst>
          </p:cNvPr>
          <p:cNvSpPr>
            <a:spLocks noGrp="1"/>
          </p:cNvSpPr>
          <p:nvPr>
            <p:ph type="subTitle" idx="1"/>
          </p:nvPr>
        </p:nvSpPr>
        <p:spPr/>
        <p:txBody>
          <a:bodyPr/>
          <a:lstStyle/>
          <a:p>
            <a:r>
              <a:rPr lang="en-US" dirty="0">
                <a:hlinkClick r:id="rId2"/>
              </a:rPr>
              <a:t>https://www.arduino.cc/en/Tutorial/AnalogInput</a:t>
            </a:r>
            <a:endParaRPr lang="en-US" dirty="0"/>
          </a:p>
        </p:txBody>
      </p:sp>
    </p:spTree>
    <p:extLst>
      <p:ext uri="{BB962C8B-B14F-4D97-AF65-F5344CB8AC3E}">
        <p14:creationId xmlns:p14="http://schemas.microsoft.com/office/powerpoint/2010/main" val="77130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0D7E-FD48-401D-8E3D-B0FCE03BBF29}"/>
              </a:ext>
            </a:extLst>
          </p:cNvPr>
          <p:cNvSpPr>
            <a:spLocks noGrp="1"/>
          </p:cNvSpPr>
          <p:nvPr>
            <p:ph type="title"/>
          </p:nvPr>
        </p:nvSpPr>
        <p:spPr/>
        <p:txBody>
          <a:bodyPr/>
          <a:lstStyle/>
          <a:p>
            <a:r>
              <a:rPr lang="en-US" dirty="0"/>
              <a:t>Analog Input</a:t>
            </a:r>
          </a:p>
        </p:txBody>
      </p:sp>
      <p:sp>
        <p:nvSpPr>
          <p:cNvPr id="3" name="Content Placeholder 2">
            <a:extLst>
              <a:ext uri="{FF2B5EF4-FFF2-40B4-BE49-F238E27FC236}">
                <a16:creationId xmlns:a16="http://schemas.microsoft.com/office/drawing/2014/main" id="{796848B7-9DCF-406A-ABA5-133C30A893D8}"/>
              </a:ext>
            </a:extLst>
          </p:cNvPr>
          <p:cNvSpPr>
            <a:spLocks noGrp="1"/>
          </p:cNvSpPr>
          <p:nvPr>
            <p:ph idx="1"/>
          </p:nvPr>
        </p:nvSpPr>
        <p:spPr/>
        <p:txBody>
          <a:bodyPr/>
          <a:lstStyle/>
          <a:p>
            <a:r>
              <a:rPr lang="en-US" dirty="0"/>
              <a:t>In this example we use a variable resistor (a potentiometer or a photoresistor), we read its value using one analog input of an Arduino or </a:t>
            </a:r>
            <a:r>
              <a:rPr lang="en-US" dirty="0" err="1"/>
              <a:t>Genuino</a:t>
            </a:r>
            <a:r>
              <a:rPr lang="en-US" dirty="0"/>
              <a:t> board and we change the blink rate of the built-in LED accordingly. </a:t>
            </a:r>
          </a:p>
          <a:p>
            <a:endParaRPr lang="en-US" dirty="0"/>
          </a:p>
          <a:p>
            <a:r>
              <a:rPr lang="en-US" dirty="0"/>
              <a:t>The resistor's analog value is read as a voltage because this is how the analog inputs work.</a:t>
            </a:r>
          </a:p>
        </p:txBody>
      </p:sp>
    </p:spTree>
    <p:extLst>
      <p:ext uri="{BB962C8B-B14F-4D97-AF65-F5344CB8AC3E}">
        <p14:creationId xmlns:p14="http://schemas.microsoft.com/office/powerpoint/2010/main" val="2164666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8F98-3C36-4C9F-BED0-0372DDA4A7AE}"/>
              </a:ext>
            </a:extLst>
          </p:cNvPr>
          <p:cNvSpPr>
            <a:spLocks noGrp="1"/>
          </p:cNvSpPr>
          <p:nvPr>
            <p:ph type="title"/>
          </p:nvPr>
        </p:nvSpPr>
        <p:spPr/>
        <p:txBody>
          <a:bodyPr/>
          <a:lstStyle/>
          <a:p>
            <a:r>
              <a:rPr lang="en-US" dirty="0"/>
              <a:t>Hardware Required</a:t>
            </a:r>
          </a:p>
        </p:txBody>
      </p:sp>
      <p:sp>
        <p:nvSpPr>
          <p:cNvPr id="3" name="Content Placeholder 2">
            <a:extLst>
              <a:ext uri="{FF2B5EF4-FFF2-40B4-BE49-F238E27FC236}">
                <a16:creationId xmlns:a16="http://schemas.microsoft.com/office/drawing/2014/main" id="{6310F778-80CD-4527-93A9-95DB6525CE89}"/>
              </a:ext>
            </a:extLst>
          </p:cNvPr>
          <p:cNvSpPr>
            <a:spLocks noGrp="1"/>
          </p:cNvSpPr>
          <p:nvPr>
            <p:ph idx="1"/>
          </p:nvPr>
        </p:nvSpPr>
        <p:spPr/>
        <p:txBody>
          <a:bodyPr/>
          <a:lstStyle/>
          <a:p>
            <a:r>
              <a:rPr lang="en-US" dirty="0"/>
              <a:t>Arduino or </a:t>
            </a:r>
            <a:r>
              <a:rPr lang="en-US" dirty="0" err="1"/>
              <a:t>Genuino</a:t>
            </a:r>
            <a:r>
              <a:rPr lang="en-US" dirty="0"/>
              <a:t> Board</a:t>
            </a:r>
          </a:p>
          <a:p>
            <a:r>
              <a:rPr lang="en-US" dirty="0"/>
              <a:t>Potentiometer </a:t>
            </a:r>
            <a:r>
              <a:rPr lang="en-US" i="1" dirty="0"/>
              <a:t>or</a:t>
            </a:r>
            <a:endParaRPr lang="en-US" dirty="0"/>
          </a:p>
          <a:p>
            <a:r>
              <a:rPr lang="en-US" dirty="0"/>
              <a:t>10K ohm photoresistor and 10K ohm resistor</a:t>
            </a:r>
          </a:p>
          <a:p>
            <a:r>
              <a:rPr lang="en-US" dirty="0"/>
              <a:t>built-in LED on pin 13 </a:t>
            </a:r>
            <a:r>
              <a:rPr lang="en-US" i="1" dirty="0"/>
              <a:t>or</a:t>
            </a:r>
            <a:endParaRPr lang="en-US" dirty="0"/>
          </a:p>
          <a:p>
            <a:r>
              <a:rPr lang="en-US" dirty="0"/>
              <a:t>220 ohm resistor and red LED</a:t>
            </a:r>
          </a:p>
          <a:p>
            <a:endParaRPr lang="en-US" dirty="0"/>
          </a:p>
        </p:txBody>
      </p:sp>
    </p:spTree>
    <p:extLst>
      <p:ext uri="{BB962C8B-B14F-4D97-AF65-F5344CB8AC3E}">
        <p14:creationId xmlns:p14="http://schemas.microsoft.com/office/powerpoint/2010/main" val="278942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3FFD-3A90-4B68-8206-5D263307EDBC}"/>
              </a:ext>
            </a:extLst>
          </p:cNvPr>
          <p:cNvSpPr>
            <a:spLocks noGrp="1"/>
          </p:cNvSpPr>
          <p:nvPr>
            <p:ph type="title"/>
          </p:nvPr>
        </p:nvSpPr>
        <p:spPr/>
        <p:txBody>
          <a:bodyPr/>
          <a:lstStyle/>
          <a:p>
            <a:r>
              <a:rPr lang="en-US" dirty="0"/>
              <a:t>Circuit - Potentiometer</a:t>
            </a:r>
          </a:p>
        </p:txBody>
      </p:sp>
      <p:sp>
        <p:nvSpPr>
          <p:cNvPr id="3" name="Content Placeholder 2">
            <a:extLst>
              <a:ext uri="{FF2B5EF4-FFF2-40B4-BE49-F238E27FC236}">
                <a16:creationId xmlns:a16="http://schemas.microsoft.com/office/drawing/2014/main" id="{4FA5ABF1-71B4-4E95-AE26-9780F445631D}"/>
              </a:ext>
            </a:extLst>
          </p:cNvPr>
          <p:cNvSpPr>
            <a:spLocks noGrp="1"/>
          </p:cNvSpPr>
          <p:nvPr>
            <p:ph idx="1"/>
          </p:nvPr>
        </p:nvSpPr>
        <p:spPr>
          <a:xfrm>
            <a:off x="4122615" y="2240724"/>
            <a:ext cx="7774619" cy="4024125"/>
          </a:xfrm>
        </p:spPr>
        <p:txBody>
          <a:bodyPr>
            <a:normAutofit/>
          </a:bodyPr>
          <a:lstStyle/>
          <a:p>
            <a:pPr algn="just"/>
            <a:r>
              <a:rPr lang="en-US" sz="1600" dirty="0"/>
              <a:t>Connect three wires to the Arduino or </a:t>
            </a:r>
            <a:r>
              <a:rPr lang="en-US" sz="1600" dirty="0" err="1"/>
              <a:t>Genuino</a:t>
            </a:r>
            <a:r>
              <a:rPr lang="en-US" sz="1600" dirty="0"/>
              <a:t> board. The first goes to ground from one of the outer pins of the potentiometer. The second goes from 5 volts to the other outer pin of the potentiometer. The third goes from analog input 0 to the middle pin of the potentiometer.</a:t>
            </a:r>
          </a:p>
          <a:p>
            <a:pPr algn="just"/>
            <a:r>
              <a:rPr lang="en-US" sz="1600" dirty="0"/>
              <a:t>For this example, it is possible to use the board's built in LED attached to pin 13. To use an additional LED, attach its longer leg (the positive leg, or anode), to digital pin 13 in series with the 220 ohm resistor, and it's shorter leg (the negative leg, or cathode) to the ground (GND) pin next to pin 13.</a:t>
            </a:r>
          </a:p>
          <a:p>
            <a:pPr algn="just"/>
            <a:endParaRPr lang="en-US" sz="1600" dirty="0"/>
          </a:p>
        </p:txBody>
      </p:sp>
      <p:pic>
        <p:nvPicPr>
          <p:cNvPr id="4" name="Picture 2" descr="https://www.arduino.cc/en/uploads/Tutorial/if_noLED.png">
            <a:extLst>
              <a:ext uri="{FF2B5EF4-FFF2-40B4-BE49-F238E27FC236}">
                <a16:creationId xmlns:a16="http://schemas.microsoft.com/office/drawing/2014/main" id="{FEDFF5E7-9F9F-4CC7-8917-F193A3A25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66" y="2194560"/>
            <a:ext cx="3952875" cy="45529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C2CDBF7-04E7-41A6-BCBA-46B7AD0A21E8}"/>
              </a:ext>
            </a:extLst>
          </p:cNvPr>
          <p:cNvSpPr/>
          <p:nvPr/>
        </p:nvSpPr>
        <p:spPr>
          <a:xfrm>
            <a:off x="294766" y="5895517"/>
            <a:ext cx="2231380" cy="369332"/>
          </a:xfrm>
          <a:prstGeom prst="rect">
            <a:avLst/>
          </a:prstGeom>
        </p:spPr>
        <p:txBody>
          <a:bodyPr wrap="none">
            <a:spAutoFit/>
          </a:bodyPr>
          <a:lstStyle/>
          <a:p>
            <a:r>
              <a:rPr lang="en-US" dirty="0">
                <a:solidFill>
                  <a:srgbClr val="4F4E4E"/>
                </a:solidFill>
                <a:latin typeface="TyponineSans Regular 18"/>
              </a:rPr>
              <a:t>With a potentiometer</a:t>
            </a:r>
            <a:endParaRPr lang="en-US" dirty="0"/>
          </a:p>
        </p:txBody>
      </p:sp>
    </p:spTree>
    <p:extLst>
      <p:ext uri="{BB962C8B-B14F-4D97-AF65-F5344CB8AC3E}">
        <p14:creationId xmlns:p14="http://schemas.microsoft.com/office/powerpoint/2010/main" val="242014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ABAA-0372-43C9-AC34-90268A7D3839}"/>
              </a:ext>
            </a:extLst>
          </p:cNvPr>
          <p:cNvSpPr>
            <a:spLocks noGrp="1"/>
          </p:cNvSpPr>
          <p:nvPr>
            <p:ph type="title"/>
          </p:nvPr>
        </p:nvSpPr>
        <p:spPr/>
        <p:txBody>
          <a:bodyPr/>
          <a:lstStyle/>
          <a:p>
            <a:r>
              <a:rPr lang="en-US" dirty="0"/>
              <a:t>Schematic - Potentiometer</a:t>
            </a:r>
          </a:p>
        </p:txBody>
      </p:sp>
      <p:pic>
        <p:nvPicPr>
          <p:cNvPr id="3074" name="Picture 2" descr="https://www.arduino.cc/en/uploads/Tutorial/AnalogReadSerial_sch.png">
            <a:extLst>
              <a:ext uri="{FF2B5EF4-FFF2-40B4-BE49-F238E27FC236}">
                <a16:creationId xmlns:a16="http://schemas.microsoft.com/office/drawing/2014/main" id="{972BDB75-F6B3-486D-A0EF-E16380269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275" y="1657350"/>
            <a:ext cx="4288405" cy="52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55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E0E3-B1CD-429D-A57B-68CF94D8A0CB}"/>
              </a:ext>
            </a:extLst>
          </p:cNvPr>
          <p:cNvSpPr>
            <a:spLocks noGrp="1"/>
          </p:cNvSpPr>
          <p:nvPr>
            <p:ph type="title"/>
          </p:nvPr>
        </p:nvSpPr>
        <p:spPr/>
        <p:txBody>
          <a:bodyPr/>
          <a:lstStyle/>
          <a:p>
            <a:r>
              <a:rPr lang="en-US" dirty="0"/>
              <a:t>Circuit - photoresistor</a:t>
            </a:r>
          </a:p>
        </p:txBody>
      </p:sp>
      <p:pic>
        <p:nvPicPr>
          <p:cNvPr id="2052" name="Picture 4" descr="https://www.arduino.cc/en/uploads/Tutorial/PhotoCellA0.png">
            <a:extLst>
              <a:ext uri="{FF2B5EF4-FFF2-40B4-BE49-F238E27FC236}">
                <a16:creationId xmlns:a16="http://schemas.microsoft.com/office/drawing/2014/main" id="{F2B0BBF7-242A-4A05-88EC-D6A0268B5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3618" y="1638716"/>
            <a:ext cx="5733918" cy="47430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C705D9C-8917-481C-95CA-5049805089F6}"/>
              </a:ext>
            </a:extLst>
          </p:cNvPr>
          <p:cNvSpPr/>
          <p:nvPr/>
        </p:nvSpPr>
        <p:spPr>
          <a:xfrm>
            <a:off x="10059555" y="6011947"/>
            <a:ext cx="1597981" cy="5544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C6DBE98-240A-4E6E-884A-BB7FCFA6FF53}"/>
              </a:ext>
            </a:extLst>
          </p:cNvPr>
          <p:cNvSpPr/>
          <p:nvPr/>
        </p:nvSpPr>
        <p:spPr>
          <a:xfrm>
            <a:off x="9387158" y="6020001"/>
            <a:ext cx="2119042" cy="369332"/>
          </a:xfrm>
          <a:prstGeom prst="rect">
            <a:avLst/>
          </a:prstGeom>
        </p:spPr>
        <p:txBody>
          <a:bodyPr wrap="none">
            <a:spAutoFit/>
          </a:bodyPr>
          <a:lstStyle/>
          <a:p>
            <a:r>
              <a:rPr lang="en-US" dirty="0">
                <a:solidFill>
                  <a:srgbClr val="4F4E4E"/>
                </a:solidFill>
                <a:latin typeface="TyponineSans Regular 18"/>
              </a:rPr>
              <a:t>With a photoresistor</a:t>
            </a:r>
            <a:endParaRPr lang="en-US" dirty="0"/>
          </a:p>
        </p:txBody>
      </p:sp>
      <p:sp>
        <p:nvSpPr>
          <p:cNvPr id="7" name="Rectangle 6">
            <a:extLst>
              <a:ext uri="{FF2B5EF4-FFF2-40B4-BE49-F238E27FC236}">
                <a16:creationId xmlns:a16="http://schemas.microsoft.com/office/drawing/2014/main" id="{ADC24447-A548-4D84-9B4C-A2CD49641AEF}"/>
              </a:ext>
            </a:extLst>
          </p:cNvPr>
          <p:cNvSpPr/>
          <p:nvPr/>
        </p:nvSpPr>
        <p:spPr>
          <a:xfrm>
            <a:off x="278167" y="1857435"/>
            <a:ext cx="5403542" cy="4832092"/>
          </a:xfrm>
          <a:prstGeom prst="rect">
            <a:avLst/>
          </a:prstGeom>
        </p:spPr>
        <p:txBody>
          <a:bodyPr wrap="square">
            <a:spAutoFit/>
          </a:bodyPr>
          <a:lstStyle/>
          <a:p>
            <a:pPr algn="just"/>
            <a:r>
              <a:rPr lang="en-US" sz="1400" dirty="0"/>
              <a:t>The circuit based on a photoresistor uses a resistor divider to allow the high </a:t>
            </a:r>
            <a:r>
              <a:rPr lang="en-US" sz="1400" dirty="0" err="1"/>
              <a:t>impedence</a:t>
            </a:r>
            <a:r>
              <a:rPr lang="en-US" sz="1400" dirty="0"/>
              <a:t> Analog input to measure the voltage. </a:t>
            </a:r>
          </a:p>
          <a:p>
            <a:pPr algn="just"/>
            <a:endParaRPr lang="en-US" sz="1400" dirty="0"/>
          </a:p>
          <a:p>
            <a:pPr algn="just"/>
            <a:r>
              <a:rPr lang="en-US" sz="1400" dirty="0"/>
              <a:t>These inputs do not draw almost any current, therefore by Ohm's law the voltage measured on the other end of a resistor connected to 5V is always 5V, regardless the resistor's value. </a:t>
            </a:r>
          </a:p>
          <a:p>
            <a:pPr algn="just"/>
            <a:endParaRPr lang="en-US" sz="1400" dirty="0"/>
          </a:p>
          <a:p>
            <a:pPr algn="just"/>
            <a:r>
              <a:rPr lang="en-US" sz="1400" dirty="0"/>
              <a:t>To get a voltage proportional to the photoresistor value, a resistor divider is necessary. This circuit uses a variable resistor, a fixed resistor and the measurement point is in the middle of the resistors.</a:t>
            </a:r>
          </a:p>
          <a:p>
            <a:pPr algn="just"/>
            <a:endParaRPr lang="en-US" sz="1400" dirty="0"/>
          </a:p>
          <a:p>
            <a:pPr algn="just"/>
            <a:endParaRPr lang="en-US" sz="1400" dirty="0"/>
          </a:p>
          <a:p>
            <a:pPr algn="just"/>
            <a:r>
              <a:rPr lang="en-US" sz="1400" dirty="0"/>
              <a:t>The voltage measured (</a:t>
            </a:r>
            <a:r>
              <a:rPr lang="en-US" sz="1400" dirty="0" err="1"/>
              <a:t>Vout</a:t>
            </a:r>
            <a:r>
              <a:rPr lang="en-US" sz="1400" dirty="0"/>
              <a:t>) follows this formula:</a:t>
            </a:r>
          </a:p>
          <a:p>
            <a:pPr algn="just"/>
            <a:r>
              <a:rPr lang="en-US" sz="1400" dirty="0" err="1">
                <a:highlight>
                  <a:srgbClr val="FFFF00"/>
                </a:highlight>
              </a:rPr>
              <a:t>Vout</a:t>
            </a:r>
            <a:r>
              <a:rPr lang="en-US" sz="1400" dirty="0">
                <a:highlight>
                  <a:srgbClr val="FFFF00"/>
                </a:highlight>
              </a:rPr>
              <a:t>=Vin*(R2/(R1+R2))</a:t>
            </a:r>
          </a:p>
          <a:p>
            <a:pPr algn="just"/>
            <a:endParaRPr lang="en-US" sz="1400" dirty="0">
              <a:highlight>
                <a:srgbClr val="FFFF00"/>
              </a:highlight>
            </a:endParaRPr>
          </a:p>
          <a:p>
            <a:pPr algn="just"/>
            <a:r>
              <a:rPr lang="en-US" sz="1400" dirty="0"/>
              <a:t>where Vin is 5V, R2 is 10k ohm and R1 is the photoresistor value that ranges from 1M ohm in darkness to 10k ohm in daylight (10 lumen) and less than 1k ohm in bright light or sunlight (&gt;100 lumen).</a:t>
            </a:r>
          </a:p>
        </p:txBody>
      </p:sp>
    </p:spTree>
    <p:extLst>
      <p:ext uri="{BB962C8B-B14F-4D97-AF65-F5344CB8AC3E}">
        <p14:creationId xmlns:p14="http://schemas.microsoft.com/office/powerpoint/2010/main" val="3315910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ABAA-0372-43C9-AC34-90268A7D3839}"/>
              </a:ext>
            </a:extLst>
          </p:cNvPr>
          <p:cNvSpPr>
            <a:spLocks noGrp="1"/>
          </p:cNvSpPr>
          <p:nvPr>
            <p:ph type="title"/>
          </p:nvPr>
        </p:nvSpPr>
        <p:spPr/>
        <p:txBody>
          <a:bodyPr/>
          <a:lstStyle/>
          <a:p>
            <a:r>
              <a:rPr lang="en-US" dirty="0"/>
              <a:t>Schematic - Photoresistor</a:t>
            </a:r>
          </a:p>
        </p:txBody>
      </p:sp>
      <p:pic>
        <p:nvPicPr>
          <p:cNvPr id="5122" name="Picture 2" descr="https://www.arduino.cc/en/uploads/Tutorial/PhotoResistorA0_schem.png">
            <a:extLst>
              <a:ext uri="{FF2B5EF4-FFF2-40B4-BE49-F238E27FC236}">
                <a16:creationId xmlns:a16="http://schemas.microsoft.com/office/drawing/2014/main" id="{EAC72B09-A002-4D08-B6BF-1007E81855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75" y="1723591"/>
            <a:ext cx="4705350" cy="5134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414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B617-B2A8-4E2A-A406-2155D8B04815}"/>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DB521EDE-7DAA-45A1-B175-9C6BD81DCD0E}"/>
              </a:ext>
            </a:extLst>
          </p:cNvPr>
          <p:cNvSpPr>
            <a:spLocks noGrp="1"/>
          </p:cNvSpPr>
          <p:nvPr>
            <p:ph idx="1"/>
          </p:nvPr>
        </p:nvSpPr>
        <p:spPr>
          <a:xfrm>
            <a:off x="685800" y="2194560"/>
            <a:ext cx="10820400" cy="4596857"/>
          </a:xfrm>
        </p:spPr>
        <p:txBody>
          <a:bodyPr>
            <a:noAutofit/>
          </a:bodyPr>
          <a:lstStyle/>
          <a:p>
            <a:pPr algn="just"/>
            <a:r>
              <a:rPr lang="en-US" sz="1400" dirty="0"/>
              <a:t>At the beginning of this sketch, the variable </a:t>
            </a:r>
            <a:r>
              <a:rPr lang="en-US" sz="1400" dirty="0" err="1">
                <a:highlight>
                  <a:srgbClr val="FFFF00"/>
                </a:highlight>
              </a:rPr>
              <a:t>sensorPin</a:t>
            </a:r>
            <a:r>
              <a:rPr lang="en-US" sz="1400" dirty="0"/>
              <a:t> is set to </a:t>
            </a:r>
            <a:r>
              <a:rPr lang="en-US" sz="1400" dirty="0">
                <a:highlight>
                  <a:srgbClr val="FFFF00"/>
                </a:highlight>
              </a:rPr>
              <a:t>analog pin 0</a:t>
            </a:r>
            <a:r>
              <a:rPr lang="en-US" sz="1400" dirty="0"/>
              <a:t>, where your potentiometer is attached, and </a:t>
            </a:r>
            <a:r>
              <a:rPr lang="en-US" sz="1400" dirty="0" err="1">
                <a:highlight>
                  <a:srgbClr val="FFFF00"/>
                </a:highlight>
              </a:rPr>
              <a:t>ledPin</a:t>
            </a:r>
            <a:r>
              <a:rPr lang="en-US" sz="1400" dirty="0"/>
              <a:t> is set to </a:t>
            </a:r>
            <a:r>
              <a:rPr lang="en-US" sz="1400" dirty="0">
                <a:highlight>
                  <a:srgbClr val="FFFF00"/>
                </a:highlight>
              </a:rPr>
              <a:t>digital pin 13</a:t>
            </a:r>
            <a:r>
              <a:rPr lang="en-US" sz="1400" dirty="0"/>
              <a:t>. You'll also create another variable, </a:t>
            </a:r>
            <a:r>
              <a:rPr lang="en-US" sz="1400" dirty="0" err="1">
                <a:highlight>
                  <a:srgbClr val="FFFF00"/>
                </a:highlight>
              </a:rPr>
              <a:t>sensorValue</a:t>
            </a:r>
            <a:r>
              <a:rPr lang="en-US" sz="1400" dirty="0"/>
              <a:t> </a:t>
            </a:r>
            <a:r>
              <a:rPr lang="en-US" sz="1400" dirty="0">
                <a:highlight>
                  <a:srgbClr val="FFFF00"/>
                </a:highlight>
              </a:rPr>
              <a:t>to store the values read from your sensor</a:t>
            </a:r>
            <a:r>
              <a:rPr lang="en-US" sz="1400" dirty="0"/>
              <a:t>.</a:t>
            </a:r>
          </a:p>
          <a:p>
            <a:pPr algn="just"/>
            <a:endParaRPr lang="en-US" sz="1400" dirty="0"/>
          </a:p>
          <a:p>
            <a:pPr algn="just"/>
            <a:r>
              <a:rPr lang="en-US" sz="1400" dirty="0"/>
              <a:t>The </a:t>
            </a:r>
            <a:r>
              <a:rPr lang="en-US" sz="1400" dirty="0" err="1">
                <a:highlight>
                  <a:srgbClr val="FFFF00"/>
                </a:highlight>
              </a:rPr>
              <a:t>analogRead</a:t>
            </a:r>
            <a:r>
              <a:rPr lang="en-US" sz="1400" dirty="0">
                <a:highlight>
                  <a:srgbClr val="FFFF00"/>
                </a:highlight>
              </a:rPr>
              <a:t>() </a:t>
            </a:r>
            <a:r>
              <a:rPr lang="en-US" sz="1400" dirty="0"/>
              <a:t>command converts the </a:t>
            </a:r>
            <a:r>
              <a:rPr lang="en-US" sz="1400" dirty="0">
                <a:highlight>
                  <a:srgbClr val="FFFF00"/>
                </a:highlight>
              </a:rPr>
              <a:t>input voltage range, 0 to 5 volts, to a digital value between 0 and 1023</a:t>
            </a:r>
            <a:r>
              <a:rPr lang="en-US" sz="1400" dirty="0"/>
              <a:t>. This is </a:t>
            </a:r>
            <a:r>
              <a:rPr lang="en-US" sz="1400" dirty="0">
                <a:highlight>
                  <a:srgbClr val="FFFF00"/>
                </a:highlight>
              </a:rPr>
              <a:t>done by a circuit inside the microcontroller called an analog-to-digital converter or ADC</a:t>
            </a:r>
            <a:r>
              <a:rPr lang="en-US" sz="1400" dirty="0"/>
              <a:t>.</a:t>
            </a:r>
          </a:p>
          <a:p>
            <a:pPr algn="just"/>
            <a:endParaRPr lang="en-US" sz="1400" dirty="0"/>
          </a:p>
          <a:p>
            <a:pPr algn="just"/>
            <a:r>
              <a:rPr lang="en-US" sz="1400" dirty="0"/>
              <a:t>By turning the shaft of the potentiometer, you change the amount of resistance on either side of the center pin (or wiper) of the potentiometer. This changes the relative resistances between the center pin and the two outside pins, giving you a different voltage at the analog input. When the shaft is turned all the way in one direction, there is no resistance between the center pin and the pin connected to ground. The voltage at the center pin then is 0 volts, and </a:t>
            </a:r>
            <a:r>
              <a:rPr lang="en-US" sz="1400" dirty="0" err="1"/>
              <a:t>analogRead</a:t>
            </a:r>
            <a:r>
              <a:rPr lang="en-US" sz="1400" dirty="0"/>
              <a:t>() returns 0. When the shaft is turned all the way in the other direction, there is no resistance between the center pin and the pin connected to +5 volts. The voltage at the center pin then is 5 volts, and </a:t>
            </a:r>
            <a:r>
              <a:rPr lang="en-US" sz="1400" dirty="0" err="1"/>
              <a:t>analogRead</a:t>
            </a:r>
            <a:r>
              <a:rPr lang="en-US" sz="1400" dirty="0"/>
              <a:t>() returns 1023. In between, </a:t>
            </a:r>
            <a:r>
              <a:rPr lang="en-US" sz="1400" dirty="0" err="1"/>
              <a:t>analogRead</a:t>
            </a:r>
            <a:r>
              <a:rPr lang="en-US" sz="1400" dirty="0"/>
              <a:t>() returns a number between 0 and 1023 that is proportional to the amount of voltage being applied to the pin.</a:t>
            </a:r>
          </a:p>
          <a:p>
            <a:pPr algn="just"/>
            <a:endParaRPr lang="en-US" sz="1400" dirty="0"/>
          </a:p>
          <a:p>
            <a:pPr algn="just"/>
            <a:r>
              <a:rPr lang="en-US" sz="1400" dirty="0"/>
              <a:t>That value, stored in </a:t>
            </a:r>
            <a:r>
              <a:rPr lang="en-US" sz="1400" dirty="0" err="1">
                <a:highlight>
                  <a:srgbClr val="FFFF00"/>
                </a:highlight>
              </a:rPr>
              <a:t>sensorValue</a:t>
            </a:r>
            <a:r>
              <a:rPr lang="en-US" sz="1400" dirty="0"/>
              <a:t>, is </a:t>
            </a:r>
            <a:r>
              <a:rPr lang="en-US" sz="1400" dirty="0">
                <a:highlight>
                  <a:srgbClr val="FFFF00"/>
                </a:highlight>
              </a:rPr>
              <a:t>used to set a delay() for your blink cycle</a:t>
            </a:r>
            <a:r>
              <a:rPr lang="en-US" sz="1400" dirty="0"/>
              <a:t>. </a:t>
            </a:r>
            <a:r>
              <a:rPr lang="en-US" sz="1400" dirty="0">
                <a:highlight>
                  <a:srgbClr val="FFFF00"/>
                </a:highlight>
              </a:rPr>
              <a:t>The higher the value, the longer the cycle, the smaller the value, the shorter the cycle</a:t>
            </a:r>
            <a:r>
              <a:rPr lang="en-US" sz="1400" dirty="0"/>
              <a:t>. The value is read at the beginning of the cycle, therefore the on/off time is always equal.</a:t>
            </a:r>
          </a:p>
        </p:txBody>
      </p:sp>
    </p:spTree>
    <p:extLst>
      <p:ext uri="{BB962C8B-B14F-4D97-AF65-F5344CB8AC3E}">
        <p14:creationId xmlns:p14="http://schemas.microsoft.com/office/powerpoint/2010/main" val="37340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2ADA-6770-402C-9F0B-A3C5159885CA}"/>
              </a:ext>
            </a:extLst>
          </p:cNvPr>
          <p:cNvSpPr>
            <a:spLocks noGrp="1"/>
          </p:cNvSpPr>
          <p:nvPr>
            <p:ph type="title"/>
          </p:nvPr>
        </p:nvSpPr>
        <p:spPr/>
        <p:txBody>
          <a:bodyPr/>
          <a:lstStyle/>
          <a:p>
            <a:r>
              <a:rPr lang="en-US" dirty="0"/>
              <a:t>Sketch file</a:t>
            </a:r>
          </a:p>
        </p:txBody>
      </p:sp>
      <p:graphicFrame>
        <p:nvGraphicFramePr>
          <p:cNvPr id="3" name="Object 2">
            <a:extLst>
              <a:ext uri="{FF2B5EF4-FFF2-40B4-BE49-F238E27FC236}">
                <a16:creationId xmlns:a16="http://schemas.microsoft.com/office/drawing/2014/main" id="{80DC329D-E717-45AC-B0CA-FE7E64361B3C}"/>
              </a:ext>
            </a:extLst>
          </p:cNvPr>
          <p:cNvGraphicFramePr>
            <a:graphicFrameLocks noChangeAspect="1"/>
          </p:cNvGraphicFramePr>
          <p:nvPr>
            <p:extLst>
              <p:ext uri="{D42A27DB-BD31-4B8C-83A1-F6EECF244321}">
                <p14:modId xmlns:p14="http://schemas.microsoft.com/office/powerpoint/2010/main" val="4145011672"/>
              </p:ext>
            </p:extLst>
          </p:nvPr>
        </p:nvGraphicFramePr>
        <p:xfrm>
          <a:off x="3107338" y="3231356"/>
          <a:ext cx="4842996" cy="2050858"/>
        </p:xfrm>
        <a:graphic>
          <a:graphicData uri="http://schemas.openxmlformats.org/presentationml/2006/ole">
            <mc:AlternateContent xmlns:mc="http://schemas.openxmlformats.org/markup-compatibility/2006">
              <mc:Choice xmlns:v="urn:schemas-microsoft-com:vml" Requires="v">
                <p:oleObj spid="_x0000_s1030" name="Packager Shell Object" showAsIcon="1" r:id="rId3" imgW="932760" imgH="394560" progId="Package">
                  <p:embed/>
                </p:oleObj>
              </mc:Choice>
              <mc:Fallback>
                <p:oleObj name="Packager Shell Object" showAsIcon="1" r:id="rId3" imgW="932760" imgH="394560" progId="Package">
                  <p:embed/>
                  <p:pic>
                    <p:nvPicPr>
                      <p:cNvPr id="0" name=""/>
                      <p:cNvPicPr/>
                      <p:nvPr/>
                    </p:nvPicPr>
                    <p:blipFill>
                      <a:blip r:embed="rId4"/>
                      <a:stretch>
                        <a:fillRect/>
                      </a:stretch>
                    </p:blipFill>
                    <p:spPr>
                      <a:xfrm>
                        <a:off x="3107338" y="3231356"/>
                        <a:ext cx="4842996" cy="2050858"/>
                      </a:xfrm>
                      <a:prstGeom prst="rect">
                        <a:avLst/>
                      </a:prstGeom>
                    </p:spPr>
                  </p:pic>
                </p:oleObj>
              </mc:Fallback>
            </mc:AlternateContent>
          </a:graphicData>
        </a:graphic>
      </p:graphicFrame>
    </p:spTree>
    <p:extLst>
      <p:ext uri="{BB962C8B-B14F-4D97-AF65-F5344CB8AC3E}">
        <p14:creationId xmlns:p14="http://schemas.microsoft.com/office/powerpoint/2010/main" val="250057535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69</TotalTime>
  <Words>711</Words>
  <Application>Microsoft Office PowerPoint</Application>
  <PresentationFormat>Widescreen</PresentationFormat>
  <Paragraphs>40</Paragraphs>
  <Slides>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4" baseType="lpstr">
      <vt:lpstr>Arial</vt:lpstr>
      <vt:lpstr>Century Gothic</vt:lpstr>
      <vt:lpstr>TyponineSans Regular 18</vt:lpstr>
      <vt:lpstr>Vapor Trail</vt:lpstr>
      <vt:lpstr>Package</vt:lpstr>
      <vt:lpstr>Analog Input</vt:lpstr>
      <vt:lpstr>Analog Input</vt:lpstr>
      <vt:lpstr>Hardware Required</vt:lpstr>
      <vt:lpstr>Circuit - Potentiometer</vt:lpstr>
      <vt:lpstr>Schematic - Potentiometer</vt:lpstr>
      <vt:lpstr>Circuit - photoresistor</vt:lpstr>
      <vt:lpstr>Schematic - Photoresistor</vt:lpstr>
      <vt:lpstr>Code</vt:lpstr>
      <vt:lpstr>Sketch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Pull up Serial</dc:title>
  <dc:creator>Sudhanshu Gupta</dc:creator>
  <cp:lastModifiedBy>Sudhanshu Gupta</cp:lastModifiedBy>
  <cp:revision>13</cp:revision>
  <dcterms:created xsi:type="dcterms:W3CDTF">2019-10-05T15:26:46Z</dcterms:created>
  <dcterms:modified xsi:type="dcterms:W3CDTF">2019-10-05T16:43:12Z</dcterms:modified>
</cp:coreProperties>
</file>