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57" r:id="rId5"/>
    <p:sldId id="258" r:id="rId6"/>
    <p:sldId id="259" r:id="rId7"/>
    <p:sldId id="264" r:id="rId8"/>
    <p:sldId id="261" r:id="rId9"/>
    <p:sldId id="265"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86" d="100"/>
          <a:sy n="86"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RTC EEPROM Interfacing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a:xfrm>
            <a:off x="1371600" y="3632200"/>
            <a:ext cx="9448800" cy="1825095"/>
          </a:xfrm>
        </p:spPr>
        <p:txBody>
          <a:bodyPr>
            <a:normAutofit/>
          </a:bodyPr>
          <a:lstStyle/>
          <a:p>
            <a:pPr algn="r"/>
            <a:r>
              <a:rPr lang="en-US" dirty="0"/>
              <a:t>DS1307 (RTC) + 24CXX (EEPROM)</a:t>
            </a:r>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Explanation</a:t>
            </a:r>
          </a:p>
        </p:txBody>
      </p:sp>
    </p:spTree>
    <p:extLst>
      <p:ext uri="{BB962C8B-B14F-4D97-AF65-F5344CB8AC3E}">
        <p14:creationId xmlns:p14="http://schemas.microsoft.com/office/powerpoint/2010/main" val="210554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spTree>
    <p:extLst>
      <p:ext uri="{BB962C8B-B14F-4D97-AF65-F5344CB8AC3E}">
        <p14:creationId xmlns:p14="http://schemas.microsoft.com/office/powerpoint/2010/main" val="2500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ckster.imgix.net/uploads/attachments/867142/ds1307-arduino-tutorial_t0KngUU3o6.jpg?auto=compress%2Cformat&amp;w=1280&amp;h=960&amp;fit=max">
            <a:extLst>
              <a:ext uri="{FF2B5EF4-FFF2-40B4-BE49-F238E27FC236}">
                <a16:creationId xmlns:a16="http://schemas.microsoft.com/office/drawing/2014/main" id="{210FD878-2653-4A84-A7FF-E4C75A271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140" y="5106140"/>
            <a:ext cx="1751860" cy="17518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300079-D832-467A-9B83-2AB60C1632FD}"/>
              </a:ext>
            </a:extLst>
          </p:cNvPr>
          <p:cNvSpPr>
            <a:spLocks noGrp="1"/>
          </p:cNvSpPr>
          <p:nvPr>
            <p:ph type="title"/>
          </p:nvPr>
        </p:nvSpPr>
        <p:spPr/>
        <p:txBody>
          <a:bodyPr/>
          <a:lstStyle/>
          <a:p>
            <a:r>
              <a:rPr lang="en-US" b="1" dirty="0">
                <a:solidFill>
                  <a:srgbClr val="666666"/>
                </a:solidFill>
                <a:latin typeface="Typonine Sans Regular"/>
              </a:rPr>
              <a:t>What is Real Time Clock?</a:t>
            </a:r>
            <a:endParaRPr lang="en-US" dirty="0"/>
          </a:p>
        </p:txBody>
      </p:sp>
      <p:sp>
        <p:nvSpPr>
          <p:cNvPr id="3" name="Content Placeholder 2">
            <a:extLst>
              <a:ext uri="{FF2B5EF4-FFF2-40B4-BE49-F238E27FC236}">
                <a16:creationId xmlns:a16="http://schemas.microsoft.com/office/drawing/2014/main" id="{455DCA40-C2D1-47D6-A775-0118B6BB5295}"/>
              </a:ext>
            </a:extLst>
          </p:cNvPr>
          <p:cNvSpPr>
            <a:spLocks noGrp="1"/>
          </p:cNvSpPr>
          <p:nvPr>
            <p:ph idx="1"/>
          </p:nvPr>
        </p:nvSpPr>
        <p:spPr/>
        <p:txBody>
          <a:bodyPr>
            <a:normAutofit/>
          </a:bodyPr>
          <a:lstStyle/>
          <a:p>
            <a:r>
              <a:rPr lang="en-US" sz="1400" dirty="0">
                <a:solidFill>
                  <a:srgbClr val="879191"/>
                </a:solidFill>
                <a:latin typeface="Typonine Sans Regular"/>
              </a:rPr>
              <a:t>Real Time Clock or RTC is a system that keeps track of the current time and can be used in any device which needs to keep accurate time.</a:t>
            </a:r>
          </a:p>
          <a:p>
            <a:r>
              <a:rPr lang="en-US" sz="1400" dirty="0">
                <a:solidFill>
                  <a:srgbClr val="879191"/>
                </a:solidFill>
                <a:latin typeface="Typonine Sans Regular"/>
              </a:rPr>
              <a:t>RTCs have some important advantages. </a:t>
            </a:r>
          </a:p>
          <a:p>
            <a:pPr lvl="1"/>
            <a:r>
              <a:rPr lang="en-US" sz="1400" dirty="0">
                <a:solidFill>
                  <a:srgbClr val="879191"/>
                </a:solidFill>
                <a:latin typeface="Typonine Sans Regular"/>
              </a:rPr>
              <a:t>Low power consumption</a:t>
            </a:r>
          </a:p>
          <a:p>
            <a:pPr lvl="1"/>
            <a:r>
              <a:rPr lang="en-US" sz="1400" dirty="0">
                <a:solidFill>
                  <a:srgbClr val="879191"/>
                </a:solidFill>
                <a:latin typeface="Typonine Sans Regular"/>
              </a:rPr>
              <a:t>Releasing system time from time calculation (this feature is critical because in many cases CPU is operating some delicate tasks like receiving sensors data. and if you don’t use RTC, CPU also has to keep track of the time and it can disrupt processors main tasks.)</a:t>
            </a:r>
          </a:p>
          <a:p>
            <a:pPr lvl="1"/>
            <a:r>
              <a:rPr lang="en-US" sz="1400" dirty="0">
                <a:solidFill>
                  <a:srgbClr val="879191"/>
                </a:solidFill>
                <a:latin typeface="Typonine Sans Regular"/>
              </a:rPr>
              <a:t>High accuracy</a:t>
            </a:r>
          </a:p>
          <a:p>
            <a:r>
              <a:rPr lang="en-US" sz="1400" dirty="0">
                <a:solidFill>
                  <a:srgbClr val="879191"/>
                </a:solidFill>
                <a:latin typeface="Typonine Sans Regular"/>
              </a:rPr>
              <a:t>RTCs often have an alternate source of power, so that they can continue to keep time while the primary source of power is off or unavailable.</a:t>
            </a:r>
          </a:p>
          <a:p>
            <a:r>
              <a:rPr lang="en-US" sz="1400" dirty="0">
                <a:solidFill>
                  <a:srgbClr val="879191"/>
                </a:solidFill>
                <a:latin typeface="Typonine Sans Regular"/>
              </a:rPr>
              <a:t>RTCs often use a 32.768 kHz crystal oscillator. But why 32,768?</a:t>
            </a:r>
          </a:p>
          <a:p>
            <a:pPr lvl="1"/>
            <a:r>
              <a:rPr lang="en-US" sz="1400" dirty="0">
                <a:solidFill>
                  <a:srgbClr val="879191"/>
                </a:solidFill>
                <a:latin typeface="Typonine Sans Regular"/>
              </a:rPr>
              <a:t>32768 is equal to 215 and hence can generate 1 second easily. </a:t>
            </a:r>
          </a:p>
          <a:p>
            <a:pPr lvl="1"/>
            <a:r>
              <a:rPr lang="en-US" sz="1400" dirty="0">
                <a:solidFill>
                  <a:srgbClr val="879191"/>
                </a:solidFill>
                <a:latin typeface="Typonine Sans Regular"/>
              </a:rPr>
              <a:t>Also, the crystal must be small with proper width and low power consumption, which can be satisfied with using 32876 Hz. Higher frequencies are larger and fragile crystals, and the lower frequencies have more power consumption that 32, 768KHz.</a:t>
            </a:r>
          </a:p>
          <a:p>
            <a:endParaRPr lang="en-US" sz="1400" dirty="0"/>
          </a:p>
        </p:txBody>
      </p:sp>
      <p:sp>
        <p:nvSpPr>
          <p:cNvPr id="4" name="Rectangle 3">
            <a:extLst>
              <a:ext uri="{FF2B5EF4-FFF2-40B4-BE49-F238E27FC236}">
                <a16:creationId xmlns:a16="http://schemas.microsoft.com/office/drawing/2014/main" id="{31784EF1-C07C-42A0-9244-0CEC7E2D05B2}"/>
              </a:ext>
            </a:extLst>
          </p:cNvPr>
          <p:cNvSpPr/>
          <p:nvPr/>
        </p:nvSpPr>
        <p:spPr>
          <a:xfrm>
            <a:off x="3048000" y="2828836"/>
            <a:ext cx="6096000" cy="369332"/>
          </a:xfrm>
          <a:prstGeom prst="rect">
            <a:avLst/>
          </a:prstGeom>
        </p:spPr>
        <p:txBody>
          <a:bodyPr>
            <a:spAutoFit/>
          </a:bodyPr>
          <a:lstStyle/>
          <a:p>
            <a:endParaRPr lang="en-US" b="0" i="0" dirty="0">
              <a:solidFill>
                <a:srgbClr val="879191"/>
              </a:solidFill>
              <a:effectLst/>
              <a:latin typeface="Typonine Sans Regular"/>
            </a:endParaRPr>
          </a:p>
        </p:txBody>
      </p:sp>
    </p:spTree>
    <p:extLst>
      <p:ext uri="{BB962C8B-B14F-4D97-AF65-F5344CB8AC3E}">
        <p14:creationId xmlns:p14="http://schemas.microsoft.com/office/powerpoint/2010/main" val="3068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0079-D832-467A-9B83-2AB60C1632FD}"/>
              </a:ext>
            </a:extLst>
          </p:cNvPr>
          <p:cNvSpPr>
            <a:spLocks noGrp="1"/>
          </p:cNvSpPr>
          <p:nvPr>
            <p:ph type="title"/>
          </p:nvPr>
        </p:nvSpPr>
        <p:spPr/>
        <p:txBody>
          <a:bodyPr/>
          <a:lstStyle/>
          <a:p>
            <a:r>
              <a:rPr lang="en-US" b="1" dirty="0">
                <a:solidFill>
                  <a:srgbClr val="666666"/>
                </a:solidFill>
                <a:latin typeface="Typonine Sans Regular"/>
              </a:rPr>
              <a:t>DS1307 Module </a:t>
            </a:r>
            <a:br>
              <a:rPr lang="en-US" b="1" dirty="0">
                <a:solidFill>
                  <a:srgbClr val="666666"/>
                </a:solidFill>
                <a:latin typeface="Typonine Sans Regular"/>
              </a:rPr>
            </a:br>
            <a:r>
              <a:rPr lang="en-US" b="1" dirty="0">
                <a:solidFill>
                  <a:srgbClr val="666666"/>
                </a:solidFill>
                <a:latin typeface="Typonine Sans Regular"/>
              </a:rPr>
              <a:t>Feature &amp; Specifications</a:t>
            </a:r>
          </a:p>
        </p:txBody>
      </p:sp>
      <p:sp>
        <p:nvSpPr>
          <p:cNvPr id="3" name="Content Placeholder 2">
            <a:extLst>
              <a:ext uri="{FF2B5EF4-FFF2-40B4-BE49-F238E27FC236}">
                <a16:creationId xmlns:a16="http://schemas.microsoft.com/office/drawing/2014/main" id="{455DCA40-C2D1-47D6-A775-0118B6BB5295}"/>
              </a:ext>
            </a:extLst>
          </p:cNvPr>
          <p:cNvSpPr>
            <a:spLocks noGrp="1"/>
          </p:cNvSpPr>
          <p:nvPr>
            <p:ph idx="1"/>
          </p:nvPr>
        </p:nvSpPr>
        <p:spPr/>
        <p:txBody>
          <a:bodyPr>
            <a:normAutofit/>
          </a:bodyPr>
          <a:lstStyle/>
          <a:p>
            <a:r>
              <a:rPr lang="en-US" sz="1400" dirty="0">
                <a:solidFill>
                  <a:srgbClr val="879191"/>
                </a:solidFill>
                <a:latin typeface="Typonine Sans Regular"/>
              </a:rPr>
              <a:t>DS1307 module is one of the most affordable and common RTCs modules. It can accurately keep track of seconds, minutes, hours, days, months, and years.</a:t>
            </a:r>
          </a:p>
          <a:p>
            <a:r>
              <a:rPr lang="en-US" sz="1400" dirty="0">
                <a:solidFill>
                  <a:srgbClr val="879191"/>
                </a:solidFill>
                <a:latin typeface="Typonine Sans Regular"/>
              </a:rPr>
              <a:t>Some of the DS1307 important features are:</a:t>
            </a:r>
          </a:p>
          <a:p>
            <a:pPr lvl="1"/>
            <a:r>
              <a:rPr lang="en-US" sz="1400" dirty="0">
                <a:solidFill>
                  <a:srgbClr val="879191"/>
                </a:solidFill>
                <a:latin typeface="Typonine Sans Regular"/>
              </a:rPr>
              <a:t>Ability of Generating Programmable Square-Wave</a:t>
            </a:r>
          </a:p>
          <a:p>
            <a:pPr lvl="1"/>
            <a:r>
              <a:rPr lang="en-US" sz="1400" dirty="0">
                <a:solidFill>
                  <a:srgbClr val="879191"/>
                </a:solidFill>
                <a:latin typeface="Typonine Sans Regular"/>
              </a:rPr>
              <a:t>Low Current Use; under 500nA in Battery Backup mode</a:t>
            </a:r>
          </a:p>
          <a:p>
            <a:pPr lvl="1"/>
            <a:r>
              <a:rPr lang="en-US" sz="1400" dirty="0">
                <a:solidFill>
                  <a:srgbClr val="879191"/>
                </a:solidFill>
                <a:latin typeface="Typonine Sans Regular"/>
              </a:rPr>
              <a:t>The Ability to Set the Date Up to Year 2100</a:t>
            </a:r>
          </a:p>
          <a:p>
            <a:pPr lvl="1"/>
            <a:r>
              <a:rPr lang="en-US" sz="1400" dirty="0">
                <a:solidFill>
                  <a:srgbClr val="879191"/>
                </a:solidFill>
                <a:latin typeface="Typonine Sans Regular"/>
              </a:rPr>
              <a:t>I2C Serial Interface</a:t>
            </a:r>
          </a:p>
          <a:p>
            <a:r>
              <a:rPr lang="en-US" sz="1400" dirty="0">
                <a:solidFill>
                  <a:srgbClr val="879191"/>
                </a:solidFill>
                <a:latin typeface="Typonine Sans Regular"/>
              </a:rPr>
              <a:t>The DS1307 module has the capability to install a 3-volt CR2023 backup battery. there is also an embedded EEPROM 24c32 memory on this module that can save 32kb of data.</a:t>
            </a:r>
          </a:p>
          <a:p>
            <a:endParaRPr lang="en-US" sz="1400" dirty="0"/>
          </a:p>
        </p:txBody>
      </p:sp>
      <p:sp>
        <p:nvSpPr>
          <p:cNvPr id="4" name="Rectangle 3">
            <a:extLst>
              <a:ext uri="{FF2B5EF4-FFF2-40B4-BE49-F238E27FC236}">
                <a16:creationId xmlns:a16="http://schemas.microsoft.com/office/drawing/2014/main" id="{31784EF1-C07C-42A0-9244-0CEC7E2D05B2}"/>
              </a:ext>
            </a:extLst>
          </p:cNvPr>
          <p:cNvSpPr/>
          <p:nvPr/>
        </p:nvSpPr>
        <p:spPr>
          <a:xfrm>
            <a:off x="3048000" y="2828836"/>
            <a:ext cx="6096000" cy="369332"/>
          </a:xfrm>
          <a:prstGeom prst="rect">
            <a:avLst/>
          </a:prstGeom>
        </p:spPr>
        <p:txBody>
          <a:bodyPr>
            <a:spAutoFit/>
          </a:bodyPr>
          <a:lstStyle/>
          <a:p>
            <a:endParaRPr lang="en-US" b="0" i="0" dirty="0">
              <a:solidFill>
                <a:srgbClr val="879191"/>
              </a:solidFill>
              <a:effectLst/>
              <a:latin typeface="Typonine Sans Regular"/>
            </a:endParaRPr>
          </a:p>
        </p:txBody>
      </p:sp>
    </p:spTree>
    <p:extLst>
      <p:ext uri="{BB962C8B-B14F-4D97-AF65-F5344CB8AC3E}">
        <p14:creationId xmlns:p14="http://schemas.microsoft.com/office/powerpoint/2010/main" val="28763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RTC EEPROM Interfacing</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34041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board (Uno, Mega)</a:t>
            </a:r>
          </a:p>
          <a:p>
            <a:r>
              <a:rPr lang="en-US" dirty="0"/>
              <a:t>Jumper cables (as per breakout headers)</a:t>
            </a:r>
          </a:p>
          <a:p>
            <a:r>
              <a:rPr lang="en-US" dirty="0"/>
              <a:t>DS1307 (RTC) + 24Cxx (EEPROM)</a:t>
            </a:r>
          </a:p>
          <a:p>
            <a:r>
              <a:rPr lang="en-US" dirty="0"/>
              <a:t>USB connection cable</a:t>
            </a:r>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a:t>SOFTWARE Required</a:t>
            </a:r>
            <a:endParaRPr lang="en-US" dirty="0"/>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altLang="en-US" dirty="0"/>
              <a:t>RTC_DS1307 – </a:t>
            </a:r>
            <a:r>
              <a:rPr lang="en-US" dirty="0"/>
              <a:t>You need the </a:t>
            </a:r>
            <a:r>
              <a:rPr lang="en-US" dirty="0" err="1">
                <a:highlight>
                  <a:srgbClr val="FFFF00"/>
                </a:highlight>
              </a:rPr>
              <a:t>RTClib</a:t>
            </a:r>
            <a:r>
              <a:rPr lang="en-US" dirty="0"/>
              <a:t> library to use DS1307 with Arduino</a:t>
            </a:r>
            <a:endParaRPr lang="en-US" altLang="en-US" dirty="0"/>
          </a:p>
          <a:p>
            <a:endParaRPr lang="en-US" sz="1900" dirty="0"/>
          </a:p>
        </p:txBody>
      </p:sp>
      <p:pic>
        <p:nvPicPr>
          <p:cNvPr id="8" name="Picture 7">
            <a:extLst>
              <a:ext uri="{FF2B5EF4-FFF2-40B4-BE49-F238E27FC236}">
                <a16:creationId xmlns:a16="http://schemas.microsoft.com/office/drawing/2014/main" id="{E87BFC89-2F40-4813-913D-8C21BF1C886A}"/>
              </a:ext>
            </a:extLst>
          </p:cNvPr>
          <p:cNvPicPr>
            <a:picLocks noChangeAspect="1"/>
          </p:cNvPicPr>
          <p:nvPr/>
        </p:nvPicPr>
        <p:blipFill>
          <a:blip r:embed="rId2"/>
          <a:stretch>
            <a:fillRect/>
          </a:stretch>
        </p:blipFill>
        <p:spPr>
          <a:xfrm>
            <a:off x="3099601" y="5815819"/>
            <a:ext cx="4838700" cy="676275"/>
          </a:xfrm>
          <a:prstGeom prst="rect">
            <a:avLst/>
          </a:prstGeom>
        </p:spPr>
      </p:pic>
    </p:spTree>
    <p:extLst>
      <p:ext uri="{BB962C8B-B14F-4D97-AF65-F5344CB8AC3E}">
        <p14:creationId xmlns:p14="http://schemas.microsoft.com/office/powerpoint/2010/main" val="228946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graphicFrame>
        <p:nvGraphicFramePr>
          <p:cNvPr id="3" name="Table 2">
            <a:extLst>
              <a:ext uri="{FF2B5EF4-FFF2-40B4-BE49-F238E27FC236}">
                <a16:creationId xmlns:a16="http://schemas.microsoft.com/office/drawing/2014/main" id="{913B1E79-AEFE-433F-BCCE-90F01C4088ED}"/>
              </a:ext>
            </a:extLst>
          </p:cNvPr>
          <p:cNvGraphicFramePr>
            <a:graphicFrameLocks noGrp="1"/>
          </p:cNvGraphicFramePr>
          <p:nvPr>
            <p:extLst>
              <p:ext uri="{D42A27DB-BD31-4B8C-83A1-F6EECF244321}">
                <p14:modId xmlns:p14="http://schemas.microsoft.com/office/powerpoint/2010/main" val="1004533923"/>
              </p:ext>
            </p:extLst>
          </p:nvPr>
        </p:nvGraphicFramePr>
        <p:xfrm>
          <a:off x="1777753" y="2280899"/>
          <a:ext cx="8026401" cy="3374177"/>
        </p:xfrm>
        <a:graphic>
          <a:graphicData uri="http://schemas.openxmlformats.org/drawingml/2006/table">
            <a:tbl>
              <a:tblPr firstRow="1" bandRow="1">
                <a:tableStyleId>{5C22544A-7EE6-4342-B048-85BDC9FD1C3A}</a:tableStyleId>
              </a:tblPr>
              <a:tblGrid>
                <a:gridCol w="2675467">
                  <a:extLst>
                    <a:ext uri="{9D8B030D-6E8A-4147-A177-3AD203B41FA5}">
                      <a16:colId xmlns:a16="http://schemas.microsoft.com/office/drawing/2014/main" val="1061850543"/>
                    </a:ext>
                  </a:extLst>
                </a:gridCol>
                <a:gridCol w="1883833">
                  <a:extLst>
                    <a:ext uri="{9D8B030D-6E8A-4147-A177-3AD203B41FA5}">
                      <a16:colId xmlns:a16="http://schemas.microsoft.com/office/drawing/2014/main" val="1470753449"/>
                    </a:ext>
                  </a:extLst>
                </a:gridCol>
                <a:gridCol w="3467101">
                  <a:extLst>
                    <a:ext uri="{9D8B030D-6E8A-4147-A177-3AD203B41FA5}">
                      <a16:colId xmlns:a16="http://schemas.microsoft.com/office/drawing/2014/main" val="179577448"/>
                    </a:ext>
                  </a:extLst>
                </a:gridCol>
              </a:tblGrid>
              <a:tr h="651934">
                <a:tc>
                  <a:txBody>
                    <a:bodyPr/>
                    <a:lstStyle/>
                    <a:p>
                      <a:pPr algn="ctr"/>
                      <a:r>
                        <a:rPr lang="en-US" dirty="0"/>
                        <a:t>PIN </a:t>
                      </a:r>
                    </a:p>
                    <a:p>
                      <a:pPr algn="ctr"/>
                      <a:r>
                        <a:rPr lang="en-US" dirty="0"/>
                        <a:t>on </a:t>
                      </a:r>
                    </a:p>
                    <a:p>
                      <a:pPr algn="ctr"/>
                      <a:r>
                        <a:rPr lang="en-US" dirty="0"/>
                        <a:t>DS1307 board</a:t>
                      </a:r>
                    </a:p>
                  </a:txBody>
                  <a:tcPr/>
                </a:tc>
                <a:tc>
                  <a:txBody>
                    <a:bodyPr/>
                    <a:lstStyle/>
                    <a:p>
                      <a:pPr algn="ctr"/>
                      <a:r>
                        <a:rPr lang="en-US" dirty="0"/>
                        <a:t>Operation</a:t>
                      </a:r>
                    </a:p>
                  </a:txBody>
                  <a:tcPr/>
                </a:tc>
                <a:tc>
                  <a:txBody>
                    <a:bodyPr/>
                    <a:lstStyle/>
                    <a:p>
                      <a:pPr algn="ctr"/>
                      <a:r>
                        <a:rPr lang="en-US" dirty="0"/>
                        <a:t>Pin </a:t>
                      </a:r>
                    </a:p>
                    <a:p>
                      <a:pPr algn="ctr"/>
                      <a:r>
                        <a:rPr lang="en-US" dirty="0"/>
                        <a:t>on </a:t>
                      </a:r>
                    </a:p>
                    <a:p>
                      <a:pPr algn="ctr"/>
                      <a:r>
                        <a:rPr lang="en-US" dirty="0"/>
                        <a:t>Arduino</a:t>
                      </a:r>
                    </a:p>
                  </a:txBody>
                  <a:tcPr/>
                </a:tc>
                <a:extLst>
                  <a:ext uri="{0D108BD9-81ED-4DB2-BD59-A6C34878D82A}">
                    <a16:rowId xmlns:a16="http://schemas.microsoft.com/office/drawing/2014/main" val="1933846964"/>
                  </a:ext>
                </a:extLst>
              </a:tr>
              <a:tr h="457200">
                <a:tc>
                  <a:txBody>
                    <a:bodyPr/>
                    <a:lstStyle/>
                    <a:p>
                      <a:pPr algn="ctr"/>
                      <a:r>
                        <a:rPr lang="en-US" dirty="0"/>
                        <a:t>Vcc</a:t>
                      </a:r>
                    </a:p>
                  </a:txBody>
                  <a:tcPr/>
                </a:tc>
                <a:tc>
                  <a:txBody>
                    <a:bodyPr/>
                    <a:lstStyle/>
                    <a:p>
                      <a:pPr algn="ctr"/>
                      <a:r>
                        <a:rPr lang="en-US" dirty="0"/>
                        <a:t>+5V</a:t>
                      </a:r>
                    </a:p>
                  </a:txBody>
                  <a:tcPr/>
                </a:tc>
                <a:tc>
                  <a:txBody>
                    <a:bodyPr/>
                    <a:lstStyle/>
                    <a:p>
                      <a:pPr algn="ctr"/>
                      <a:r>
                        <a:rPr lang="en-US" dirty="0"/>
                        <a:t>5V</a:t>
                      </a:r>
                    </a:p>
                  </a:txBody>
                  <a:tcPr/>
                </a:tc>
                <a:extLst>
                  <a:ext uri="{0D108BD9-81ED-4DB2-BD59-A6C34878D82A}">
                    <a16:rowId xmlns:a16="http://schemas.microsoft.com/office/drawing/2014/main" val="2272214126"/>
                  </a:ext>
                </a:extLst>
              </a:tr>
              <a:tr h="413474">
                <a:tc>
                  <a:txBody>
                    <a:bodyPr/>
                    <a:lstStyle/>
                    <a:p>
                      <a:pPr algn="ctr"/>
                      <a:r>
                        <a:rPr lang="en-US" dirty="0"/>
                        <a:t>GND</a:t>
                      </a:r>
                    </a:p>
                  </a:txBody>
                  <a:tcPr/>
                </a:tc>
                <a:tc>
                  <a:txBody>
                    <a:bodyPr/>
                    <a:lstStyle/>
                    <a:p>
                      <a:pPr algn="ctr"/>
                      <a:r>
                        <a:rPr lang="en-US" dirty="0"/>
                        <a:t>GND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GND</a:t>
                      </a:r>
                    </a:p>
                  </a:txBody>
                  <a:tcPr/>
                </a:tc>
                <a:extLst>
                  <a:ext uri="{0D108BD9-81ED-4DB2-BD59-A6C34878D82A}">
                    <a16:rowId xmlns:a16="http://schemas.microsoft.com/office/drawing/2014/main" val="965694673"/>
                  </a:ext>
                </a:extLst>
              </a:tr>
              <a:tr h="674703">
                <a:tc>
                  <a:txBody>
                    <a:bodyPr/>
                    <a:lstStyle/>
                    <a:p>
                      <a:pPr algn="ctr"/>
                      <a:r>
                        <a:rPr lang="en-US" dirty="0"/>
                        <a:t>SDA</a:t>
                      </a:r>
                    </a:p>
                  </a:txBody>
                  <a:tcPr/>
                </a:tc>
                <a:tc>
                  <a:txBody>
                    <a:bodyPr/>
                    <a:lstStyle/>
                    <a:p>
                      <a:pPr algn="ctr"/>
                      <a:r>
                        <a:rPr lang="en-US" dirty="0"/>
                        <a:t>RTC &amp; EEPROM I2C Data Line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4)</a:t>
                      </a:r>
                    </a:p>
                  </a:txBody>
                  <a:tcPr/>
                </a:tc>
                <a:extLst>
                  <a:ext uri="{0D108BD9-81ED-4DB2-BD59-A6C34878D82A}">
                    <a16:rowId xmlns:a16="http://schemas.microsoft.com/office/drawing/2014/main" val="771168750"/>
                  </a:ext>
                </a:extLst>
              </a:tr>
              <a:tr h="665825">
                <a:tc>
                  <a:txBody>
                    <a:bodyPr/>
                    <a:lstStyle/>
                    <a:p>
                      <a:pPr algn="ctr"/>
                      <a:r>
                        <a:rPr lang="en-US" dirty="0"/>
                        <a:t>SCL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RTC &amp; EEPROM I2C Clock Line</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(Analog Input Pin 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187249905"/>
                  </a:ext>
                </a:extLst>
              </a:tr>
            </a:tbl>
          </a:graphicData>
        </a:graphic>
      </p:graphicFrame>
    </p:spTree>
    <p:extLst>
      <p:ext uri="{BB962C8B-B14F-4D97-AF65-F5344CB8AC3E}">
        <p14:creationId xmlns:p14="http://schemas.microsoft.com/office/powerpoint/2010/main" val="325689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pic>
        <p:nvPicPr>
          <p:cNvPr id="2050" name="Picture 2" descr="https://hackster.imgix.net/uploads/attachments/867151/ds1307_simple_wWCdd4V1Kw.jpg?auto=compress%2Cformat&amp;w=1280&amp;h=960&amp;fit=max">
            <a:extLst>
              <a:ext uri="{FF2B5EF4-FFF2-40B4-BE49-F238E27FC236}">
                <a16:creationId xmlns:a16="http://schemas.microsoft.com/office/drawing/2014/main" id="{DEC59420-CB00-4EB8-A672-CA7F17CC5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4950"/>
            <a:ext cx="6667500" cy="5353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66372E-FEFF-4BD9-B024-677FFB18DBD0}"/>
              </a:ext>
            </a:extLst>
          </p:cNvPr>
          <p:cNvSpPr/>
          <p:nvPr/>
        </p:nvSpPr>
        <p:spPr>
          <a:xfrm>
            <a:off x="7051829" y="2057401"/>
            <a:ext cx="4959658" cy="923330"/>
          </a:xfrm>
          <a:prstGeom prst="rect">
            <a:avLst/>
          </a:prstGeom>
        </p:spPr>
        <p:txBody>
          <a:bodyPr wrap="square">
            <a:spAutoFit/>
          </a:bodyPr>
          <a:lstStyle/>
          <a:p>
            <a:r>
              <a:rPr lang="en-US" dirty="0">
                <a:solidFill>
                  <a:srgbClr val="879191"/>
                </a:solidFill>
                <a:latin typeface="Typonine Sans Regular"/>
              </a:rPr>
              <a:t>RTC part communicates with the microcontroller using I2C protocol.</a:t>
            </a:r>
          </a:p>
          <a:p>
            <a:endParaRPr lang="en-US" dirty="0"/>
          </a:p>
        </p:txBody>
      </p:sp>
    </p:spTree>
    <p:extLst>
      <p:ext uri="{BB962C8B-B14F-4D97-AF65-F5344CB8AC3E}">
        <p14:creationId xmlns:p14="http://schemas.microsoft.com/office/powerpoint/2010/main" val="99347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Example1</a:t>
            </a:r>
            <a:br>
              <a:rPr lang="en-US" dirty="0"/>
            </a:br>
            <a:r>
              <a:rPr lang="en-US" dirty="0"/>
              <a:t>( Using </a:t>
            </a:r>
            <a:r>
              <a:rPr lang="en-US" altLang="en-US" dirty="0"/>
              <a:t>RTC_DS1307 Lib )</a:t>
            </a:r>
            <a:endParaRPr lang="en-US" dirty="0"/>
          </a:p>
        </p:txBody>
      </p:sp>
    </p:spTree>
    <p:extLst>
      <p:ext uri="{BB962C8B-B14F-4D97-AF65-F5344CB8AC3E}">
        <p14:creationId xmlns:p14="http://schemas.microsoft.com/office/powerpoint/2010/main" val="350029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a:t>
            </a:r>
            <a:r>
              <a:rPr lang="en-US" dirty="0" err="1"/>
              <a:t>Explaination</a:t>
            </a:r>
            <a:endParaRPr lang="en-US" dirty="0"/>
          </a:p>
        </p:txBody>
      </p:sp>
    </p:spTree>
    <p:extLst>
      <p:ext uri="{BB962C8B-B14F-4D97-AF65-F5344CB8AC3E}">
        <p14:creationId xmlns:p14="http://schemas.microsoft.com/office/powerpoint/2010/main" val="29863369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328</TotalTime>
  <Words>269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Typonine Sans Regular</vt:lpstr>
      <vt:lpstr>Vapor Trail</vt:lpstr>
      <vt:lpstr>RTC EEPROM Interfacing</vt:lpstr>
      <vt:lpstr>What is Real Time Clock?</vt:lpstr>
      <vt:lpstr>DS1307 Module  Feature &amp; Specifications</vt:lpstr>
      <vt:lpstr>RTC EEPROM Interfacing</vt:lpstr>
      <vt:lpstr>Hardware Required</vt:lpstr>
      <vt:lpstr>PINOUT</vt:lpstr>
      <vt:lpstr>Circuit</vt:lpstr>
      <vt:lpstr>Code – Example1 ( Using RTC_DS1307 Lib )</vt:lpstr>
      <vt:lpstr>Code – Explaination</vt:lpstr>
      <vt:lpstr>Code – Explanation</vt:lpstr>
      <vt:lpstr>Sketch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PCD8544 Nokia Lcd Interfacing</dc:title>
  <dc:creator>Sudhanshu Gupta</dc:creator>
  <cp:lastModifiedBy>Sudhanshu Gupta</cp:lastModifiedBy>
  <cp:revision>30</cp:revision>
  <dcterms:created xsi:type="dcterms:W3CDTF">2019-10-07T12:41:23Z</dcterms:created>
  <dcterms:modified xsi:type="dcterms:W3CDTF">2019-10-20T08:06:41Z</dcterms:modified>
</cp:coreProperties>
</file>