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4" r:id="rId4"/>
    <p:sldId id="267" r:id="rId5"/>
    <p:sldId id="268" r:id="rId6"/>
    <p:sldId id="270" r:id="rId7"/>
    <p:sldId id="271" r:id="rId8"/>
    <p:sldId id="272" r:id="rId9"/>
    <p:sldId id="273"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10/12/2019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10/12/2019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10/12/2019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10/12/2019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10/12/2019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10/12/2019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10/12/2019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arduino.cc/en/Tutorial/ReadASCIIStri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2" Type="http://schemas.openxmlformats.org/officeDocument/2006/relationships/hyperlink" Target="https://www.arduino.cc/en/Reference/ParseIn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arduino.cc/en/Reference/Setup" TargetMode="External"/><Relationship Id="rId2" Type="http://schemas.openxmlformats.org/officeDocument/2006/relationships/hyperlink" Target="https://www.arduino.cc/en/Reference/Scop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arduino.cc/en/Reference/While" TargetMode="External"/><Relationship Id="rId2" Type="http://schemas.openxmlformats.org/officeDocument/2006/relationships/hyperlink" Target="https://www.arduino.cc/en/Reference/Loop" TargetMode="External"/><Relationship Id="rId1" Type="http://schemas.openxmlformats.org/officeDocument/2006/relationships/slideLayout" Target="../slideLayouts/slideLayout2.xml"/><Relationship Id="rId4" Type="http://schemas.openxmlformats.org/officeDocument/2006/relationships/hyperlink" Target="https://www.arduino.cc/en/Serial/ParseInt"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arduino.cc/en/Reference/AnalogWrite" TargetMode="External"/><Relationship Id="rId2" Type="http://schemas.openxmlformats.org/officeDocument/2006/relationships/hyperlink" Target="https://www.arduino.cc/en/Reference/Constrai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D26F9-368B-437C-A829-9B72AAB5B151}"/>
              </a:ext>
            </a:extLst>
          </p:cNvPr>
          <p:cNvSpPr>
            <a:spLocks noGrp="1"/>
          </p:cNvSpPr>
          <p:nvPr>
            <p:ph type="ctrTitle"/>
          </p:nvPr>
        </p:nvSpPr>
        <p:spPr/>
        <p:txBody>
          <a:bodyPr/>
          <a:lstStyle/>
          <a:p>
            <a:r>
              <a:rPr lang="en-US" dirty="0"/>
              <a:t>Read ascii string</a:t>
            </a:r>
          </a:p>
        </p:txBody>
      </p:sp>
      <p:sp>
        <p:nvSpPr>
          <p:cNvPr id="3" name="Subtitle 2">
            <a:extLst>
              <a:ext uri="{FF2B5EF4-FFF2-40B4-BE49-F238E27FC236}">
                <a16:creationId xmlns:a16="http://schemas.microsoft.com/office/drawing/2014/main" id="{B3293936-73D3-4160-9F9C-CAB57CBA9476}"/>
              </a:ext>
            </a:extLst>
          </p:cNvPr>
          <p:cNvSpPr>
            <a:spLocks noGrp="1"/>
          </p:cNvSpPr>
          <p:nvPr>
            <p:ph type="subTitle" idx="1"/>
          </p:nvPr>
        </p:nvSpPr>
        <p:spPr/>
        <p:txBody>
          <a:bodyPr/>
          <a:lstStyle/>
          <a:p>
            <a:r>
              <a:rPr lang="en-US" dirty="0">
                <a:hlinkClick r:id="rId2"/>
              </a:rPr>
              <a:t>https://www.arduino.cc/en/Tutorial/ReadASCIIString</a:t>
            </a:r>
            <a:endParaRPr lang="en-US" dirty="0"/>
          </a:p>
        </p:txBody>
      </p:sp>
    </p:spTree>
    <p:extLst>
      <p:ext uri="{BB962C8B-B14F-4D97-AF65-F5344CB8AC3E}">
        <p14:creationId xmlns:p14="http://schemas.microsoft.com/office/powerpoint/2010/main" val="771306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42ADA-6770-402C-9F0B-A3C5159885CA}"/>
              </a:ext>
            </a:extLst>
          </p:cNvPr>
          <p:cNvSpPr>
            <a:spLocks noGrp="1"/>
          </p:cNvSpPr>
          <p:nvPr>
            <p:ph type="title"/>
          </p:nvPr>
        </p:nvSpPr>
        <p:spPr/>
        <p:txBody>
          <a:bodyPr/>
          <a:lstStyle/>
          <a:p>
            <a:r>
              <a:rPr lang="en-US" dirty="0"/>
              <a:t>Sketch file</a:t>
            </a:r>
          </a:p>
        </p:txBody>
      </p:sp>
      <p:graphicFrame>
        <p:nvGraphicFramePr>
          <p:cNvPr id="4" name="Object 3">
            <a:extLst>
              <a:ext uri="{FF2B5EF4-FFF2-40B4-BE49-F238E27FC236}">
                <a16:creationId xmlns:a16="http://schemas.microsoft.com/office/drawing/2014/main" id="{06BC5DFE-4D71-4D77-8802-85B93BD8D1BE}"/>
              </a:ext>
            </a:extLst>
          </p:cNvPr>
          <p:cNvGraphicFramePr>
            <a:graphicFrameLocks noChangeAspect="1"/>
          </p:cNvGraphicFramePr>
          <p:nvPr>
            <p:extLst>
              <p:ext uri="{D42A27DB-BD31-4B8C-83A1-F6EECF244321}">
                <p14:modId xmlns:p14="http://schemas.microsoft.com/office/powerpoint/2010/main" val="4133579109"/>
              </p:ext>
            </p:extLst>
          </p:nvPr>
        </p:nvGraphicFramePr>
        <p:xfrm>
          <a:off x="3293615" y="2566062"/>
          <a:ext cx="5741865" cy="2084149"/>
        </p:xfrm>
        <a:graphic>
          <a:graphicData uri="http://schemas.openxmlformats.org/presentationml/2006/ole">
            <mc:AlternateContent xmlns:mc="http://schemas.openxmlformats.org/markup-compatibility/2006">
              <mc:Choice xmlns:v="urn:schemas-microsoft-com:vml" Requires="v">
                <p:oleObj spid="_x0000_s1033" name="Packager Shell Object" showAsIcon="1" r:id="rId3" imgW="1089360" imgH="394560" progId="Package">
                  <p:embed/>
                </p:oleObj>
              </mc:Choice>
              <mc:Fallback>
                <p:oleObj name="Packager Shell Object" showAsIcon="1" r:id="rId3" imgW="1089360" imgH="394560" progId="Package">
                  <p:embed/>
                  <p:pic>
                    <p:nvPicPr>
                      <p:cNvPr id="3" name="Object 2">
                        <a:extLst>
                          <a:ext uri="{FF2B5EF4-FFF2-40B4-BE49-F238E27FC236}">
                            <a16:creationId xmlns:a16="http://schemas.microsoft.com/office/drawing/2014/main" id="{BAF75B81-65AF-44E8-8696-8817499DB3E0}"/>
                          </a:ext>
                        </a:extLst>
                      </p:cNvPr>
                      <p:cNvPicPr/>
                      <p:nvPr/>
                    </p:nvPicPr>
                    <p:blipFill>
                      <a:blip r:embed="rId4"/>
                      <a:stretch>
                        <a:fillRect/>
                      </a:stretch>
                    </p:blipFill>
                    <p:spPr>
                      <a:xfrm>
                        <a:off x="3293615" y="2566062"/>
                        <a:ext cx="5741865" cy="2084149"/>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55B68525-A101-42C7-A411-4162B130951A}"/>
              </a:ext>
            </a:extLst>
          </p:cNvPr>
          <p:cNvSpPr/>
          <p:nvPr/>
        </p:nvSpPr>
        <p:spPr>
          <a:xfrm>
            <a:off x="685799" y="5650274"/>
            <a:ext cx="11228033" cy="886705"/>
          </a:xfrm>
          <a:prstGeom prst="rect">
            <a:avLst/>
          </a:prstGeom>
        </p:spPr>
        <p:txBody>
          <a:bodyPr vert="horz" lIns="91440" tIns="45720" rIns="91440" bIns="45720" rtlCol="0">
            <a:noAutofit/>
          </a:bodyPr>
          <a:lstStyle/>
          <a:p>
            <a:pPr algn="just" defTabSz="914400">
              <a:lnSpc>
                <a:spcPct val="90000"/>
              </a:lnSpc>
              <a:spcBef>
                <a:spcPts val="1000"/>
              </a:spcBef>
            </a:pPr>
            <a:r>
              <a:rPr lang="en-US" sz="1400" dirty="0"/>
              <a:t>This is custom sketch, that reads user’s input from serial port and programs only one LED (which is connected on PWM pin 9)</a:t>
            </a:r>
          </a:p>
        </p:txBody>
      </p:sp>
    </p:spTree>
    <p:extLst>
      <p:ext uri="{BB962C8B-B14F-4D97-AF65-F5344CB8AC3E}">
        <p14:creationId xmlns:p14="http://schemas.microsoft.com/office/powerpoint/2010/main" val="2500575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00D7E-FD48-401D-8E3D-B0FCE03BBF29}"/>
              </a:ext>
            </a:extLst>
          </p:cNvPr>
          <p:cNvSpPr>
            <a:spLocks noGrp="1"/>
          </p:cNvSpPr>
          <p:nvPr>
            <p:ph type="title"/>
          </p:nvPr>
        </p:nvSpPr>
        <p:spPr/>
        <p:txBody>
          <a:bodyPr/>
          <a:lstStyle/>
          <a:p>
            <a:r>
              <a:rPr lang="en-US" dirty="0"/>
              <a:t>Read ascii string</a:t>
            </a:r>
          </a:p>
        </p:txBody>
      </p:sp>
      <p:sp>
        <p:nvSpPr>
          <p:cNvPr id="3" name="Content Placeholder 2">
            <a:extLst>
              <a:ext uri="{FF2B5EF4-FFF2-40B4-BE49-F238E27FC236}">
                <a16:creationId xmlns:a16="http://schemas.microsoft.com/office/drawing/2014/main" id="{796848B7-9DCF-406A-ABA5-133C30A893D8}"/>
              </a:ext>
            </a:extLst>
          </p:cNvPr>
          <p:cNvSpPr>
            <a:spLocks noGrp="1"/>
          </p:cNvSpPr>
          <p:nvPr>
            <p:ph idx="1"/>
          </p:nvPr>
        </p:nvSpPr>
        <p:spPr/>
        <p:txBody>
          <a:bodyPr>
            <a:normAutofit/>
          </a:bodyPr>
          <a:lstStyle/>
          <a:p>
            <a:r>
              <a:rPr lang="en-US" sz="1400" dirty="0"/>
              <a:t>In this project, we will use the </a:t>
            </a:r>
            <a:r>
              <a:rPr lang="en-US" sz="1400" dirty="0" err="1">
                <a:hlinkClick r:id="rId2"/>
              </a:rPr>
              <a:t>Serial.parseInt</a:t>
            </a:r>
            <a:r>
              <a:rPr lang="en-US" sz="1400" dirty="0"/>
              <a:t>() function to locate values separated by a non-alphanumeric character. Often people use a comma to indicate different pieces of information (this format is commonly referred to as comma-separated-values or CSV), but other characters like a space or a period will work too.</a:t>
            </a:r>
          </a:p>
          <a:p>
            <a:r>
              <a:rPr lang="en-US" sz="1400" dirty="0"/>
              <a:t>The values are parsed into integers and used to determine the color of a RGB LED. You'll use the Arduino Software (IDE) serial monitor to send strings like "5,220,70" to the board to change the light color.</a:t>
            </a:r>
          </a:p>
          <a:p>
            <a:endParaRPr lang="en-US" sz="1400" dirty="0"/>
          </a:p>
        </p:txBody>
      </p:sp>
    </p:spTree>
    <p:extLst>
      <p:ext uri="{BB962C8B-B14F-4D97-AF65-F5344CB8AC3E}">
        <p14:creationId xmlns:p14="http://schemas.microsoft.com/office/powerpoint/2010/main" val="2164666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78F98-3C36-4C9F-BED0-0372DDA4A7AE}"/>
              </a:ext>
            </a:extLst>
          </p:cNvPr>
          <p:cNvSpPr>
            <a:spLocks noGrp="1"/>
          </p:cNvSpPr>
          <p:nvPr>
            <p:ph type="title"/>
          </p:nvPr>
        </p:nvSpPr>
        <p:spPr/>
        <p:txBody>
          <a:bodyPr/>
          <a:lstStyle/>
          <a:p>
            <a:r>
              <a:rPr lang="en-US" dirty="0"/>
              <a:t>Hardware Required</a:t>
            </a:r>
          </a:p>
        </p:txBody>
      </p:sp>
      <p:sp>
        <p:nvSpPr>
          <p:cNvPr id="3" name="Content Placeholder 2">
            <a:extLst>
              <a:ext uri="{FF2B5EF4-FFF2-40B4-BE49-F238E27FC236}">
                <a16:creationId xmlns:a16="http://schemas.microsoft.com/office/drawing/2014/main" id="{6310F778-80CD-4527-93A9-95DB6525CE89}"/>
              </a:ext>
            </a:extLst>
          </p:cNvPr>
          <p:cNvSpPr>
            <a:spLocks noGrp="1"/>
          </p:cNvSpPr>
          <p:nvPr>
            <p:ph idx="1"/>
          </p:nvPr>
        </p:nvSpPr>
        <p:spPr>
          <a:xfrm>
            <a:off x="685800" y="2194560"/>
            <a:ext cx="10820400" cy="4024125"/>
          </a:xfrm>
        </p:spPr>
        <p:txBody>
          <a:bodyPr/>
          <a:lstStyle/>
          <a:p>
            <a:r>
              <a:rPr lang="en-US" dirty="0"/>
              <a:t>Arduino or </a:t>
            </a:r>
            <a:r>
              <a:rPr lang="en-US" dirty="0" err="1"/>
              <a:t>Genuino</a:t>
            </a:r>
            <a:r>
              <a:rPr lang="en-US" dirty="0"/>
              <a:t> Board</a:t>
            </a:r>
          </a:p>
          <a:p>
            <a:r>
              <a:rPr lang="en-US" dirty="0"/>
              <a:t>common anode RGB LED</a:t>
            </a:r>
          </a:p>
          <a:p>
            <a:r>
              <a:rPr lang="en-US" dirty="0"/>
              <a:t>3 220 ohm resistors</a:t>
            </a:r>
          </a:p>
          <a:p>
            <a:r>
              <a:rPr lang="en-US" dirty="0"/>
              <a:t>hook-up wires</a:t>
            </a:r>
          </a:p>
          <a:p>
            <a:r>
              <a:rPr lang="en-US" dirty="0"/>
              <a:t>breadboard</a:t>
            </a:r>
          </a:p>
        </p:txBody>
      </p:sp>
      <p:pic>
        <p:nvPicPr>
          <p:cNvPr id="2050" name="Picture 2" descr="Image result for common cathode led pic">
            <a:extLst>
              <a:ext uri="{FF2B5EF4-FFF2-40B4-BE49-F238E27FC236}">
                <a16:creationId xmlns:a16="http://schemas.microsoft.com/office/drawing/2014/main" id="{9C643DEB-1B3F-4E35-8308-FE48E6A0F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6164" y="2121855"/>
            <a:ext cx="4572000" cy="21526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common cathode led pic">
            <a:extLst>
              <a:ext uri="{FF2B5EF4-FFF2-40B4-BE49-F238E27FC236}">
                <a16:creationId xmlns:a16="http://schemas.microsoft.com/office/drawing/2014/main" id="{9A619617-FD8D-4733-A44D-6D3B95A88C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7924" y="3741844"/>
            <a:ext cx="1615825" cy="2152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9420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83FFD-3A90-4B68-8206-5D263307EDBC}"/>
              </a:ext>
            </a:extLst>
          </p:cNvPr>
          <p:cNvSpPr>
            <a:spLocks noGrp="1"/>
          </p:cNvSpPr>
          <p:nvPr>
            <p:ph type="title"/>
          </p:nvPr>
        </p:nvSpPr>
        <p:spPr/>
        <p:txBody>
          <a:bodyPr/>
          <a:lstStyle/>
          <a:p>
            <a:r>
              <a:rPr lang="en-US" dirty="0"/>
              <a:t>Circuit</a:t>
            </a:r>
          </a:p>
        </p:txBody>
      </p:sp>
      <p:sp>
        <p:nvSpPr>
          <p:cNvPr id="3" name="Content Placeholder 2">
            <a:extLst>
              <a:ext uri="{FF2B5EF4-FFF2-40B4-BE49-F238E27FC236}">
                <a16:creationId xmlns:a16="http://schemas.microsoft.com/office/drawing/2014/main" id="{4FA5ABF1-71B4-4E95-AE26-9780F445631D}"/>
              </a:ext>
            </a:extLst>
          </p:cNvPr>
          <p:cNvSpPr>
            <a:spLocks noGrp="1"/>
          </p:cNvSpPr>
          <p:nvPr>
            <p:ph idx="1"/>
          </p:nvPr>
        </p:nvSpPr>
        <p:spPr>
          <a:xfrm>
            <a:off x="5433134" y="2240724"/>
            <a:ext cx="6464100" cy="4024125"/>
          </a:xfrm>
        </p:spPr>
        <p:txBody>
          <a:bodyPr>
            <a:normAutofit fontScale="70000" lnSpcReduction="20000"/>
          </a:bodyPr>
          <a:lstStyle/>
          <a:p>
            <a:r>
              <a:rPr lang="en-US" dirty="0"/>
              <a:t>You'll need four wires to make the circuit above. A wire connects the 5V from the POWER connector of the board to the longest pin of the RGB LED. You should turn the LED so that the longest pin is the second from the left..</a:t>
            </a:r>
          </a:p>
          <a:p>
            <a:r>
              <a:rPr lang="en-US" dirty="0"/>
              <a:t>Place the RGB LED on your breadboard with the longest pin as the second from the top. Check the datasheet for your specific LED to verify the pins, but they should be R, V+, G and B. The wire from 5V should therefore connect that second pin from top, as in the connection scheme above.</a:t>
            </a:r>
          </a:p>
          <a:p>
            <a:r>
              <a:rPr lang="en-US" dirty="0"/>
              <a:t>With your remaining wires, connect your red cathode to pin 3, green cathode to pin 5, and blue cathode to pin 6 in series with the resistors.</a:t>
            </a:r>
          </a:p>
          <a:p>
            <a:r>
              <a:rPr lang="en-US" dirty="0"/>
              <a:t>RGB LEDs with a common anode share a common power pin. Instead of turning a pin HIGH to illuminate the LED, you need to turn the pin LOW, to create a voltage difference across the diode. So sending 255 via </a:t>
            </a:r>
            <a:r>
              <a:rPr lang="en-US" dirty="0" err="1"/>
              <a:t>analogWrite</a:t>
            </a:r>
            <a:r>
              <a:rPr lang="en-US" dirty="0"/>
              <a:t>() turns the LED off, while a value of 0 turns it on at full brightness. In the code below, you'll use a little bit of math on the sketch side, so you can send values which correspond to the expected brightness. Essentially, instead of using </a:t>
            </a:r>
            <a:r>
              <a:rPr lang="en-US" dirty="0" err="1"/>
              <a:t>analogWrite</a:t>
            </a:r>
            <a:r>
              <a:rPr lang="en-US" dirty="0"/>
              <a:t>(pin, brightness), you'll be calling </a:t>
            </a:r>
            <a:r>
              <a:rPr lang="en-US" dirty="0" err="1"/>
              <a:t>analogWrite</a:t>
            </a:r>
            <a:r>
              <a:rPr lang="en-US" dirty="0"/>
              <a:t>(pin, 255-brightness).</a:t>
            </a:r>
          </a:p>
          <a:p>
            <a:pPr algn="just"/>
            <a:endParaRPr lang="en-US" sz="1600" dirty="0"/>
          </a:p>
        </p:txBody>
      </p:sp>
      <p:pic>
        <p:nvPicPr>
          <p:cNvPr id="3074" name="Picture 2" descr="https://www.arduino.cc/en/uploads/Tutorial/ReadASCIIStringFritz2.png">
            <a:extLst>
              <a:ext uri="{FF2B5EF4-FFF2-40B4-BE49-F238E27FC236}">
                <a16:creationId xmlns:a16="http://schemas.microsoft.com/office/drawing/2014/main" id="{DFE42283-2CFE-49E7-A79C-8E797443BD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052" y="1747171"/>
            <a:ext cx="5261082" cy="3715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14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EABAA-0372-43C9-AC34-90268A7D3839}"/>
              </a:ext>
            </a:extLst>
          </p:cNvPr>
          <p:cNvSpPr>
            <a:spLocks noGrp="1"/>
          </p:cNvSpPr>
          <p:nvPr>
            <p:ph type="title"/>
          </p:nvPr>
        </p:nvSpPr>
        <p:spPr/>
        <p:txBody>
          <a:bodyPr/>
          <a:lstStyle/>
          <a:p>
            <a:r>
              <a:rPr lang="en-US" dirty="0"/>
              <a:t>Schematic</a:t>
            </a:r>
          </a:p>
        </p:txBody>
      </p:sp>
      <p:pic>
        <p:nvPicPr>
          <p:cNvPr id="4098" name="Picture 2" descr="https://www.arduino.cc/en/uploads/Tutorial/ReadASCIIStringSche2.png">
            <a:extLst>
              <a:ext uri="{FF2B5EF4-FFF2-40B4-BE49-F238E27FC236}">
                <a16:creationId xmlns:a16="http://schemas.microsoft.com/office/drawing/2014/main" id="{ABD6DEA6-B513-4828-A031-18B5CE0F47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99" y="1391836"/>
            <a:ext cx="5724526" cy="590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55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B617-B2A8-4E2A-A406-2155D8B04815}"/>
              </a:ext>
            </a:extLst>
          </p:cNvPr>
          <p:cNvSpPr>
            <a:spLocks noGrp="1"/>
          </p:cNvSpPr>
          <p:nvPr>
            <p:ph type="title"/>
          </p:nvPr>
        </p:nvSpPr>
        <p:spPr/>
        <p:txBody>
          <a:bodyPr/>
          <a:lstStyle/>
          <a:p>
            <a:r>
              <a:rPr lang="en-US" dirty="0"/>
              <a:t>Code - </a:t>
            </a:r>
            <a:r>
              <a:rPr lang="en-US" dirty="0" err="1"/>
              <a:t>Explaination</a:t>
            </a:r>
            <a:endParaRPr lang="en-US" dirty="0"/>
          </a:p>
        </p:txBody>
      </p:sp>
      <p:sp>
        <p:nvSpPr>
          <p:cNvPr id="3" name="Content Placeholder 2">
            <a:extLst>
              <a:ext uri="{FF2B5EF4-FFF2-40B4-BE49-F238E27FC236}">
                <a16:creationId xmlns:a16="http://schemas.microsoft.com/office/drawing/2014/main" id="{DB521EDE-7DAA-45A1-B175-9C6BD81DCD0E}"/>
              </a:ext>
            </a:extLst>
          </p:cNvPr>
          <p:cNvSpPr>
            <a:spLocks noGrp="1"/>
          </p:cNvSpPr>
          <p:nvPr>
            <p:ph idx="1"/>
          </p:nvPr>
        </p:nvSpPr>
        <p:spPr>
          <a:xfrm>
            <a:off x="685800" y="2194561"/>
            <a:ext cx="10820400" cy="495373"/>
          </a:xfrm>
        </p:spPr>
        <p:txBody>
          <a:bodyPr>
            <a:noAutofit/>
          </a:bodyPr>
          <a:lstStyle/>
          <a:p>
            <a:pPr algn="just"/>
            <a:r>
              <a:rPr lang="en-US" sz="1400" dirty="0"/>
              <a:t>You'll first set up some </a:t>
            </a:r>
            <a:r>
              <a:rPr lang="en-US" sz="1400" dirty="0">
                <a:hlinkClick r:id="rId2"/>
              </a:rPr>
              <a:t>global variables</a:t>
            </a:r>
            <a:r>
              <a:rPr lang="en-US" sz="1400" dirty="0"/>
              <a:t> for the pins your LED will connect to. This will make it easier to differentiate which one is red, green, and blue in the main part of your program:</a:t>
            </a:r>
            <a:endParaRPr lang="en-US" sz="1000" dirty="0"/>
          </a:p>
        </p:txBody>
      </p:sp>
      <p:sp>
        <p:nvSpPr>
          <p:cNvPr id="4" name="Rectangle 1">
            <a:extLst>
              <a:ext uri="{FF2B5EF4-FFF2-40B4-BE49-F238E27FC236}">
                <a16:creationId xmlns:a16="http://schemas.microsoft.com/office/drawing/2014/main" id="{867497EA-CCA2-4DFF-9DDE-0E760FB18668}"/>
              </a:ext>
            </a:extLst>
          </p:cNvPr>
          <p:cNvSpPr>
            <a:spLocks noChangeArrowheads="1"/>
          </p:cNvSpPr>
          <p:nvPr/>
        </p:nvSpPr>
        <p:spPr bwMode="auto">
          <a:xfrm>
            <a:off x="1003177" y="2827094"/>
            <a:ext cx="5237825" cy="886705"/>
          </a:xfrm>
          <a:prstGeom prst="rect">
            <a:avLst/>
          </a:prstGeom>
          <a:solidFill>
            <a:srgbClr val="EC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F4E4E"/>
                </a:solidFill>
                <a:effectLst/>
                <a:latin typeface="TyponineSans Monospace Regular 4"/>
              </a:rPr>
              <a:t>const int </a:t>
            </a:r>
            <a:r>
              <a:rPr kumimoji="0" lang="en-US" altLang="en-US" sz="1400" b="0" i="0" u="none" strike="noStrike" cap="none" normalizeH="0" baseline="0" dirty="0" err="1">
                <a:ln>
                  <a:noFill/>
                </a:ln>
                <a:solidFill>
                  <a:srgbClr val="4F4E4E"/>
                </a:solidFill>
                <a:effectLst/>
                <a:latin typeface="TyponineSans Monospace Regular 4"/>
              </a:rPr>
              <a:t>redPin</a:t>
            </a:r>
            <a:r>
              <a:rPr kumimoji="0" lang="en-US" altLang="en-US" sz="1400" b="0" i="0" u="none" strike="noStrike" cap="none" normalizeH="0" baseline="0" dirty="0">
                <a:ln>
                  <a:noFill/>
                </a:ln>
                <a:solidFill>
                  <a:srgbClr val="4F4E4E"/>
                </a:solidFill>
                <a:effectLst/>
                <a:latin typeface="TyponineSans Monospace Regular 4"/>
              </a:rPr>
              <a:t> = 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F4E4E"/>
                </a:solidFill>
                <a:effectLst/>
                <a:latin typeface="TyponineSans Monospace Regular 4"/>
              </a:rPr>
              <a:t>const int </a:t>
            </a:r>
            <a:r>
              <a:rPr kumimoji="0" lang="en-US" altLang="en-US" sz="1400" b="0" i="0" u="none" strike="noStrike" cap="none" normalizeH="0" baseline="0" dirty="0" err="1">
                <a:ln>
                  <a:noFill/>
                </a:ln>
                <a:solidFill>
                  <a:srgbClr val="4F4E4E"/>
                </a:solidFill>
                <a:effectLst/>
                <a:latin typeface="TyponineSans Monospace Regular 4"/>
              </a:rPr>
              <a:t>greenPin</a:t>
            </a:r>
            <a:r>
              <a:rPr kumimoji="0" lang="en-US" altLang="en-US" sz="1400" b="0" i="0" u="none" strike="noStrike" cap="none" normalizeH="0" baseline="0" dirty="0">
                <a:ln>
                  <a:noFill/>
                </a:ln>
                <a:solidFill>
                  <a:srgbClr val="4F4E4E"/>
                </a:solidFill>
                <a:effectLst/>
                <a:latin typeface="TyponineSans Monospace Regular 4"/>
              </a:rPr>
              <a:t> = 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F4E4E"/>
                </a:solidFill>
                <a:effectLst/>
                <a:latin typeface="TyponineSans Monospace Regular 4"/>
              </a:rPr>
              <a:t>const int </a:t>
            </a:r>
            <a:r>
              <a:rPr kumimoji="0" lang="en-US" altLang="en-US" sz="1400" b="0" i="0" u="none" strike="noStrike" cap="none" normalizeH="0" baseline="0" dirty="0" err="1">
                <a:ln>
                  <a:noFill/>
                </a:ln>
                <a:solidFill>
                  <a:srgbClr val="4F4E4E"/>
                </a:solidFill>
                <a:effectLst/>
                <a:latin typeface="TyponineSans Monospace Regular 4"/>
              </a:rPr>
              <a:t>bluePin</a:t>
            </a:r>
            <a:r>
              <a:rPr kumimoji="0" lang="en-US" altLang="en-US" sz="1400" b="0" i="0" u="none" strike="noStrike" cap="none" normalizeH="0" baseline="0" dirty="0">
                <a:ln>
                  <a:noFill/>
                </a:ln>
                <a:solidFill>
                  <a:srgbClr val="4F4E4E"/>
                </a:solidFill>
                <a:effectLst/>
                <a:latin typeface="TyponineSans Monospace Regular 4"/>
              </a:rPr>
              <a:t> = 6;</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B70613C1-0802-44B5-937F-599EDA7E9F23}"/>
              </a:ext>
            </a:extLst>
          </p:cNvPr>
          <p:cNvSpPr/>
          <p:nvPr/>
        </p:nvSpPr>
        <p:spPr>
          <a:xfrm>
            <a:off x="685800" y="4008417"/>
            <a:ext cx="10820400" cy="480131"/>
          </a:xfrm>
          <a:prstGeom prst="rect">
            <a:avLst/>
          </a:prstGeom>
        </p:spPr>
        <p:txBody>
          <a:bodyPr vert="horz" lIns="91440" tIns="45720" rIns="91440" bIns="45720" rtlCol="0">
            <a:noAutofit/>
          </a:bodyPr>
          <a:lstStyle/>
          <a:p>
            <a:pPr marL="228600" indent="-228600" algn="just" defTabSz="914400">
              <a:lnSpc>
                <a:spcPct val="90000"/>
              </a:lnSpc>
              <a:spcBef>
                <a:spcPts val="1000"/>
              </a:spcBef>
              <a:buFont typeface="Arial" panose="020B0604020202020204" pitchFamily="34" charset="0"/>
              <a:buChar char="•"/>
            </a:pPr>
            <a:r>
              <a:rPr lang="en-US" sz="1400" dirty="0"/>
              <a:t>In your </a:t>
            </a:r>
            <a:r>
              <a:rPr lang="en-US" sz="1400" dirty="0">
                <a:hlinkClick r:id="rId3"/>
              </a:rPr>
              <a:t>setup</a:t>
            </a:r>
            <a:r>
              <a:rPr lang="en-US" sz="1400" dirty="0"/>
              <a:t>(), begin serial communication at 9600 bits of data per second between the board and your computer with the line:</a:t>
            </a:r>
          </a:p>
        </p:txBody>
      </p:sp>
      <p:sp>
        <p:nvSpPr>
          <p:cNvPr id="6" name="Rectangle 2">
            <a:extLst>
              <a:ext uri="{FF2B5EF4-FFF2-40B4-BE49-F238E27FC236}">
                <a16:creationId xmlns:a16="http://schemas.microsoft.com/office/drawing/2014/main" id="{389581CE-47A6-4BB0-8A1B-6F5CA36FECAF}"/>
              </a:ext>
            </a:extLst>
          </p:cNvPr>
          <p:cNvSpPr>
            <a:spLocks noChangeArrowheads="1"/>
          </p:cNvSpPr>
          <p:nvPr/>
        </p:nvSpPr>
        <p:spPr bwMode="auto">
          <a:xfrm>
            <a:off x="1003177" y="4640335"/>
            <a:ext cx="5390225" cy="455818"/>
          </a:xfrm>
          <a:prstGeom prst="rect">
            <a:avLst/>
          </a:prstGeom>
          <a:solidFill>
            <a:srgbClr val="EC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38050" numCol="1" anchor="ctr" anchorCtr="0" compatLnSpc="1">
            <a:prstTxWarp prst="textNoShape">
              <a:avLst/>
            </a:prstTxWarp>
            <a:spAutoFit/>
          </a:bodyPr>
          <a:lstStyle/>
          <a:p>
            <a:pPr defTabSz="914400" eaLnBrk="0" fontAlgn="base" hangingPunct="0">
              <a:spcBef>
                <a:spcPct val="0"/>
              </a:spcBef>
              <a:spcAft>
                <a:spcPct val="0"/>
              </a:spcAft>
            </a:pPr>
            <a:r>
              <a:rPr lang="en-US" altLang="en-US" sz="1400" dirty="0">
                <a:solidFill>
                  <a:srgbClr val="4F4E4E"/>
                </a:solidFill>
                <a:latin typeface="TyponineSans Monospace Regular 4"/>
              </a:rPr>
              <a:t>Serial.begin(9600); </a:t>
            </a:r>
          </a:p>
        </p:txBody>
      </p:sp>
      <p:sp>
        <p:nvSpPr>
          <p:cNvPr id="8" name="Rectangle 7">
            <a:extLst>
              <a:ext uri="{FF2B5EF4-FFF2-40B4-BE49-F238E27FC236}">
                <a16:creationId xmlns:a16="http://schemas.microsoft.com/office/drawing/2014/main" id="{99FF9D0D-C58C-419E-A832-5CE201956D4C}"/>
              </a:ext>
            </a:extLst>
          </p:cNvPr>
          <p:cNvSpPr/>
          <p:nvPr/>
        </p:nvSpPr>
        <p:spPr>
          <a:xfrm>
            <a:off x="685800" y="5247940"/>
            <a:ext cx="10686495" cy="286232"/>
          </a:xfrm>
          <a:prstGeom prst="rect">
            <a:avLst/>
          </a:prstGeom>
        </p:spPr>
        <p:txBody>
          <a:bodyPr vert="horz" lIns="91440" tIns="45720" rIns="91440" bIns="45720" rtlCol="0">
            <a:noAutofit/>
          </a:bodyPr>
          <a:lstStyle/>
          <a:p>
            <a:pPr marL="228600" indent="-228600" algn="just" defTabSz="914400">
              <a:lnSpc>
                <a:spcPct val="90000"/>
              </a:lnSpc>
              <a:spcBef>
                <a:spcPts val="1000"/>
              </a:spcBef>
              <a:buFont typeface="Arial" panose="020B0604020202020204" pitchFamily="34" charset="0"/>
              <a:buChar char="•"/>
            </a:pPr>
            <a:r>
              <a:rPr lang="en-US" sz="1400" dirty="0"/>
              <a:t>Also in the setup, you'll want to configure the pins as outputs:</a:t>
            </a:r>
          </a:p>
        </p:txBody>
      </p:sp>
      <p:sp>
        <p:nvSpPr>
          <p:cNvPr id="9" name="Rectangle 4">
            <a:extLst>
              <a:ext uri="{FF2B5EF4-FFF2-40B4-BE49-F238E27FC236}">
                <a16:creationId xmlns:a16="http://schemas.microsoft.com/office/drawing/2014/main" id="{9BF5F5E1-48BD-43DA-B028-7EC97370A42B}"/>
              </a:ext>
            </a:extLst>
          </p:cNvPr>
          <p:cNvSpPr>
            <a:spLocks noChangeArrowheads="1"/>
          </p:cNvSpPr>
          <p:nvPr/>
        </p:nvSpPr>
        <p:spPr bwMode="auto">
          <a:xfrm>
            <a:off x="1003177" y="5613971"/>
            <a:ext cx="5390225" cy="886705"/>
          </a:xfrm>
          <a:prstGeom prst="rect">
            <a:avLst/>
          </a:prstGeom>
          <a:solidFill>
            <a:srgbClr val="EC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38050" numCol="1" anchor="ctr" anchorCtr="0" compatLnSpc="1">
            <a:prstTxWarp prst="textNoShape">
              <a:avLst/>
            </a:prstTxWarp>
            <a:spAutoFit/>
          </a:bodyPr>
          <a:lstStyle/>
          <a:p>
            <a:pPr defTabSz="914400" eaLnBrk="0" fontAlgn="base" hangingPunct="0">
              <a:spcBef>
                <a:spcPct val="0"/>
              </a:spcBef>
              <a:spcAft>
                <a:spcPct val="0"/>
              </a:spcAft>
            </a:pPr>
            <a:r>
              <a:rPr lang="en-US" altLang="en-US" sz="1400" dirty="0" err="1">
                <a:solidFill>
                  <a:srgbClr val="4F4E4E"/>
                </a:solidFill>
                <a:latin typeface="TyponineSans Monospace Regular 4"/>
              </a:rPr>
              <a:t>pinMode</a:t>
            </a:r>
            <a:r>
              <a:rPr lang="en-US" altLang="en-US" sz="1400" dirty="0">
                <a:solidFill>
                  <a:srgbClr val="4F4E4E"/>
                </a:solidFill>
                <a:latin typeface="TyponineSans Monospace Regular 4"/>
              </a:rPr>
              <a:t>(</a:t>
            </a:r>
            <a:r>
              <a:rPr lang="en-US" altLang="en-US" sz="1400" dirty="0" err="1">
                <a:solidFill>
                  <a:srgbClr val="4F4E4E"/>
                </a:solidFill>
                <a:latin typeface="TyponineSans Monospace Regular 4"/>
              </a:rPr>
              <a:t>redPin</a:t>
            </a:r>
            <a:r>
              <a:rPr lang="en-US" altLang="en-US" sz="1400" dirty="0">
                <a:solidFill>
                  <a:srgbClr val="4F4E4E"/>
                </a:solidFill>
                <a:latin typeface="TyponineSans Monospace Regular 4"/>
              </a:rPr>
              <a:t>, OUTPUT); </a:t>
            </a:r>
          </a:p>
          <a:p>
            <a:pPr defTabSz="914400" eaLnBrk="0" fontAlgn="base" hangingPunct="0">
              <a:spcBef>
                <a:spcPct val="0"/>
              </a:spcBef>
              <a:spcAft>
                <a:spcPct val="0"/>
              </a:spcAft>
            </a:pPr>
            <a:r>
              <a:rPr lang="en-US" altLang="en-US" sz="1400" dirty="0" err="1">
                <a:solidFill>
                  <a:srgbClr val="4F4E4E"/>
                </a:solidFill>
                <a:latin typeface="TyponineSans Monospace Regular 4"/>
              </a:rPr>
              <a:t>pinMode</a:t>
            </a:r>
            <a:r>
              <a:rPr lang="en-US" altLang="en-US" sz="1400" dirty="0">
                <a:solidFill>
                  <a:srgbClr val="4F4E4E"/>
                </a:solidFill>
                <a:latin typeface="TyponineSans Monospace Regular 4"/>
              </a:rPr>
              <a:t>(</a:t>
            </a:r>
            <a:r>
              <a:rPr lang="en-US" altLang="en-US" sz="1400" dirty="0" err="1">
                <a:solidFill>
                  <a:srgbClr val="4F4E4E"/>
                </a:solidFill>
                <a:latin typeface="TyponineSans Monospace Regular 4"/>
              </a:rPr>
              <a:t>greenPin</a:t>
            </a:r>
            <a:r>
              <a:rPr lang="en-US" altLang="en-US" sz="1400" dirty="0">
                <a:solidFill>
                  <a:srgbClr val="4F4E4E"/>
                </a:solidFill>
                <a:latin typeface="TyponineSans Monospace Regular 4"/>
              </a:rPr>
              <a:t>, OUTPUT); </a:t>
            </a:r>
          </a:p>
          <a:p>
            <a:pPr defTabSz="914400" eaLnBrk="0" fontAlgn="base" hangingPunct="0">
              <a:spcBef>
                <a:spcPct val="0"/>
              </a:spcBef>
              <a:spcAft>
                <a:spcPct val="0"/>
              </a:spcAft>
            </a:pPr>
            <a:r>
              <a:rPr lang="en-US" altLang="en-US" sz="1400" dirty="0" err="1">
                <a:solidFill>
                  <a:srgbClr val="4F4E4E"/>
                </a:solidFill>
                <a:latin typeface="TyponineSans Monospace Regular 4"/>
              </a:rPr>
              <a:t>pinMode</a:t>
            </a:r>
            <a:r>
              <a:rPr lang="en-US" altLang="en-US" sz="1400" dirty="0">
                <a:solidFill>
                  <a:srgbClr val="4F4E4E"/>
                </a:solidFill>
                <a:latin typeface="TyponineSans Monospace Regular 4"/>
              </a:rPr>
              <a:t>(</a:t>
            </a:r>
            <a:r>
              <a:rPr lang="en-US" altLang="en-US" sz="1400" dirty="0" err="1">
                <a:solidFill>
                  <a:srgbClr val="4F4E4E"/>
                </a:solidFill>
                <a:latin typeface="TyponineSans Monospace Regular 4"/>
              </a:rPr>
              <a:t>bluePin</a:t>
            </a:r>
            <a:r>
              <a:rPr lang="en-US" altLang="en-US" sz="1400" dirty="0">
                <a:solidFill>
                  <a:srgbClr val="4F4E4E"/>
                </a:solidFill>
                <a:latin typeface="TyponineSans Monospace Regular 4"/>
              </a:rPr>
              <a:t>, OUTPUT); </a:t>
            </a:r>
          </a:p>
        </p:txBody>
      </p:sp>
    </p:spTree>
    <p:extLst>
      <p:ext uri="{BB962C8B-B14F-4D97-AF65-F5344CB8AC3E}">
        <p14:creationId xmlns:p14="http://schemas.microsoft.com/office/powerpoint/2010/main" val="37340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B617-B2A8-4E2A-A406-2155D8B04815}"/>
              </a:ext>
            </a:extLst>
          </p:cNvPr>
          <p:cNvSpPr>
            <a:spLocks noGrp="1"/>
          </p:cNvSpPr>
          <p:nvPr>
            <p:ph type="title"/>
          </p:nvPr>
        </p:nvSpPr>
        <p:spPr/>
        <p:txBody>
          <a:bodyPr/>
          <a:lstStyle/>
          <a:p>
            <a:r>
              <a:rPr lang="en-US" dirty="0"/>
              <a:t>Code - </a:t>
            </a:r>
            <a:r>
              <a:rPr lang="en-US" dirty="0" err="1"/>
              <a:t>Explaination</a:t>
            </a:r>
            <a:endParaRPr lang="en-US" dirty="0"/>
          </a:p>
        </p:txBody>
      </p:sp>
      <p:sp>
        <p:nvSpPr>
          <p:cNvPr id="3" name="Content Placeholder 2">
            <a:extLst>
              <a:ext uri="{FF2B5EF4-FFF2-40B4-BE49-F238E27FC236}">
                <a16:creationId xmlns:a16="http://schemas.microsoft.com/office/drawing/2014/main" id="{DB521EDE-7DAA-45A1-B175-9C6BD81DCD0E}"/>
              </a:ext>
            </a:extLst>
          </p:cNvPr>
          <p:cNvSpPr>
            <a:spLocks noGrp="1"/>
          </p:cNvSpPr>
          <p:nvPr>
            <p:ph idx="1"/>
          </p:nvPr>
        </p:nvSpPr>
        <p:spPr>
          <a:xfrm>
            <a:off x="685800" y="2194561"/>
            <a:ext cx="10820400" cy="495373"/>
          </a:xfrm>
        </p:spPr>
        <p:txBody>
          <a:bodyPr vert="horz" lIns="91440" tIns="45720" rIns="91440" bIns="45720" rtlCol="0">
            <a:noAutofit/>
          </a:bodyPr>
          <a:lstStyle/>
          <a:p>
            <a:pPr algn="just"/>
            <a:r>
              <a:rPr lang="en-US" sz="1400" dirty="0"/>
              <a:t>In the </a:t>
            </a:r>
            <a:r>
              <a:rPr lang="en-US" sz="1400" dirty="0">
                <a:hlinkClick r:id="rId2"/>
              </a:rPr>
              <a:t>loop</a:t>
            </a:r>
            <a:r>
              <a:rPr lang="en-US" sz="1400" dirty="0"/>
              <a:t>(), check to see if there is any data in the serial buffer. By making this a </a:t>
            </a:r>
            <a:r>
              <a:rPr lang="en-US" sz="1400" dirty="0">
                <a:hlinkClick r:id="rId3"/>
              </a:rPr>
              <a:t>while()</a:t>
            </a:r>
            <a:r>
              <a:rPr lang="en-US" sz="1400" dirty="0"/>
              <a:t> statement, it will run as long as there is information waiting to be read :</a:t>
            </a:r>
          </a:p>
        </p:txBody>
      </p:sp>
      <p:sp>
        <p:nvSpPr>
          <p:cNvPr id="7" name="Rectangle 1">
            <a:extLst>
              <a:ext uri="{FF2B5EF4-FFF2-40B4-BE49-F238E27FC236}">
                <a16:creationId xmlns:a16="http://schemas.microsoft.com/office/drawing/2014/main" id="{40B68066-27B9-475B-9C42-6AC2E76D629A}"/>
              </a:ext>
            </a:extLst>
          </p:cNvPr>
          <p:cNvSpPr>
            <a:spLocks noChangeArrowheads="1"/>
          </p:cNvSpPr>
          <p:nvPr/>
        </p:nvSpPr>
        <p:spPr bwMode="auto">
          <a:xfrm>
            <a:off x="976543" y="2875230"/>
            <a:ext cx="5193437" cy="455818"/>
          </a:xfrm>
          <a:prstGeom prst="rect">
            <a:avLst/>
          </a:prstGeom>
          <a:solidFill>
            <a:srgbClr val="EC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38050" numCol="1" anchor="ctr" anchorCtr="0" compatLnSpc="1">
            <a:prstTxWarp prst="textNoShape">
              <a:avLst/>
            </a:prstTxWarp>
            <a:spAutoFit/>
          </a:bodyPr>
          <a:lstStyle/>
          <a:p>
            <a:pPr defTabSz="914400" eaLnBrk="0" fontAlgn="base" hangingPunct="0">
              <a:spcBef>
                <a:spcPct val="0"/>
              </a:spcBef>
              <a:spcAft>
                <a:spcPct val="0"/>
              </a:spcAft>
            </a:pPr>
            <a:r>
              <a:rPr lang="en-US" altLang="en-US" sz="1400" dirty="0">
                <a:solidFill>
                  <a:srgbClr val="4F4E4E"/>
                </a:solidFill>
                <a:latin typeface="TyponineSans Monospace Regular 4"/>
              </a:rPr>
              <a:t>while (</a:t>
            </a:r>
            <a:r>
              <a:rPr lang="en-US" altLang="en-US" sz="1400" dirty="0" err="1">
                <a:solidFill>
                  <a:srgbClr val="4F4E4E"/>
                </a:solidFill>
                <a:latin typeface="TyponineSans Monospace Regular 4"/>
              </a:rPr>
              <a:t>Serial.available</a:t>
            </a:r>
            <a:r>
              <a:rPr lang="en-US" altLang="en-US" sz="1400" dirty="0">
                <a:solidFill>
                  <a:srgbClr val="4F4E4E"/>
                </a:solidFill>
                <a:latin typeface="TyponineSans Monospace Regular 4"/>
              </a:rPr>
              <a:t>() &gt; 0) { </a:t>
            </a:r>
          </a:p>
        </p:txBody>
      </p:sp>
      <p:sp>
        <p:nvSpPr>
          <p:cNvPr id="10" name="Rectangle 9">
            <a:extLst>
              <a:ext uri="{FF2B5EF4-FFF2-40B4-BE49-F238E27FC236}">
                <a16:creationId xmlns:a16="http://schemas.microsoft.com/office/drawing/2014/main" id="{06E59B96-96B5-471B-9E1E-50C5D15F68EA}"/>
              </a:ext>
            </a:extLst>
          </p:cNvPr>
          <p:cNvSpPr/>
          <p:nvPr/>
        </p:nvSpPr>
        <p:spPr>
          <a:xfrm>
            <a:off x="685799" y="3587962"/>
            <a:ext cx="10820399" cy="867930"/>
          </a:xfrm>
          <a:prstGeom prst="rect">
            <a:avLst/>
          </a:prstGeom>
        </p:spPr>
        <p:txBody>
          <a:bodyPr vert="horz" lIns="91440" tIns="45720" rIns="91440" bIns="45720" rtlCol="0">
            <a:noAutofit/>
          </a:bodyPr>
          <a:lstStyle/>
          <a:p>
            <a:pPr marL="228600" indent="-228600" algn="just" defTabSz="914400">
              <a:lnSpc>
                <a:spcPct val="90000"/>
              </a:lnSpc>
              <a:spcBef>
                <a:spcPts val="1000"/>
              </a:spcBef>
              <a:buFont typeface="Arial" panose="020B0604020202020204" pitchFamily="34" charset="0"/>
              <a:buChar char="•"/>
            </a:pPr>
            <a:r>
              <a:rPr lang="en-US" sz="1400" dirty="0"/>
              <a:t>Next, declare some local variables for storing the serial information. This will be the brightness of the LEDs. Using </a:t>
            </a:r>
            <a:r>
              <a:rPr lang="en-US" sz="1400" dirty="0" err="1">
                <a:hlinkClick r:id="rId4"/>
              </a:rPr>
              <a:t>Serial.parseInt</a:t>
            </a:r>
            <a:r>
              <a:rPr lang="en-US" sz="1400" dirty="0"/>
              <a:t>() to separate the data by commas, read the information into your variables:</a:t>
            </a:r>
          </a:p>
        </p:txBody>
      </p:sp>
      <p:sp>
        <p:nvSpPr>
          <p:cNvPr id="11" name="Rectangle 2">
            <a:extLst>
              <a:ext uri="{FF2B5EF4-FFF2-40B4-BE49-F238E27FC236}">
                <a16:creationId xmlns:a16="http://schemas.microsoft.com/office/drawing/2014/main" id="{DD650D4F-B7DF-4E38-8D30-9D060A3DEDF1}"/>
              </a:ext>
            </a:extLst>
          </p:cNvPr>
          <p:cNvSpPr>
            <a:spLocks noChangeArrowheads="1"/>
          </p:cNvSpPr>
          <p:nvPr/>
        </p:nvSpPr>
        <p:spPr bwMode="auto">
          <a:xfrm>
            <a:off x="976543" y="4229076"/>
            <a:ext cx="5193437" cy="886705"/>
          </a:xfrm>
          <a:prstGeom prst="rect">
            <a:avLst/>
          </a:prstGeom>
          <a:solidFill>
            <a:srgbClr val="EC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38050" numCol="1" anchor="ctr" anchorCtr="0" compatLnSpc="1">
            <a:prstTxWarp prst="textNoShape">
              <a:avLst/>
            </a:prstTxWarp>
            <a:spAutoFit/>
          </a:bodyPr>
          <a:lstStyle/>
          <a:p>
            <a:pPr defTabSz="914400" eaLnBrk="0" fontAlgn="base" hangingPunct="0">
              <a:spcBef>
                <a:spcPct val="0"/>
              </a:spcBef>
              <a:spcAft>
                <a:spcPct val="0"/>
              </a:spcAft>
            </a:pPr>
            <a:r>
              <a:rPr lang="en-US" altLang="en-US" sz="1400" dirty="0">
                <a:solidFill>
                  <a:srgbClr val="4F4E4E"/>
                </a:solidFill>
                <a:latin typeface="TyponineSans Monospace Regular 4"/>
              </a:rPr>
              <a:t>int red = </a:t>
            </a:r>
            <a:r>
              <a:rPr lang="en-US" altLang="en-US" sz="1400" dirty="0" err="1">
                <a:solidFill>
                  <a:srgbClr val="4F4E4E"/>
                </a:solidFill>
                <a:latin typeface="TyponineSans Monospace Regular 4"/>
              </a:rPr>
              <a:t>Serial.parseInt</a:t>
            </a:r>
            <a:r>
              <a:rPr lang="en-US" altLang="en-US" sz="1400" dirty="0">
                <a:solidFill>
                  <a:srgbClr val="4F4E4E"/>
                </a:solidFill>
                <a:latin typeface="TyponineSans Monospace Regular 4"/>
              </a:rPr>
              <a:t>(); </a:t>
            </a:r>
          </a:p>
          <a:p>
            <a:pPr defTabSz="914400" eaLnBrk="0" fontAlgn="base" hangingPunct="0">
              <a:spcBef>
                <a:spcPct val="0"/>
              </a:spcBef>
              <a:spcAft>
                <a:spcPct val="0"/>
              </a:spcAft>
            </a:pPr>
            <a:r>
              <a:rPr lang="en-US" altLang="en-US" sz="1400" dirty="0">
                <a:solidFill>
                  <a:srgbClr val="4F4E4E"/>
                </a:solidFill>
                <a:latin typeface="TyponineSans Monospace Regular 4"/>
              </a:rPr>
              <a:t>int green = </a:t>
            </a:r>
            <a:r>
              <a:rPr lang="en-US" altLang="en-US" sz="1400" dirty="0" err="1">
                <a:solidFill>
                  <a:srgbClr val="4F4E4E"/>
                </a:solidFill>
                <a:latin typeface="TyponineSans Monospace Regular 4"/>
              </a:rPr>
              <a:t>Serial.parseInt</a:t>
            </a:r>
            <a:r>
              <a:rPr lang="en-US" altLang="en-US" sz="1400" dirty="0">
                <a:solidFill>
                  <a:srgbClr val="4F4E4E"/>
                </a:solidFill>
                <a:latin typeface="TyponineSans Monospace Regular 4"/>
              </a:rPr>
              <a:t>(); </a:t>
            </a:r>
          </a:p>
          <a:p>
            <a:pPr defTabSz="914400" eaLnBrk="0" fontAlgn="base" hangingPunct="0">
              <a:spcBef>
                <a:spcPct val="0"/>
              </a:spcBef>
              <a:spcAft>
                <a:spcPct val="0"/>
              </a:spcAft>
            </a:pPr>
            <a:r>
              <a:rPr lang="en-US" altLang="en-US" sz="1400" dirty="0">
                <a:solidFill>
                  <a:srgbClr val="4F4E4E"/>
                </a:solidFill>
                <a:latin typeface="TyponineSans Monospace Regular 4"/>
              </a:rPr>
              <a:t>int blue = </a:t>
            </a:r>
            <a:r>
              <a:rPr lang="en-US" altLang="en-US" sz="1400" dirty="0" err="1">
                <a:solidFill>
                  <a:srgbClr val="4F4E4E"/>
                </a:solidFill>
                <a:latin typeface="TyponineSans Monospace Regular 4"/>
              </a:rPr>
              <a:t>Serial.parseInt</a:t>
            </a:r>
            <a:r>
              <a:rPr lang="en-US" altLang="en-US" sz="1400" dirty="0">
                <a:solidFill>
                  <a:srgbClr val="4F4E4E"/>
                </a:solidFill>
                <a:latin typeface="TyponineSans Monospace Regular 4"/>
              </a:rPr>
              <a:t>(); </a:t>
            </a:r>
          </a:p>
        </p:txBody>
      </p:sp>
      <p:sp>
        <p:nvSpPr>
          <p:cNvPr id="12" name="Rectangle 11">
            <a:extLst>
              <a:ext uri="{FF2B5EF4-FFF2-40B4-BE49-F238E27FC236}">
                <a16:creationId xmlns:a16="http://schemas.microsoft.com/office/drawing/2014/main" id="{05D3B054-8578-47EE-94E2-F23615F75A84}"/>
              </a:ext>
            </a:extLst>
          </p:cNvPr>
          <p:cNvSpPr/>
          <p:nvPr/>
        </p:nvSpPr>
        <p:spPr>
          <a:xfrm>
            <a:off x="685798" y="5254231"/>
            <a:ext cx="10820399" cy="480131"/>
          </a:xfrm>
          <a:prstGeom prst="rect">
            <a:avLst/>
          </a:prstGeom>
        </p:spPr>
        <p:txBody>
          <a:bodyPr vert="horz" lIns="91440" tIns="45720" rIns="91440" bIns="45720" rtlCol="0">
            <a:noAutofit/>
          </a:bodyPr>
          <a:lstStyle/>
          <a:p>
            <a:pPr marL="228600" indent="-228600" algn="just" defTabSz="914400">
              <a:lnSpc>
                <a:spcPct val="90000"/>
              </a:lnSpc>
              <a:spcBef>
                <a:spcPts val="1000"/>
              </a:spcBef>
              <a:buFont typeface="Arial" panose="020B0604020202020204" pitchFamily="34" charset="0"/>
              <a:buChar char="•"/>
            </a:pPr>
            <a:r>
              <a:rPr lang="en-US" sz="1400" dirty="0"/>
              <a:t>Once you've read the data into your variables, check for the newline character to proceed:</a:t>
            </a:r>
          </a:p>
        </p:txBody>
      </p:sp>
      <p:sp>
        <p:nvSpPr>
          <p:cNvPr id="13" name="Rectangle 3">
            <a:extLst>
              <a:ext uri="{FF2B5EF4-FFF2-40B4-BE49-F238E27FC236}">
                <a16:creationId xmlns:a16="http://schemas.microsoft.com/office/drawing/2014/main" id="{D9586D63-35D5-4DF6-A446-8EBA5D3AC830}"/>
              </a:ext>
            </a:extLst>
          </p:cNvPr>
          <p:cNvSpPr>
            <a:spLocks noChangeArrowheads="1"/>
          </p:cNvSpPr>
          <p:nvPr/>
        </p:nvSpPr>
        <p:spPr bwMode="auto">
          <a:xfrm>
            <a:off x="976543" y="5686211"/>
            <a:ext cx="5193437" cy="455818"/>
          </a:xfrm>
          <a:prstGeom prst="rect">
            <a:avLst/>
          </a:prstGeom>
          <a:solidFill>
            <a:srgbClr val="EC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38050" numCol="1" anchor="ctr" anchorCtr="0" compatLnSpc="1">
            <a:prstTxWarp prst="textNoShape">
              <a:avLst/>
            </a:prstTxWarp>
            <a:spAutoFit/>
          </a:bodyPr>
          <a:lstStyle/>
          <a:p>
            <a:pPr defTabSz="914400" eaLnBrk="0" fontAlgn="base" hangingPunct="0">
              <a:spcBef>
                <a:spcPct val="0"/>
              </a:spcBef>
              <a:spcAft>
                <a:spcPct val="0"/>
              </a:spcAft>
            </a:pPr>
            <a:r>
              <a:rPr lang="en-US" altLang="en-US" sz="1400" dirty="0">
                <a:solidFill>
                  <a:srgbClr val="4F4E4E"/>
                </a:solidFill>
                <a:latin typeface="TyponineSans Monospace Regular 4"/>
              </a:rPr>
              <a:t>if (</a:t>
            </a:r>
            <a:r>
              <a:rPr lang="en-US" altLang="en-US" sz="1400" dirty="0" err="1">
                <a:solidFill>
                  <a:srgbClr val="4F4E4E"/>
                </a:solidFill>
                <a:latin typeface="TyponineSans Monospace Regular 4"/>
              </a:rPr>
              <a:t>Serial.read</a:t>
            </a:r>
            <a:r>
              <a:rPr lang="en-US" altLang="en-US" sz="1400" dirty="0">
                <a:solidFill>
                  <a:srgbClr val="4F4E4E"/>
                </a:solidFill>
                <a:latin typeface="TyponineSans Monospace Regular 4"/>
              </a:rPr>
              <a:t>() == '\n') { </a:t>
            </a:r>
          </a:p>
        </p:txBody>
      </p:sp>
    </p:spTree>
    <p:extLst>
      <p:ext uri="{BB962C8B-B14F-4D97-AF65-F5344CB8AC3E}">
        <p14:creationId xmlns:p14="http://schemas.microsoft.com/office/powerpoint/2010/main" val="3167879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B617-B2A8-4E2A-A406-2155D8B04815}"/>
              </a:ext>
            </a:extLst>
          </p:cNvPr>
          <p:cNvSpPr>
            <a:spLocks noGrp="1"/>
          </p:cNvSpPr>
          <p:nvPr>
            <p:ph type="title"/>
          </p:nvPr>
        </p:nvSpPr>
        <p:spPr/>
        <p:txBody>
          <a:bodyPr/>
          <a:lstStyle/>
          <a:p>
            <a:r>
              <a:rPr lang="en-US" dirty="0"/>
              <a:t>Code - </a:t>
            </a:r>
            <a:r>
              <a:rPr lang="en-US" dirty="0" err="1"/>
              <a:t>Explaination</a:t>
            </a:r>
            <a:endParaRPr lang="en-US" dirty="0"/>
          </a:p>
        </p:txBody>
      </p:sp>
      <p:sp>
        <p:nvSpPr>
          <p:cNvPr id="4" name="Rectangle 3">
            <a:extLst>
              <a:ext uri="{FF2B5EF4-FFF2-40B4-BE49-F238E27FC236}">
                <a16:creationId xmlns:a16="http://schemas.microsoft.com/office/drawing/2014/main" id="{2C62D884-6B0E-4846-B678-C4D7EFB76A83}"/>
              </a:ext>
            </a:extLst>
          </p:cNvPr>
          <p:cNvSpPr/>
          <p:nvPr/>
        </p:nvSpPr>
        <p:spPr>
          <a:xfrm>
            <a:off x="685800" y="1979372"/>
            <a:ext cx="10820400" cy="886705"/>
          </a:xfrm>
          <a:prstGeom prst="rect">
            <a:avLst/>
          </a:prstGeom>
        </p:spPr>
        <p:txBody>
          <a:bodyPr vert="horz" lIns="91440" tIns="45720" rIns="91440" bIns="45720" rtlCol="0">
            <a:noAutofit/>
          </a:bodyPr>
          <a:lstStyle/>
          <a:p>
            <a:pPr marL="228600" indent="-228600" algn="just" defTabSz="914400">
              <a:lnSpc>
                <a:spcPct val="90000"/>
              </a:lnSpc>
              <a:spcBef>
                <a:spcPts val="1000"/>
              </a:spcBef>
              <a:buFont typeface="Arial" panose="020B0604020202020204" pitchFamily="34" charset="0"/>
              <a:buChar char="•"/>
            </a:pPr>
            <a:r>
              <a:rPr lang="en-US" sz="1400" dirty="0"/>
              <a:t>Using </a:t>
            </a:r>
            <a:r>
              <a:rPr lang="en-US" sz="1400" dirty="0">
                <a:hlinkClick r:id="rId2"/>
              </a:rPr>
              <a:t>constrain</a:t>
            </a:r>
            <a:r>
              <a:rPr lang="en-US" sz="1400" dirty="0"/>
              <a:t>(), you can keep the values in an acceptable range for PWM control. This way, if the value was outside the range of what PWM can send, it will be limited to a valid number. By subtracting this value from 255 you will be formatting the value to use with a common anode LED. As explained above, these LEDs will illuminate when there is a voltage difference between the anode and the pin connected to the board:</a:t>
            </a:r>
          </a:p>
        </p:txBody>
      </p:sp>
      <p:sp>
        <p:nvSpPr>
          <p:cNvPr id="8" name="Rectangle 1">
            <a:extLst>
              <a:ext uri="{FF2B5EF4-FFF2-40B4-BE49-F238E27FC236}">
                <a16:creationId xmlns:a16="http://schemas.microsoft.com/office/drawing/2014/main" id="{74496E36-477A-4500-AAF7-B34726471A31}"/>
              </a:ext>
            </a:extLst>
          </p:cNvPr>
          <p:cNvSpPr>
            <a:spLocks noChangeArrowheads="1"/>
          </p:cNvSpPr>
          <p:nvPr/>
        </p:nvSpPr>
        <p:spPr bwMode="auto">
          <a:xfrm>
            <a:off x="976543" y="2985647"/>
            <a:ext cx="5193437" cy="886705"/>
          </a:xfrm>
          <a:prstGeom prst="rect">
            <a:avLst/>
          </a:prstGeom>
          <a:solidFill>
            <a:srgbClr val="EC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38050" numCol="1" anchor="ctr" anchorCtr="0" compatLnSpc="1">
            <a:prstTxWarp prst="textNoShape">
              <a:avLst/>
            </a:prstTxWarp>
            <a:spAutoFit/>
          </a:bodyPr>
          <a:lstStyle/>
          <a:p>
            <a:pPr defTabSz="914400" eaLnBrk="0" fontAlgn="base" hangingPunct="0">
              <a:spcBef>
                <a:spcPct val="0"/>
              </a:spcBef>
              <a:spcAft>
                <a:spcPct val="0"/>
              </a:spcAft>
            </a:pPr>
            <a:r>
              <a:rPr lang="en-US" altLang="en-US" sz="1400" dirty="0">
                <a:solidFill>
                  <a:srgbClr val="4F4E4E"/>
                </a:solidFill>
                <a:latin typeface="TyponineSans Monospace Regular 4"/>
              </a:rPr>
              <a:t>red = 255 - constrain(red, 0, 255); </a:t>
            </a:r>
          </a:p>
          <a:p>
            <a:pPr defTabSz="914400" eaLnBrk="0" fontAlgn="base" hangingPunct="0">
              <a:spcBef>
                <a:spcPct val="0"/>
              </a:spcBef>
              <a:spcAft>
                <a:spcPct val="0"/>
              </a:spcAft>
            </a:pPr>
            <a:r>
              <a:rPr lang="en-US" altLang="en-US" sz="1400" dirty="0">
                <a:solidFill>
                  <a:srgbClr val="4F4E4E"/>
                </a:solidFill>
                <a:latin typeface="TyponineSans Monospace Regular 4"/>
              </a:rPr>
              <a:t>green = 255 - constrain(green, 0, 255); </a:t>
            </a:r>
          </a:p>
          <a:p>
            <a:pPr defTabSz="914400" eaLnBrk="0" fontAlgn="base" hangingPunct="0">
              <a:spcBef>
                <a:spcPct val="0"/>
              </a:spcBef>
              <a:spcAft>
                <a:spcPct val="0"/>
              </a:spcAft>
            </a:pPr>
            <a:r>
              <a:rPr lang="en-US" altLang="en-US" sz="1400" dirty="0">
                <a:solidFill>
                  <a:srgbClr val="4F4E4E"/>
                </a:solidFill>
                <a:latin typeface="TyponineSans Monospace Regular 4"/>
              </a:rPr>
              <a:t>blue = 255 - constrain(blue, 0, 255); </a:t>
            </a:r>
          </a:p>
        </p:txBody>
      </p:sp>
      <p:sp>
        <p:nvSpPr>
          <p:cNvPr id="9" name="Rectangle 8">
            <a:extLst>
              <a:ext uri="{FF2B5EF4-FFF2-40B4-BE49-F238E27FC236}">
                <a16:creationId xmlns:a16="http://schemas.microsoft.com/office/drawing/2014/main" id="{2C658FDB-7E48-4E0E-80E5-6EEB7607C8B0}"/>
              </a:ext>
            </a:extLst>
          </p:cNvPr>
          <p:cNvSpPr/>
          <p:nvPr/>
        </p:nvSpPr>
        <p:spPr>
          <a:xfrm>
            <a:off x="685800" y="4034035"/>
            <a:ext cx="10820400" cy="674031"/>
          </a:xfrm>
          <a:prstGeom prst="rect">
            <a:avLst/>
          </a:prstGeom>
        </p:spPr>
        <p:txBody>
          <a:bodyPr vert="horz" lIns="91440" tIns="45720" rIns="91440" bIns="45720" rtlCol="0">
            <a:noAutofit/>
          </a:bodyPr>
          <a:lstStyle/>
          <a:p>
            <a:pPr marL="228600" indent="-228600" algn="just" defTabSz="914400">
              <a:lnSpc>
                <a:spcPct val="90000"/>
              </a:lnSpc>
              <a:spcBef>
                <a:spcPts val="1000"/>
              </a:spcBef>
              <a:buFont typeface="Arial" panose="020B0604020202020204" pitchFamily="34" charset="0"/>
              <a:buChar char="•"/>
            </a:pPr>
            <a:r>
              <a:rPr lang="en-US" sz="1400" dirty="0"/>
              <a:t>Now that you have formatted the values for PWM, use </a:t>
            </a:r>
            <a:r>
              <a:rPr lang="en-US" sz="1400" dirty="0" err="1">
                <a:hlinkClick r:id="rId3"/>
              </a:rPr>
              <a:t>analogWrite</a:t>
            </a:r>
            <a:r>
              <a:rPr lang="en-US" sz="1400" dirty="0"/>
              <a:t>() to change the color of the LED. Because you subtracted your value from 255 in the step above:</a:t>
            </a:r>
          </a:p>
        </p:txBody>
      </p:sp>
      <p:sp>
        <p:nvSpPr>
          <p:cNvPr id="14" name="Rectangle 2">
            <a:extLst>
              <a:ext uri="{FF2B5EF4-FFF2-40B4-BE49-F238E27FC236}">
                <a16:creationId xmlns:a16="http://schemas.microsoft.com/office/drawing/2014/main" id="{C86FD864-D316-4B9E-95D7-D3AFFFA084C9}"/>
              </a:ext>
            </a:extLst>
          </p:cNvPr>
          <p:cNvSpPr>
            <a:spLocks noChangeArrowheads="1"/>
          </p:cNvSpPr>
          <p:nvPr/>
        </p:nvSpPr>
        <p:spPr bwMode="auto">
          <a:xfrm>
            <a:off x="976543" y="4596957"/>
            <a:ext cx="5193437" cy="886705"/>
          </a:xfrm>
          <a:prstGeom prst="rect">
            <a:avLst/>
          </a:prstGeom>
          <a:solidFill>
            <a:srgbClr val="EC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38050" numCol="1" anchor="ctr" anchorCtr="0" compatLnSpc="1">
            <a:prstTxWarp prst="textNoShape">
              <a:avLst/>
            </a:prstTxWarp>
            <a:spAutoFit/>
          </a:bodyPr>
          <a:lstStyle/>
          <a:p>
            <a:pPr defTabSz="914400" eaLnBrk="0" fontAlgn="base" hangingPunct="0">
              <a:spcBef>
                <a:spcPct val="0"/>
              </a:spcBef>
              <a:spcAft>
                <a:spcPct val="0"/>
              </a:spcAft>
            </a:pPr>
            <a:r>
              <a:rPr lang="en-US" altLang="en-US" sz="1400" dirty="0" err="1">
                <a:solidFill>
                  <a:srgbClr val="4F4E4E"/>
                </a:solidFill>
                <a:latin typeface="TyponineSans Monospace Regular 4"/>
              </a:rPr>
              <a:t>analogWrite</a:t>
            </a:r>
            <a:r>
              <a:rPr lang="en-US" altLang="en-US" sz="1400" dirty="0">
                <a:solidFill>
                  <a:srgbClr val="4F4E4E"/>
                </a:solidFill>
                <a:latin typeface="TyponineSans Monospace Regular 4"/>
              </a:rPr>
              <a:t>(</a:t>
            </a:r>
            <a:r>
              <a:rPr lang="en-US" altLang="en-US" sz="1400" dirty="0" err="1">
                <a:solidFill>
                  <a:srgbClr val="4F4E4E"/>
                </a:solidFill>
                <a:latin typeface="TyponineSans Monospace Regular 4"/>
              </a:rPr>
              <a:t>redPin</a:t>
            </a:r>
            <a:r>
              <a:rPr lang="en-US" altLang="en-US" sz="1400" dirty="0">
                <a:solidFill>
                  <a:srgbClr val="4F4E4E"/>
                </a:solidFill>
                <a:latin typeface="TyponineSans Monospace Regular 4"/>
              </a:rPr>
              <a:t>, red); </a:t>
            </a:r>
          </a:p>
          <a:p>
            <a:pPr defTabSz="914400" eaLnBrk="0" fontAlgn="base" hangingPunct="0">
              <a:spcBef>
                <a:spcPct val="0"/>
              </a:spcBef>
              <a:spcAft>
                <a:spcPct val="0"/>
              </a:spcAft>
            </a:pPr>
            <a:r>
              <a:rPr lang="en-US" altLang="en-US" sz="1400" dirty="0" err="1">
                <a:solidFill>
                  <a:srgbClr val="4F4E4E"/>
                </a:solidFill>
                <a:latin typeface="TyponineSans Monospace Regular 4"/>
              </a:rPr>
              <a:t>analogWrite</a:t>
            </a:r>
            <a:r>
              <a:rPr lang="en-US" altLang="en-US" sz="1400" dirty="0">
                <a:solidFill>
                  <a:srgbClr val="4F4E4E"/>
                </a:solidFill>
                <a:latin typeface="TyponineSans Monospace Regular 4"/>
              </a:rPr>
              <a:t>(</a:t>
            </a:r>
            <a:r>
              <a:rPr lang="en-US" altLang="en-US" sz="1400" dirty="0" err="1">
                <a:solidFill>
                  <a:srgbClr val="4F4E4E"/>
                </a:solidFill>
                <a:latin typeface="TyponineSans Monospace Regular 4"/>
              </a:rPr>
              <a:t>greenPin</a:t>
            </a:r>
            <a:r>
              <a:rPr lang="en-US" altLang="en-US" sz="1400" dirty="0">
                <a:solidFill>
                  <a:srgbClr val="4F4E4E"/>
                </a:solidFill>
                <a:latin typeface="TyponineSans Monospace Regular 4"/>
              </a:rPr>
              <a:t>, green); </a:t>
            </a:r>
          </a:p>
          <a:p>
            <a:pPr defTabSz="914400" eaLnBrk="0" fontAlgn="base" hangingPunct="0">
              <a:spcBef>
                <a:spcPct val="0"/>
              </a:spcBef>
              <a:spcAft>
                <a:spcPct val="0"/>
              </a:spcAft>
            </a:pPr>
            <a:r>
              <a:rPr lang="en-US" altLang="en-US" sz="1400" dirty="0" err="1">
                <a:solidFill>
                  <a:srgbClr val="4F4E4E"/>
                </a:solidFill>
                <a:latin typeface="TyponineSans Monospace Regular 4"/>
              </a:rPr>
              <a:t>analogWrite</a:t>
            </a:r>
            <a:r>
              <a:rPr lang="en-US" altLang="en-US" sz="1400" dirty="0">
                <a:solidFill>
                  <a:srgbClr val="4F4E4E"/>
                </a:solidFill>
                <a:latin typeface="TyponineSans Monospace Regular 4"/>
              </a:rPr>
              <a:t>(</a:t>
            </a:r>
            <a:r>
              <a:rPr lang="en-US" altLang="en-US" sz="1400" dirty="0" err="1">
                <a:solidFill>
                  <a:srgbClr val="4F4E4E"/>
                </a:solidFill>
                <a:latin typeface="TyponineSans Monospace Regular 4"/>
              </a:rPr>
              <a:t>bluePin</a:t>
            </a:r>
            <a:r>
              <a:rPr lang="en-US" altLang="en-US" sz="1400" dirty="0">
                <a:solidFill>
                  <a:srgbClr val="4F4E4E"/>
                </a:solidFill>
                <a:latin typeface="TyponineSans Monospace Regular 4"/>
              </a:rPr>
              <a:t>, blue); </a:t>
            </a:r>
          </a:p>
        </p:txBody>
      </p:sp>
      <p:sp>
        <p:nvSpPr>
          <p:cNvPr id="15" name="Rectangle 14">
            <a:extLst>
              <a:ext uri="{FF2B5EF4-FFF2-40B4-BE49-F238E27FC236}">
                <a16:creationId xmlns:a16="http://schemas.microsoft.com/office/drawing/2014/main" id="{65A83BDD-4B2D-4913-95F0-8CA4EF3AD78A}"/>
              </a:ext>
            </a:extLst>
          </p:cNvPr>
          <p:cNvSpPr/>
          <p:nvPr/>
        </p:nvSpPr>
        <p:spPr>
          <a:xfrm>
            <a:off x="685800" y="5633187"/>
            <a:ext cx="10517080" cy="286232"/>
          </a:xfrm>
          <a:prstGeom prst="rect">
            <a:avLst/>
          </a:prstGeom>
        </p:spPr>
        <p:txBody>
          <a:bodyPr vert="horz" lIns="91440" tIns="45720" rIns="91440" bIns="45720" rtlCol="0">
            <a:noAutofit/>
          </a:bodyPr>
          <a:lstStyle/>
          <a:p>
            <a:pPr marL="228600" indent="-228600" algn="just" defTabSz="914400">
              <a:lnSpc>
                <a:spcPct val="90000"/>
              </a:lnSpc>
              <a:spcBef>
                <a:spcPts val="1000"/>
              </a:spcBef>
              <a:buFont typeface="Arial" panose="020B0604020202020204" pitchFamily="34" charset="0"/>
              <a:buChar char="•"/>
            </a:pPr>
            <a:r>
              <a:rPr lang="en-US" sz="1400" dirty="0"/>
              <a:t>Send the value of each LED back to the serial monitor in one string as HEX values :</a:t>
            </a:r>
          </a:p>
        </p:txBody>
      </p:sp>
      <p:sp>
        <p:nvSpPr>
          <p:cNvPr id="16" name="Rectangle 3">
            <a:extLst>
              <a:ext uri="{FF2B5EF4-FFF2-40B4-BE49-F238E27FC236}">
                <a16:creationId xmlns:a16="http://schemas.microsoft.com/office/drawing/2014/main" id="{59D68602-146E-4BCE-8AFB-14DB2D30360D}"/>
              </a:ext>
            </a:extLst>
          </p:cNvPr>
          <p:cNvSpPr>
            <a:spLocks noChangeArrowheads="1"/>
          </p:cNvSpPr>
          <p:nvPr/>
        </p:nvSpPr>
        <p:spPr bwMode="auto">
          <a:xfrm>
            <a:off x="976543" y="5919419"/>
            <a:ext cx="5240987" cy="886705"/>
          </a:xfrm>
          <a:prstGeom prst="rect">
            <a:avLst/>
          </a:prstGeom>
          <a:solidFill>
            <a:srgbClr val="EC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38050" numCol="1" anchor="ctr" anchorCtr="0" compatLnSpc="1">
            <a:prstTxWarp prst="textNoShape">
              <a:avLst/>
            </a:prstTxWarp>
            <a:spAutoFit/>
          </a:bodyPr>
          <a:lstStyle/>
          <a:p>
            <a:pPr defTabSz="914400" eaLnBrk="0" fontAlgn="base" hangingPunct="0">
              <a:spcBef>
                <a:spcPct val="0"/>
              </a:spcBef>
              <a:spcAft>
                <a:spcPct val="0"/>
              </a:spcAft>
            </a:pPr>
            <a:r>
              <a:rPr lang="en-US" altLang="en-US" sz="1400" dirty="0">
                <a:solidFill>
                  <a:srgbClr val="4F4E4E"/>
                </a:solidFill>
                <a:latin typeface="TyponineSans Monospace Regular 4"/>
              </a:rPr>
              <a:t>Serial.print(red, HEX); </a:t>
            </a:r>
          </a:p>
          <a:p>
            <a:pPr defTabSz="914400" eaLnBrk="0" fontAlgn="base" hangingPunct="0">
              <a:spcBef>
                <a:spcPct val="0"/>
              </a:spcBef>
              <a:spcAft>
                <a:spcPct val="0"/>
              </a:spcAft>
            </a:pPr>
            <a:r>
              <a:rPr lang="en-US" altLang="en-US" sz="1400" dirty="0">
                <a:solidFill>
                  <a:srgbClr val="4F4E4E"/>
                </a:solidFill>
                <a:latin typeface="TyponineSans Monospace Regular 4"/>
              </a:rPr>
              <a:t>Serial.print(green, HEX); </a:t>
            </a:r>
          </a:p>
          <a:p>
            <a:pPr defTabSz="914400" eaLnBrk="0" fontAlgn="base" hangingPunct="0">
              <a:spcBef>
                <a:spcPct val="0"/>
              </a:spcBef>
              <a:spcAft>
                <a:spcPct val="0"/>
              </a:spcAft>
            </a:pPr>
            <a:r>
              <a:rPr lang="en-US" altLang="en-US" sz="1400" dirty="0">
                <a:solidFill>
                  <a:srgbClr val="4F4E4E"/>
                </a:solidFill>
                <a:latin typeface="TyponineSans Monospace Regular 4"/>
              </a:rPr>
              <a:t>Serial.println(blue, HEX); </a:t>
            </a:r>
          </a:p>
        </p:txBody>
      </p:sp>
    </p:spTree>
    <p:extLst>
      <p:ext uri="{BB962C8B-B14F-4D97-AF65-F5344CB8AC3E}">
        <p14:creationId xmlns:p14="http://schemas.microsoft.com/office/powerpoint/2010/main" val="959464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B617-B2A8-4E2A-A406-2155D8B04815}"/>
              </a:ext>
            </a:extLst>
          </p:cNvPr>
          <p:cNvSpPr>
            <a:spLocks noGrp="1"/>
          </p:cNvSpPr>
          <p:nvPr>
            <p:ph type="title"/>
          </p:nvPr>
        </p:nvSpPr>
        <p:spPr/>
        <p:txBody>
          <a:bodyPr/>
          <a:lstStyle/>
          <a:p>
            <a:r>
              <a:rPr lang="en-US" dirty="0"/>
              <a:t>Code - </a:t>
            </a:r>
            <a:r>
              <a:rPr lang="en-US" dirty="0" err="1"/>
              <a:t>Explaination</a:t>
            </a:r>
            <a:endParaRPr lang="en-US" dirty="0"/>
          </a:p>
        </p:txBody>
      </p:sp>
      <p:sp>
        <p:nvSpPr>
          <p:cNvPr id="4" name="Rectangle 3">
            <a:extLst>
              <a:ext uri="{FF2B5EF4-FFF2-40B4-BE49-F238E27FC236}">
                <a16:creationId xmlns:a16="http://schemas.microsoft.com/office/drawing/2014/main" id="{2C62D884-6B0E-4846-B678-C4D7EFB76A83}"/>
              </a:ext>
            </a:extLst>
          </p:cNvPr>
          <p:cNvSpPr/>
          <p:nvPr/>
        </p:nvSpPr>
        <p:spPr>
          <a:xfrm>
            <a:off x="685800" y="1979372"/>
            <a:ext cx="10820400" cy="886705"/>
          </a:xfrm>
          <a:prstGeom prst="rect">
            <a:avLst/>
          </a:prstGeom>
        </p:spPr>
        <p:txBody>
          <a:bodyPr vert="horz" lIns="91440" tIns="45720" rIns="91440" bIns="45720" rtlCol="0">
            <a:noAutofit/>
          </a:bodyPr>
          <a:lstStyle/>
          <a:p>
            <a:pPr marL="228600" indent="-228600" algn="just" defTabSz="914400">
              <a:lnSpc>
                <a:spcPct val="90000"/>
              </a:lnSpc>
              <a:spcBef>
                <a:spcPts val="1000"/>
              </a:spcBef>
              <a:buFont typeface="Arial" panose="020B0604020202020204" pitchFamily="34" charset="0"/>
              <a:buChar char="•"/>
            </a:pPr>
            <a:r>
              <a:rPr lang="en-US" sz="1400" dirty="0"/>
              <a:t>Make sure you have chosen to send a newline character when sending a message. Enter values between 0-255 for the lights in the following format : </a:t>
            </a:r>
            <a:r>
              <a:rPr lang="en-US" sz="1400" dirty="0" err="1"/>
              <a:t>Red,Green,Blue</a:t>
            </a:r>
            <a:r>
              <a:rPr lang="en-US" sz="1400" dirty="0"/>
              <a:t>. Once you have sent the values to the board, the attached LED will turn into the color you specified and you will receive back the HEX values in the serial monitor.</a:t>
            </a:r>
          </a:p>
        </p:txBody>
      </p:sp>
    </p:spTree>
    <p:extLst>
      <p:ext uri="{BB962C8B-B14F-4D97-AF65-F5344CB8AC3E}">
        <p14:creationId xmlns:p14="http://schemas.microsoft.com/office/powerpoint/2010/main" val="72442932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391</TotalTime>
  <Words>545</Words>
  <Application>Microsoft Office PowerPoint</Application>
  <PresentationFormat>Widescreen</PresentationFormat>
  <Paragraphs>54</Paragraphs>
  <Slides>10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5" baseType="lpstr">
      <vt:lpstr>Arial</vt:lpstr>
      <vt:lpstr>Century Gothic</vt:lpstr>
      <vt:lpstr>TyponineSans Monospace Regular 4</vt:lpstr>
      <vt:lpstr>Vapor Trail</vt:lpstr>
      <vt:lpstr>Package</vt:lpstr>
      <vt:lpstr>Read ascii string</vt:lpstr>
      <vt:lpstr>Read ascii string</vt:lpstr>
      <vt:lpstr>Hardware Required</vt:lpstr>
      <vt:lpstr>Circuit</vt:lpstr>
      <vt:lpstr>Schematic</vt:lpstr>
      <vt:lpstr>Code - Explaination</vt:lpstr>
      <vt:lpstr>Code - Explaination</vt:lpstr>
      <vt:lpstr>Code - Explaination</vt:lpstr>
      <vt:lpstr>Code - Explaination</vt:lpstr>
      <vt:lpstr>Sketch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Input Pull up Serial</dc:title>
  <dc:creator>Sudhanshu Gupta</dc:creator>
  <cp:lastModifiedBy>Sudhanshu Gupta</cp:lastModifiedBy>
  <cp:revision>26</cp:revision>
  <dcterms:created xsi:type="dcterms:W3CDTF">2019-10-05T15:26:46Z</dcterms:created>
  <dcterms:modified xsi:type="dcterms:W3CDTF">2019-10-12T15:49:05Z</dcterms:modified>
</cp:coreProperties>
</file>