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ARMv8 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815" y="1090219"/>
            <a:ext cx="62184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In ARMv8, execution occurs at one of four </a:t>
            </a:r>
            <a:r>
              <a:rPr lang="en-US" i="1" dirty="0">
                <a:latin typeface="TimesNewRomanPS-ItalicMT"/>
              </a:rPr>
              <a:t>Exception levels…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</a:t>
            </a:r>
            <a:r>
              <a:rPr lang="en-US" sz="1200" b="1" dirty="0"/>
              <a:t>EL0 - </a:t>
            </a:r>
            <a:r>
              <a:rPr lang="en-US" sz="1200" dirty="0"/>
              <a:t>Normal user applications.</a:t>
            </a:r>
          </a:p>
          <a:p>
            <a:pPr algn="just"/>
            <a:r>
              <a:rPr lang="en-US" sz="1200" b="1" dirty="0"/>
              <a:t>	EL1 - </a:t>
            </a:r>
            <a:r>
              <a:rPr lang="en-US" sz="1200" dirty="0"/>
              <a:t>Operating system kernel typically described as </a:t>
            </a:r>
            <a:r>
              <a:rPr lang="en-US" sz="1200" i="1" dirty="0"/>
              <a:t>privileged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/>
              <a:t>	EL2 - </a:t>
            </a:r>
            <a:r>
              <a:rPr lang="en-US" sz="1200" dirty="0"/>
              <a:t>Hypervisor.</a:t>
            </a:r>
          </a:p>
          <a:p>
            <a:pPr algn="just"/>
            <a:r>
              <a:rPr lang="en-US" sz="1200" b="1" dirty="0"/>
              <a:t>	EL3 - </a:t>
            </a:r>
            <a:r>
              <a:rPr lang="en-US" sz="1200" dirty="0"/>
              <a:t>Low-level firmware, including the Secure Monitor.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5" y="3084635"/>
            <a:ext cx="5250978" cy="33809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/>
          <p:cNvSpPr/>
          <p:nvPr/>
        </p:nvSpPr>
        <p:spPr>
          <a:xfrm>
            <a:off x="7296703" y="4775096"/>
            <a:ext cx="3596054" cy="173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An application ,  Kernel of an operating system or a Hypervisor, each execute in their respective Exception level. </a:t>
            </a:r>
          </a:p>
          <a:p>
            <a:pPr algn="just"/>
            <a:endParaRPr lang="en-US" sz="1200" dirty="0">
              <a:latin typeface="TimesNewRomanPSMT"/>
            </a:endParaRPr>
          </a:p>
          <a:p>
            <a:pPr algn="just"/>
            <a:r>
              <a:rPr lang="en-US" sz="1200" dirty="0">
                <a:latin typeface="TimesNewRomanPSMT"/>
              </a:rPr>
              <a:t>An exception to this rule is </a:t>
            </a:r>
            <a:r>
              <a:rPr lang="en-US" sz="1200" b="1" dirty="0">
                <a:latin typeface="TimesNewRomanPSMT"/>
              </a:rPr>
              <a:t>in-kernel hypervisors</a:t>
            </a:r>
          </a:p>
          <a:p>
            <a:pPr algn="just"/>
            <a:r>
              <a:rPr lang="en-US" sz="1200" dirty="0">
                <a:latin typeface="TimesNewRomanPSMT"/>
              </a:rPr>
              <a:t>such as </a:t>
            </a:r>
            <a:r>
              <a:rPr lang="en-US" sz="1200" b="1" dirty="0">
                <a:latin typeface="TimesNewRomanPSMT"/>
              </a:rPr>
              <a:t>KVM</a:t>
            </a:r>
            <a:r>
              <a:rPr lang="en-US" sz="1200" dirty="0">
                <a:latin typeface="TimesNewRomanPSMT"/>
              </a:rPr>
              <a:t>, which operate across </a:t>
            </a:r>
            <a:r>
              <a:rPr lang="en-US" sz="1200" i="1" dirty="0">
                <a:latin typeface="TimesNewRomanPS-ItalicMT"/>
              </a:rPr>
              <a:t>both </a:t>
            </a:r>
            <a:r>
              <a:rPr lang="en-US" sz="1200" b="1" dirty="0">
                <a:latin typeface="TimesNewRomanPSMT"/>
              </a:rPr>
              <a:t>EL2</a:t>
            </a:r>
            <a:r>
              <a:rPr lang="en-US" sz="1200" dirty="0">
                <a:latin typeface="TimesNewRomanPSMT"/>
              </a:rPr>
              <a:t> and </a:t>
            </a:r>
            <a:r>
              <a:rPr lang="en-US" sz="1200" b="1" dirty="0">
                <a:latin typeface="TimesNewRomanPSMT"/>
              </a:rPr>
              <a:t>EL1</a:t>
            </a:r>
            <a:r>
              <a:rPr lang="en-US" sz="1200" dirty="0">
                <a:latin typeface="TimesNewRomanPSMT"/>
              </a:rPr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0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Security States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892186"/>
            <a:ext cx="757211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NewRomanPSMT"/>
              </a:rPr>
              <a:t>* ARMv8-A provides two security states:</a:t>
            </a:r>
          </a:p>
          <a:p>
            <a:r>
              <a:rPr lang="en-US" sz="1200" dirty="0">
                <a:latin typeface="TimesNewRomanPSMT"/>
              </a:rPr>
              <a:t> 	* Secure and </a:t>
            </a:r>
          </a:p>
          <a:p>
            <a:r>
              <a:rPr lang="en-US" sz="1200" dirty="0">
                <a:latin typeface="TimesNewRomanPSMT"/>
              </a:rPr>
              <a:t>	* Non-secure (</a:t>
            </a:r>
            <a:r>
              <a:rPr lang="en-US" sz="1200" i="1" dirty="0">
                <a:latin typeface="TimesNewRomanPS-ItalicMT"/>
              </a:rPr>
              <a:t>Normal World)</a:t>
            </a:r>
            <a:r>
              <a:rPr lang="en-US" sz="1200" dirty="0">
                <a:latin typeface="TimesNewRomanPSMT"/>
              </a:rPr>
              <a:t>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This enables an Operating System (OS) to run in parallel with a trusted OS on the same hardware, and provides protection against certain software attacks and hardware attacks.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</a:t>
            </a:r>
            <a:r>
              <a:rPr lang="en-US" sz="1200" b="1" dirty="0">
                <a:latin typeface="TimesNewRomanPSMT"/>
              </a:rPr>
              <a:t>ARM </a:t>
            </a:r>
            <a:r>
              <a:rPr lang="en-US" sz="1200" b="1" dirty="0" err="1">
                <a:latin typeface="TimesNewRomanPSMT"/>
              </a:rPr>
              <a:t>TrustZone</a:t>
            </a:r>
            <a:r>
              <a:rPr lang="en-US" sz="1200" dirty="0">
                <a:latin typeface="TimesNewRomanPSMT"/>
              </a:rPr>
              <a:t> technology enables the system to be partitioned between the Normal and Secure worlds. </a:t>
            </a:r>
          </a:p>
          <a:p>
            <a:endParaRPr lang="en-US" sz="9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ARMv8-A also provides support for </a:t>
            </a:r>
            <a:r>
              <a:rPr lang="en-US" sz="1200" b="1" dirty="0">
                <a:latin typeface="TimesNewRomanPSMT"/>
              </a:rPr>
              <a:t>virtualization</a:t>
            </a:r>
            <a:r>
              <a:rPr lang="en-US" sz="1200" dirty="0">
                <a:latin typeface="TimesNewRomanPSMT"/>
              </a:rPr>
              <a:t>, though only in the Normal world.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This means that hypervisor, or </a:t>
            </a:r>
            <a:r>
              <a:rPr lang="en-US" sz="1200" b="1" dirty="0">
                <a:latin typeface="TimesNewRomanPSMT"/>
              </a:rPr>
              <a:t>Virtual Machine Manager (VMM) </a:t>
            </a:r>
            <a:r>
              <a:rPr lang="en-US" sz="1200" dirty="0">
                <a:latin typeface="TimesNewRomanPSMT"/>
              </a:rPr>
              <a:t>code can run on the system and</a:t>
            </a:r>
          </a:p>
          <a:p>
            <a:r>
              <a:rPr lang="en-US" sz="1200" b="1" dirty="0">
                <a:latin typeface="TimesNewRomanPSMT"/>
              </a:rPr>
              <a:t>host multiple guest operating systems</a:t>
            </a:r>
            <a:r>
              <a:rPr lang="en-US" sz="1200" dirty="0">
                <a:latin typeface="TimesNewRomanPSM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5" y="3406868"/>
            <a:ext cx="6133640" cy="3228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/>
          <p:cNvSpPr/>
          <p:nvPr/>
        </p:nvSpPr>
        <p:spPr>
          <a:xfrm>
            <a:off x="8229600" y="5389684"/>
            <a:ext cx="2989384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TimesNewRomanPSMT"/>
              </a:rPr>
              <a:t>ARMv7-A</a:t>
            </a:r>
            <a:r>
              <a:rPr lang="en-US" sz="1200" dirty="0">
                <a:latin typeface="TimesNewRomanPSMT"/>
              </a:rPr>
              <a:t> architecture, the Secure monitor acts as a gateway for moving between the Normal and Secure worlds.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8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4097215" y="940805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Execution States in ARMv8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066800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64</a:t>
            </a:r>
          </a:p>
          <a:p>
            <a:pPr algn="ctr"/>
            <a:r>
              <a:rPr lang="en-US" sz="1000" dirty="0"/>
              <a:t>[GPR 64bit]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951077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32</a:t>
            </a:r>
          </a:p>
          <a:p>
            <a:pPr algn="ctr"/>
            <a:r>
              <a:rPr lang="en-US" sz="1000" dirty="0"/>
              <a:t>[GPR 32bit]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3"/>
          </p:cNvCxnSpPr>
          <p:nvPr/>
        </p:nvCxnSpPr>
        <p:spPr>
          <a:xfrm flipH="1">
            <a:off x="3176954" y="1147424"/>
            <a:ext cx="920261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>
            <a:off x="6207369" y="1147424"/>
            <a:ext cx="743708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55065" y="156796"/>
            <a:ext cx="2338754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Legends</a:t>
            </a:r>
            <a:r>
              <a:rPr lang="en-US" sz="1050" dirty="0"/>
              <a:t> : </a:t>
            </a:r>
          </a:p>
          <a:p>
            <a:endParaRPr lang="en-US" sz="1050" dirty="0"/>
          </a:p>
          <a:p>
            <a:r>
              <a:rPr lang="en-US" sz="1050" dirty="0"/>
              <a:t>GPR – General Purpose 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7831" y="2727866"/>
            <a:ext cx="2028092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/>
            </a:lvl1pPr>
          </a:lstStyle>
          <a:p>
            <a:r>
              <a:rPr lang="en-US" dirty="0"/>
              <a:t>Privilege level is determined by Exception Level (EL 0,1,2,3).</a:t>
            </a:r>
          </a:p>
          <a:p>
            <a:r>
              <a:rPr lang="en-US" dirty="0"/>
              <a:t>Executes A64 instruction set.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2108" y="2727866"/>
            <a:ext cx="2028092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Retains ARMv7 definitions of </a:t>
            </a:r>
            <a:r>
              <a:rPr lang="en-US" sz="1000" dirty="0" err="1"/>
              <a:t>priviledge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Executes either A32 (aka ARM) or T32 (Thumb) instruction sets.</a:t>
            </a:r>
          </a:p>
        </p:txBody>
      </p:sp>
      <p:cxnSp>
        <p:nvCxnSpPr>
          <p:cNvPr id="18" name="Straight Connector 17"/>
          <p:cNvCxnSpPr>
            <a:stCxn id="5" idx="2"/>
            <a:endCxn id="15" idx="0"/>
          </p:cNvCxnSpPr>
          <p:nvPr/>
        </p:nvCxnSpPr>
        <p:spPr>
          <a:xfrm>
            <a:off x="2121877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8006154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1" y="3965597"/>
            <a:ext cx="4356094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39" y="3965597"/>
            <a:ext cx="4611829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/>
          <p:nvPr/>
        </p:nvCxnSpPr>
        <p:spPr>
          <a:xfrm>
            <a:off x="5152292" y="1883888"/>
            <a:ext cx="0" cy="462502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the ARMv7 architecture, the processor mode can change under privileged software control.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286" y="1246194"/>
            <a:ext cx="100656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When an exception occurs, the core saves the current execution state and the return address, enters the required mode, and possibly disables hardware interrupts.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86" y="2531954"/>
            <a:ext cx="421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latin typeface="Trebuchet MS (Body)"/>
              </a:rPr>
              <a:t>:: </a:t>
            </a:r>
            <a:r>
              <a:rPr lang="en-US" sz="1000" b="1" u="sng" dirty="0">
                <a:latin typeface="Trebuchet MS (Body)"/>
              </a:rPr>
              <a:t>Sub-Systems and associated Privilege levels</a:t>
            </a:r>
            <a:r>
              <a:rPr lang="en-US" sz="1000" b="1" dirty="0">
                <a:latin typeface="Trebuchet MS (Body)"/>
              </a:rPr>
              <a:t> ::</a:t>
            </a: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Applications </a:t>
            </a:r>
            <a:r>
              <a:rPr lang="en-US" sz="1000" dirty="0">
                <a:latin typeface="Trebuchet MS (Body)"/>
              </a:rPr>
              <a:t>[PL0]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Unprivileged mode, lowest level of privilege. </a:t>
            </a:r>
          </a:p>
          <a:p>
            <a:endParaRPr lang="en-US" sz="1000" b="1" dirty="0">
              <a:latin typeface="Trebuchet MS (Body)"/>
            </a:endParaRP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Operating systems</a:t>
            </a:r>
            <a:r>
              <a:rPr lang="en-US" sz="1000" dirty="0">
                <a:latin typeface="Trebuchet MS (Body)"/>
              </a:rPr>
              <a:t> [PL1] 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Hypervisor</a:t>
            </a:r>
            <a:r>
              <a:rPr lang="en-US" sz="1000" dirty="0">
                <a:latin typeface="Trebuchet MS (Body)"/>
              </a:rPr>
              <a:t> [PL2]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with the Virtualization extensions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Secure monitor</a:t>
            </a:r>
            <a:r>
              <a:rPr lang="en-US" sz="1000" dirty="0">
                <a:latin typeface="Trebuchet MS (Body)"/>
              </a:rPr>
              <a:t> [PL1]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Acts as a gateway for moving between the Secure and Non-secure (Normal) worlds)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64" y="1762005"/>
            <a:ext cx="7231643" cy="4852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Privilege Level Table in previous slide summarized as a block diagram below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7" y="1446249"/>
            <a:ext cx="4429125" cy="5172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25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285" y="890719"/>
            <a:ext cx="11583003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AArch64, the processor modes are mapped onto the Exception levels as in </a:t>
            </a:r>
            <a:r>
              <a:rPr lang="en-US" sz="1000" dirty="0">
                <a:solidFill>
                  <a:srgbClr val="00B0F0"/>
                </a:solidFill>
                <a:latin typeface="Trebuchet MS (Body)"/>
              </a:rPr>
              <a:t>Figure 3-6</a:t>
            </a:r>
            <a:r>
              <a:rPr lang="en-US" sz="1000" dirty="0">
                <a:latin typeface="Trebuchet MS (Body)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rebuchet MS (Body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Like ARMv7 (AArch32) when an exception is taken, the processor changes to the Exception level (mode) that supports the handling of the exception.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0" y="1517849"/>
            <a:ext cx="7346589" cy="33615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5285" y="5452900"/>
            <a:ext cx="10267568" cy="13542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>
                <a:latin typeface="Trebuchet MS (Body)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Exception Level Hopping rule(s)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Moves to a higher Exception level, (say EL0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r>
              <a:rPr lang="en-US" sz="1000" dirty="0"/>
              <a:t> EL1), indicate increased software execution privilege.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exception cannot be taken to a lower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There is no exception handling at level EL0, exceptions must be handled at a higher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Execution of an exception handler starts, at an Exception level higher than EL0, from a defined vector that relates to the exception taken.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Ending exception handling and returning to the previous Exception level is performed by executing the </a:t>
            </a:r>
            <a:r>
              <a:rPr lang="en-US" sz="1000" b="1" dirty="0">
                <a:solidFill>
                  <a:schemeClr val="accent2"/>
                </a:solidFill>
              </a:rPr>
              <a:t>ERET</a:t>
            </a:r>
            <a:r>
              <a:rPr lang="en-US" sz="1000" dirty="0"/>
              <a:t> instruction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>
                <a:latin typeface="+mn-lt"/>
              </a:rPr>
              <a:t>Returning from an exception can stay at the same Exception level or enter a lower Exception level. (except when retuning from EL3 to a Non-secure state.) </a:t>
            </a:r>
          </a:p>
          <a:p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902460" y="3011626"/>
            <a:ext cx="2764673" cy="195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/>
              <a:t>Sources of Exception Level Hopping</a:t>
            </a:r>
          </a:p>
          <a:p>
            <a:endParaRPr lang="en-US" sz="1000" dirty="0"/>
          </a:p>
          <a:p>
            <a:r>
              <a:rPr lang="en-US" sz="1000" dirty="0"/>
              <a:t>— Memory system aborts. </a:t>
            </a:r>
          </a:p>
          <a:p>
            <a:r>
              <a:rPr lang="en-US" sz="1000" dirty="0"/>
              <a:t>— Interrupts such as IRQ and FIQ.</a:t>
            </a:r>
          </a:p>
          <a:p>
            <a:r>
              <a:rPr lang="en-US" sz="1000" dirty="0"/>
              <a:t>— Undefined instructions.</a:t>
            </a:r>
          </a:p>
          <a:p>
            <a:r>
              <a:rPr lang="en-US" sz="1000" dirty="0"/>
              <a:t>— System calls. These permit unprivileged software to make a system call to an operating system.</a:t>
            </a:r>
          </a:p>
          <a:p>
            <a:r>
              <a:rPr lang="en-US" sz="1000" dirty="0"/>
              <a:t>— Secure monitor or hypervisor traps.</a:t>
            </a:r>
          </a:p>
        </p:txBody>
      </p:sp>
    </p:spTree>
    <p:extLst>
      <p:ext uri="{BB962C8B-B14F-4D97-AF65-F5344CB8AC3E}">
        <p14:creationId xmlns:p14="http://schemas.microsoft.com/office/powerpoint/2010/main" val="34001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Execution State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933164"/>
            <a:ext cx="10897295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TimesNewRomanPSMT"/>
              </a:rPr>
              <a:t>Usecase</a:t>
            </a:r>
            <a:r>
              <a:rPr lang="en-US" sz="1400" b="1" dirty="0">
                <a:latin typeface="TimesNewRomanPSMT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There are times when you must change the execution state of your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Lets suppose, you are running a 64-bit operating system, and want to run a 32-bit application at EL0.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To do this, the system must change to AArch32. When the application has completed or execution returns to the OS, the system can switch back to AArch64.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32" y="1958196"/>
            <a:ext cx="7001688" cy="3124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87647" y="5337108"/>
            <a:ext cx="10897295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NewRomanPSMT"/>
              </a:rPr>
              <a:t>Method : </a:t>
            </a:r>
          </a:p>
          <a:p>
            <a:r>
              <a:rPr lang="en-US" sz="1200" dirty="0">
                <a:latin typeface="Trebuchet MS (Body)"/>
              </a:rPr>
              <a:t>To change between execution states at the same Exception level, you have to switch to a higher Exception level then return to the original Exception level.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For example, you might have 32-bit and 64-bit applications running under a 64-bit OS.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In this case, the 32-bit application can execute and generate a Supervisor Call (SVC) instruction, or receive an interrupt, causing a switch to EL1 and AArch64</a:t>
            </a:r>
            <a:r>
              <a:rPr lang="en-US" sz="1200" dirty="0">
                <a:latin typeface="TimesNewRomanPSMT"/>
              </a:rPr>
              <a:t>. </a:t>
            </a:r>
            <a:r>
              <a:rPr lang="en-US" sz="1200" dirty="0"/>
              <a:t>The OS can then do a task switch and return to EL0 in AArch64.</a:t>
            </a:r>
            <a:endParaRPr lang="en-US" sz="10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672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6385</TotalTime>
  <Words>649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Arial-BoldMT</vt:lpstr>
      <vt:lpstr>TimesNewRomanPS-ItalicMT</vt:lpstr>
      <vt:lpstr>TimesNewRomanPSMT</vt:lpstr>
      <vt:lpstr>Trebuchet MS</vt:lpstr>
      <vt:lpstr>Trebuchet MS (Body)</vt:lpstr>
      <vt:lpstr>Wingdings</vt:lpstr>
      <vt:lpstr>Wingdings 3</vt:lpstr>
      <vt:lpstr>Facet</vt:lpstr>
      <vt:lpstr>ARMv8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44</cp:revision>
  <dcterms:created xsi:type="dcterms:W3CDTF">2017-05-12T03:27:09Z</dcterms:created>
  <dcterms:modified xsi:type="dcterms:W3CDTF">2017-05-18T06:41:05Z</dcterms:modified>
</cp:coreProperties>
</file>