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5" r:id="rId4"/>
    <p:sldId id="263" r:id="rId5"/>
    <p:sldId id="266" r:id="rId6"/>
    <p:sldId id="264" r:id="rId7"/>
    <p:sldId id="269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236" y="2404534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ARMv8 </a:t>
            </a:r>
            <a:br>
              <a:rPr lang="en-US" dirty="0"/>
            </a:br>
            <a:r>
              <a:rPr lang="en-US" dirty="0">
                <a:latin typeface="Arial-BoldMT"/>
              </a:rPr>
              <a:t>Core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9629" y="5070740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Presenter : </a:t>
            </a:r>
          </a:p>
          <a:p>
            <a:r>
              <a:rPr lang="en-US" dirty="0"/>
              <a:t>Sudhanshu Gupta</a:t>
            </a:r>
          </a:p>
        </p:txBody>
      </p:sp>
    </p:spTree>
    <p:extLst>
      <p:ext uri="{BB962C8B-B14F-4D97-AF65-F5344CB8AC3E}">
        <p14:creationId xmlns:p14="http://schemas.microsoft.com/office/powerpoint/2010/main" val="375066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ARM Architecture History v1 ~~ v7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5286" y="848458"/>
            <a:ext cx="3640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ARM architecture dates back to 1985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035974"/>
              </p:ext>
            </p:extLst>
          </p:nvPr>
        </p:nvGraphicFramePr>
        <p:xfrm>
          <a:off x="265286" y="1380420"/>
          <a:ext cx="8674808" cy="473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244">
                  <a:extLst>
                    <a:ext uri="{9D8B030D-6E8A-4147-A177-3AD203B41FA5}">
                      <a16:colId xmlns:a16="http://schemas.microsoft.com/office/drawing/2014/main" val="980716745"/>
                    </a:ext>
                  </a:extLst>
                </a:gridCol>
                <a:gridCol w="6510564">
                  <a:extLst>
                    <a:ext uri="{9D8B030D-6E8A-4147-A177-3AD203B41FA5}">
                      <a16:colId xmlns:a16="http://schemas.microsoft.com/office/drawing/2014/main" val="2709679335"/>
                    </a:ext>
                  </a:extLst>
                </a:gridCol>
              </a:tblGrid>
              <a:tr h="346289">
                <a:tc>
                  <a:txBody>
                    <a:bodyPr/>
                    <a:lstStyle/>
                    <a:p>
                      <a:r>
                        <a:rPr lang="en-US" sz="1200" dirty="0"/>
                        <a:t>ARM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12189"/>
                  </a:ext>
                </a:extLst>
              </a:tr>
              <a:tr h="468131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ARMv4 and earlier</a:t>
                      </a:r>
                      <a:endParaRPr lang="en-US" sz="14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Used only the ARM 32-bit instruction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19933"/>
                  </a:ext>
                </a:extLst>
              </a:tr>
              <a:tr h="500195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ARMv4T</a:t>
                      </a:r>
                      <a:endParaRPr lang="en-US" sz="14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Added Thumb 16-bit instruction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(e.g. ARM7TDMI® , ARM9TDMI® processors)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400242"/>
                  </a:ext>
                </a:extLst>
              </a:tr>
              <a:tr h="500195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ARMv5TE</a:t>
                      </a:r>
                      <a:endParaRPr lang="en-US" sz="14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Added improvements for DSP-type operations,</a:t>
                      </a:r>
                    </a:p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saturated arithmetic, and for ARM and Thumb interworking. (e.g. ARM926EJ-S®)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47932"/>
                  </a:ext>
                </a:extLst>
              </a:tr>
              <a:tr h="1462108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ARMv6</a:t>
                      </a:r>
                      <a:endParaRPr lang="en-US" sz="14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Support for unaligned memory accesses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Significant changes to the memory architecture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Multi-processor support. (e.g. ARM1136JF-S®)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Support for SIMD operations.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Some optional extensions, notably Thumb-2 and Security Extensions (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TrustZone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®).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Thumb-2 extends Thumb to be a mixed length 16-bit and 32-bit instruction 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110470"/>
                  </a:ext>
                </a:extLst>
              </a:tr>
              <a:tr h="1462108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ARMv7-A</a:t>
                      </a:r>
                      <a:endParaRPr lang="en-US" sz="14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ARMv7-A makes Thumb-2 extensions mandatory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Adds the Advanced SIMD extensions (NEON).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 introduced a set of architecture profiles: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ARMv7-A provides all the features necessary to support a platform Operating System such as Linux.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ARMv7-R provides predictable real-time high-performance.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ARMv7-M is targeted at deeply-embedded microcontrollers.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253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47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ARM Architecture History – ARMv8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20651"/>
              </p:ext>
            </p:extLst>
          </p:nvPr>
        </p:nvGraphicFramePr>
        <p:xfrm>
          <a:off x="265286" y="1371628"/>
          <a:ext cx="8674808" cy="986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244">
                  <a:extLst>
                    <a:ext uri="{9D8B030D-6E8A-4147-A177-3AD203B41FA5}">
                      <a16:colId xmlns:a16="http://schemas.microsoft.com/office/drawing/2014/main" val="980716745"/>
                    </a:ext>
                  </a:extLst>
                </a:gridCol>
                <a:gridCol w="6510564">
                  <a:extLst>
                    <a:ext uri="{9D8B030D-6E8A-4147-A177-3AD203B41FA5}">
                      <a16:colId xmlns:a16="http://schemas.microsoft.com/office/drawing/2014/main" val="2709679335"/>
                    </a:ext>
                  </a:extLst>
                </a:gridCol>
              </a:tblGrid>
              <a:tr h="346289">
                <a:tc>
                  <a:txBody>
                    <a:bodyPr/>
                    <a:lstStyle/>
                    <a:p>
                      <a:r>
                        <a:rPr lang="en-US" sz="1200" dirty="0"/>
                        <a:t>ARM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12189"/>
                  </a:ext>
                </a:extLst>
              </a:tr>
              <a:tr h="468131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ARMv8-A</a:t>
                      </a:r>
                      <a:endParaRPr lang="en-US" sz="11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Includes both 32-bit execution and 64-bit execution.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It introduces the ability to perform execution with 64-bit wide registers, while preserving backwards compatibility with existing ARMv7 software.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1993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6" y="2516245"/>
            <a:ext cx="5372663" cy="3256662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6693659" y="2584938"/>
            <a:ext cx="4492869" cy="4000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ARMv8-A architecture introduces a number of changes ::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Large physical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64-bit virtual addressing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Automatic event signaling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Larger register files (31 * 64-bit general purpose registers) – increased performance and reduced stack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Large PC-relative addressing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Additional 16KB and 64KB translation granules - reduces Translation Lookaside Buffer (TLB) miss rates and depth of page walks.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New exception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Efficient cache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Hardware-accelerated cryptography - Provides 3× to 10× better software encryption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Load-Acquire, Store-Release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NEON double-precision floating-point advanced SIMD.</a:t>
            </a:r>
          </a:p>
        </p:txBody>
      </p:sp>
    </p:spTree>
    <p:extLst>
      <p:ext uri="{BB962C8B-B14F-4D97-AF65-F5344CB8AC3E}">
        <p14:creationId xmlns:p14="http://schemas.microsoft.com/office/powerpoint/2010/main" val="425687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ARMv8-A Processor properties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5" y="909325"/>
            <a:ext cx="8460748" cy="568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4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ARMv8-A Processor properties							…contd.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08" y="922317"/>
            <a:ext cx="6983971" cy="569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8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ARMv8 Compatible Processors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78473" y="96707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-BoldMT"/>
              </a:rPr>
              <a:t>Cortex-A53 processor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78473" y="1846356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-BoldMT"/>
              </a:rPr>
              <a:t>Cortex-A57 processor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78473" y="272564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-BoldMT"/>
              </a:rPr>
              <a:t>Cortex-A72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5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ARMv8 Processors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35673" y="316496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-BoldMT"/>
              </a:rPr>
              <a:t>Cortex-A53 processor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91308" y="1805407"/>
            <a:ext cx="4268824" cy="4683316"/>
            <a:chOff x="756138" y="1442933"/>
            <a:chExt cx="4383317" cy="527162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138" y="1442933"/>
              <a:ext cx="4383317" cy="505458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1714" y="6488722"/>
              <a:ext cx="1632163" cy="225836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6153004" y="3369963"/>
            <a:ext cx="3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Mid-range, low-power processor.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53004" y="4180398"/>
            <a:ext cx="55319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One and four cores in a single cluster.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53004" y="4549730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Each core with an L1 cache subsystem.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53004" y="49652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NewRomanPSMT"/>
              </a:rPr>
              <a:t>Optional integrated GICv3/4 interface.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53004" y="5334560"/>
            <a:ext cx="2890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Optional L2 cache controller.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53004" y="575005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NewRomanPSMT"/>
              </a:rPr>
              <a:t>Capable of supporting 32-bit and 64-bit code.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53004" y="6119390"/>
            <a:ext cx="590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Capable of deployment as a standalone applications processor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53004" y="3785461"/>
            <a:ext cx="3591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Extremely power efficient processor.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ARMv8 Processors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14804" y="316496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-BoldMT"/>
              </a:rPr>
              <a:t>Cortex-A57 processor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27338" y="1716881"/>
            <a:ext cx="4029807" cy="4925823"/>
            <a:chOff x="627338" y="1716881"/>
            <a:chExt cx="4029807" cy="492582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338" y="1716881"/>
              <a:ext cx="4029807" cy="46938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631" y="6410691"/>
              <a:ext cx="1959219" cy="232013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4955930" y="982452"/>
            <a:ext cx="70631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Targeted at mobile and enterprise computing applications including compute intensive 64-bit applications such as high end computer, tablet, and server products.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955930" y="2360098"/>
            <a:ext cx="70631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Inclusion of cryptography extensions improves performance on cryptography algorithms by 10 times over the previous generation of processors.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955930" y="1621434"/>
            <a:ext cx="70631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Features cache coherent interoperability with other processors, including the ARM Mali™ family of </a:t>
            </a:r>
            <a:r>
              <a:rPr lang="en-US" sz="1400" i="1" dirty="0">
                <a:latin typeface="TimesNewRomanPS-ItalicMT"/>
              </a:rPr>
              <a:t>Graphics Processing Units </a:t>
            </a:r>
            <a:r>
              <a:rPr lang="en-US" sz="1400" dirty="0">
                <a:latin typeface="TimesNewRomanPSMT"/>
              </a:rPr>
              <a:t>(GPUs) for GPU compute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955930" y="2964777"/>
            <a:ext cx="70631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Multi-core operation with one to four cores multi-processing within a single cluster.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955930" y="3603758"/>
            <a:ext cx="70631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Multiple coherent SMP clusters are possible, through AMBA5 CHI or AMBA 4 ACE technology.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955930" y="4027296"/>
            <a:ext cx="70016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Debug and trace are available through </a:t>
            </a:r>
            <a:r>
              <a:rPr lang="en-US" sz="1400" dirty="0" err="1">
                <a:latin typeface="TimesNewRomanPSMT"/>
              </a:rPr>
              <a:t>CoreSight</a:t>
            </a:r>
            <a:r>
              <a:rPr lang="en-US" sz="1400" dirty="0">
                <a:latin typeface="TimesNewRomanPSMT"/>
              </a:rPr>
              <a:t> technology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4959745" y="4450834"/>
            <a:ext cx="2501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NewRomanPSMT"/>
              </a:rPr>
              <a:t>Out-of-order, 15+ stage pipeline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955930" y="4874372"/>
            <a:ext cx="70631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Power-saving features include way-prediction, tag-reduction, and cache-lookup suppression.</a:t>
            </a:r>
          </a:p>
          <a:p>
            <a:endParaRPr lang="en-US" sz="1400" dirty="0">
              <a:latin typeface="TimesNewRomanPSMT"/>
            </a:endParaRPr>
          </a:p>
          <a:p>
            <a:r>
              <a:rPr lang="en-US" sz="1400" dirty="0">
                <a:latin typeface="TimesNewRomanPSMT"/>
              </a:rPr>
              <a:t>Increased peak instruction throughput through duplication of execution resources.</a:t>
            </a:r>
          </a:p>
          <a:p>
            <a:endParaRPr lang="en-US" sz="1400" dirty="0">
              <a:latin typeface="TimesNewRomanPSMT"/>
            </a:endParaRPr>
          </a:p>
          <a:p>
            <a:r>
              <a:rPr lang="en-US" sz="1400" dirty="0">
                <a:latin typeface="TimesNewRomanPSMT"/>
              </a:rPr>
              <a:t>Power-optimized instruction decode with localized decoding, 3-wide decode bandwidth.</a:t>
            </a:r>
          </a:p>
          <a:p>
            <a:endParaRPr lang="en-US" sz="1400" dirty="0">
              <a:latin typeface="TimesNewRomanPSMT"/>
            </a:endParaRPr>
          </a:p>
          <a:p>
            <a:r>
              <a:rPr lang="en-US" sz="1400" dirty="0">
                <a:latin typeface="TimesNewRomanPSMT"/>
              </a:rPr>
              <a:t>Performance optimized L2 cache design enables more than one core in the cluster to access the L2 at the same time.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165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ARMv8 Processors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69781" y="316496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-BoldMT"/>
              </a:rPr>
              <a:t>Cortex-A72 processor (LS1028)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3651" y="2323292"/>
            <a:ext cx="5127593" cy="4457698"/>
            <a:chOff x="1292469" y="1020395"/>
            <a:chExt cx="7713909" cy="577484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2469" y="1020395"/>
              <a:ext cx="7713909" cy="5644174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5034" y="6533895"/>
              <a:ext cx="3308777" cy="261348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5281246" y="1041701"/>
            <a:ext cx="67817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Has one to four cores in a single processor device with L1 and L2 cache subsystems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281246" y="709876"/>
            <a:ext cx="67817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High-performance, low-power processor that implements the ARMv8-A architecture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5281245" y="1373526"/>
            <a:ext cx="43439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NewRomanPSMT"/>
              </a:rPr>
              <a:t>Support for both AArch32 and AArch64 Execution states.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281244" y="1705351"/>
            <a:ext cx="80478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Support for all Exception levels, EL0, EL1, EL2, and EL3, in each Execution state.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281245" y="2116050"/>
            <a:ext cx="691075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A32 instruction set, previously called the ARM instruction set.</a:t>
            </a:r>
          </a:p>
          <a:p>
            <a:endParaRPr lang="en-US" sz="1400" dirty="0">
              <a:latin typeface="TimesNewRomanPSMT"/>
            </a:endParaRPr>
          </a:p>
          <a:p>
            <a:r>
              <a:rPr lang="en-US" sz="1400" dirty="0">
                <a:latin typeface="TimesNewRomanPSMT"/>
              </a:rPr>
              <a:t>T32 instruction set, previously called the Thumb instruction set.</a:t>
            </a:r>
          </a:p>
          <a:p>
            <a:endParaRPr lang="en-US" sz="1400" dirty="0">
              <a:latin typeface="TimesNewRomanPSMT"/>
            </a:endParaRPr>
          </a:p>
          <a:p>
            <a:r>
              <a:rPr lang="en-US" sz="1400" dirty="0">
                <a:latin typeface="TimesNewRomanPSMT"/>
              </a:rPr>
              <a:t>A64 instruction set.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5281244" y="3372278"/>
            <a:ext cx="47035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NewRomanPSMT"/>
              </a:rPr>
              <a:t>Advanced </a:t>
            </a:r>
            <a:r>
              <a:rPr lang="en-US" sz="1400" i="1" dirty="0">
                <a:latin typeface="TimesNewRomanPS-ItalicMT"/>
              </a:rPr>
              <a:t>Single Instruction Multiple Data </a:t>
            </a:r>
            <a:r>
              <a:rPr lang="en-US" sz="1400" dirty="0">
                <a:latin typeface="TimesNewRomanPSMT"/>
              </a:rPr>
              <a:t>(SIMD) operations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5281244" y="409256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NewRomanPSMT"/>
              </a:rPr>
              <a:t>Cortex-A72 processor does not support the T32EE (</a:t>
            </a:r>
            <a:r>
              <a:rPr lang="en-US" sz="1400" dirty="0" err="1">
                <a:solidFill>
                  <a:srgbClr val="FF0000"/>
                </a:solidFill>
                <a:latin typeface="TimesNewRomanPSMT"/>
              </a:rPr>
              <a:t>ThumbEE</a:t>
            </a:r>
            <a:r>
              <a:rPr lang="en-US" sz="1400" dirty="0">
                <a:solidFill>
                  <a:srgbClr val="FF0000"/>
                </a:solidFill>
                <a:latin typeface="TimesNewRomanPSMT"/>
              </a:rPr>
              <a:t>) instruction set.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25761" y="4422029"/>
            <a:ext cx="48152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TimesNewRomanPSMT"/>
              </a:rPr>
              <a:t>The </a:t>
            </a:r>
            <a:r>
              <a:rPr lang="en-US" sz="1100" i="1" dirty="0">
                <a:solidFill>
                  <a:srgbClr val="FF0000"/>
                </a:solidFill>
                <a:latin typeface="TimesNewRomanPS-ItalicMT"/>
              </a:rPr>
              <a:t>Thumb Execution Environment </a:t>
            </a:r>
            <a:r>
              <a:rPr lang="en-US" sz="1100" dirty="0">
                <a:solidFill>
                  <a:srgbClr val="FF0000"/>
                </a:solidFill>
                <a:latin typeface="TimesNewRomanPSMT"/>
              </a:rPr>
              <a:t>(</a:t>
            </a:r>
            <a:r>
              <a:rPr lang="en-US" sz="1100" dirty="0" err="1">
                <a:solidFill>
                  <a:srgbClr val="FF0000"/>
                </a:solidFill>
                <a:latin typeface="TimesNewRomanPSMT"/>
              </a:rPr>
              <a:t>ThumbEE</a:t>
            </a:r>
            <a:r>
              <a:rPr lang="en-US" sz="1100" dirty="0">
                <a:solidFill>
                  <a:srgbClr val="FF0000"/>
                </a:solidFill>
                <a:latin typeface="TimesNewRomanPSMT"/>
              </a:rPr>
              <a:t>) extension is a variant of the Thumb instruction set that is designed as a target for dynamically generated code.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381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10722</TotalTime>
  <Words>681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Arial-BoldMT</vt:lpstr>
      <vt:lpstr>Corbel</vt:lpstr>
      <vt:lpstr>TimesNewRomanPS-ItalicMT</vt:lpstr>
      <vt:lpstr>TimesNewRomanPSMT</vt:lpstr>
      <vt:lpstr>Trebuchet MS</vt:lpstr>
      <vt:lpstr>Wingdings 3</vt:lpstr>
      <vt:lpstr>Facet</vt:lpstr>
      <vt:lpstr>ARMv8  Core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 Sudhanshu-nxf29631</dc:creator>
  <cp:lastModifiedBy>Gupta Sudhanshu-nxf29631</cp:lastModifiedBy>
  <cp:revision>78</cp:revision>
  <dcterms:created xsi:type="dcterms:W3CDTF">2017-05-12T03:27:09Z</dcterms:created>
  <dcterms:modified xsi:type="dcterms:W3CDTF">2017-06-08T14:51:58Z</dcterms:modified>
</cp:coreProperties>
</file>