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Default Extension="doc" ContentType="application/msword"/>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Default Extension="vml" ContentType="application/vnd.openxmlformats-officedocument.vmlDrawing"/>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85" r:id="rId2"/>
    <p:sldMasterId id="2147483705" r:id="rId3"/>
    <p:sldMasterId id="2147483657" r:id="rId4"/>
  </p:sldMasterIdLst>
  <p:notesMasterIdLst>
    <p:notesMasterId r:id="rId81"/>
  </p:notesMasterIdLst>
  <p:handoutMasterIdLst>
    <p:handoutMasterId r:id="rId82"/>
  </p:handoutMasterIdLst>
  <p:sldIdLst>
    <p:sldId id="728" r:id="rId5"/>
    <p:sldId id="729" r:id="rId6"/>
    <p:sldId id="730" r:id="rId7"/>
    <p:sldId id="731" r:id="rId8"/>
    <p:sldId id="457" r:id="rId9"/>
    <p:sldId id="684" r:id="rId10"/>
    <p:sldId id="685" r:id="rId11"/>
    <p:sldId id="686" r:id="rId12"/>
    <p:sldId id="735" r:id="rId13"/>
    <p:sldId id="546" r:id="rId14"/>
    <p:sldId id="547" r:id="rId15"/>
    <p:sldId id="568" r:id="rId16"/>
    <p:sldId id="548" r:id="rId17"/>
    <p:sldId id="569" r:id="rId18"/>
    <p:sldId id="549" r:id="rId19"/>
    <p:sldId id="550" r:id="rId20"/>
    <p:sldId id="734" r:id="rId21"/>
    <p:sldId id="763" r:id="rId22"/>
    <p:sldId id="767" r:id="rId23"/>
    <p:sldId id="768" r:id="rId24"/>
    <p:sldId id="769" r:id="rId25"/>
    <p:sldId id="770" r:id="rId26"/>
    <p:sldId id="771" r:id="rId27"/>
    <p:sldId id="772" r:id="rId28"/>
    <p:sldId id="773" r:id="rId29"/>
    <p:sldId id="774" r:id="rId30"/>
    <p:sldId id="775" r:id="rId31"/>
    <p:sldId id="776" r:id="rId32"/>
    <p:sldId id="777" r:id="rId33"/>
    <p:sldId id="778" r:id="rId34"/>
    <p:sldId id="779" r:id="rId35"/>
    <p:sldId id="780" r:id="rId36"/>
    <p:sldId id="781" r:id="rId37"/>
    <p:sldId id="782" r:id="rId38"/>
    <p:sldId id="783" r:id="rId39"/>
    <p:sldId id="784" r:id="rId40"/>
    <p:sldId id="785" r:id="rId41"/>
    <p:sldId id="786" r:id="rId42"/>
    <p:sldId id="787" r:id="rId43"/>
    <p:sldId id="788" r:id="rId44"/>
    <p:sldId id="789" r:id="rId45"/>
    <p:sldId id="790" r:id="rId46"/>
    <p:sldId id="791" r:id="rId47"/>
    <p:sldId id="792" r:id="rId48"/>
    <p:sldId id="793" r:id="rId49"/>
    <p:sldId id="794" r:id="rId50"/>
    <p:sldId id="764" r:id="rId51"/>
    <p:sldId id="732" r:id="rId52"/>
    <p:sldId id="766" r:id="rId53"/>
    <p:sldId id="608" r:id="rId54"/>
    <p:sldId id="716" r:id="rId55"/>
    <p:sldId id="717" r:id="rId56"/>
    <p:sldId id="718" r:id="rId57"/>
    <p:sldId id="719" r:id="rId58"/>
    <p:sldId id="610" r:id="rId59"/>
    <p:sldId id="611" r:id="rId60"/>
    <p:sldId id="612" r:id="rId61"/>
    <p:sldId id="613" r:id="rId62"/>
    <p:sldId id="726" r:id="rId63"/>
    <p:sldId id="614" r:id="rId64"/>
    <p:sldId id="615" r:id="rId65"/>
    <p:sldId id="616" r:id="rId66"/>
    <p:sldId id="617" r:id="rId67"/>
    <p:sldId id="618" r:id="rId68"/>
    <p:sldId id="619" r:id="rId69"/>
    <p:sldId id="620" r:id="rId70"/>
    <p:sldId id="621" r:id="rId71"/>
    <p:sldId id="622" r:id="rId72"/>
    <p:sldId id="623" r:id="rId73"/>
    <p:sldId id="624" r:id="rId74"/>
    <p:sldId id="625" r:id="rId75"/>
    <p:sldId id="626" r:id="rId76"/>
    <p:sldId id="627" r:id="rId77"/>
    <p:sldId id="765" r:id="rId78"/>
    <p:sldId id="551" r:id="rId79"/>
    <p:sldId id="796" r:id="rId80"/>
  </p:sldIdLst>
  <p:sldSz cx="9144000" cy="6858000" type="screen4x3"/>
  <p:notesSz cx="7315200" cy="9601200"/>
  <p:custDataLst>
    <p:tags r:id="rId8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CC"/>
    <a:srgbClr val="009900"/>
    <a:srgbClr val="B8FDAC"/>
    <a:srgbClr val="00FF00"/>
    <a:srgbClr val="336600"/>
    <a:srgbClr val="33CC33"/>
    <a:srgbClr val="E8EFF3"/>
    <a:srgbClr val="CEDDE6"/>
    <a:srgbClr val="99FF99"/>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0" autoAdjust="0"/>
    <p:restoredTop sz="99661" autoAdjust="0"/>
  </p:normalViewPr>
  <p:slideViewPr>
    <p:cSldViewPr snapToGrid="0">
      <p:cViewPr>
        <p:scale>
          <a:sx n="90" d="100"/>
          <a:sy n="90" d="100"/>
        </p:scale>
        <p:origin x="-846" y="-4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90"/>
    </p:cViewPr>
  </p:sorterViewPr>
  <p:notesViewPr>
    <p:cSldViewPr snapToGrid="0">
      <p:cViewPr varScale="1">
        <p:scale>
          <a:sx n="91" d="100"/>
          <a:sy n="91" d="100"/>
        </p:scale>
        <p:origin x="-3588" y="-12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gs" Target="tags/tag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16B23-3D79-4EB7-8216-A9E3D9A6C25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116C8799-2B41-4647-9204-DC6603F43EF3}">
      <dgm:prSet phldrT="[Text]" custT="1"/>
      <dgm:spPr/>
      <dgm:t>
        <a:bodyPr/>
        <a:lstStyle/>
        <a:p>
          <a:r>
            <a:rPr lang="en-US" sz="1600" dirty="0" smtClean="0"/>
            <a:t>Fast Model Library</a:t>
          </a:r>
          <a:endParaRPr lang="en-US" sz="1600" dirty="0"/>
        </a:p>
      </dgm:t>
    </dgm:pt>
    <dgm:pt modelId="{2DBC9F62-0F3F-434C-855A-ECFA4B672EFF}" type="parTrans" cxnId="{185E479E-9F91-405F-AC2B-EDDEEDA6B6C4}">
      <dgm:prSet/>
      <dgm:spPr/>
      <dgm:t>
        <a:bodyPr/>
        <a:lstStyle/>
        <a:p>
          <a:endParaRPr lang="en-US"/>
        </a:p>
      </dgm:t>
    </dgm:pt>
    <dgm:pt modelId="{31C5F6B2-FA5F-453E-AF59-DF83B3A56B3A}" type="sibTrans" cxnId="{185E479E-9F91-405F-AC2B-EDDEEDA6B6C4}">
      <dgm:prSet/>
      <dgm:spPr/>
      <dgm:t>
        <a:bodyPr/>
        <a:lstStyle/>
        <a:p>
          <a:endParaRPr lang="en-US"/>
        </a:p>
      </dgm:t>
    </dgm:pt>
    <dgm:pt modelId="{B3BE262A-8524-4E24-BF7A-B9E8E05D3AC6}">
      <dgm:prSet phldrT="[Text]" custT="1"/>
      <dgm:spPr/>
      <dgm:t>
        <a:bodyPr/>
        <a:lstStyle/>
        <a:p>
          <a:r>
            <a:rPr lang="en-US" sz="1600" dirty="0" smtClean="0"/>
            <a:t>Model Debugger</a:t>
          </a:r>
        </a:p>
      </dgm:t>
    </dgm:pt>
    <dgm:pt modelId="{D5E75D0A-EDBB-4A29-8F18-0BF9E758B178}" type="parTrans" cxnId="{68A144A7-CD91-42FF-8AA7-D8EC80047747}">
      <dgm:prSet/>
      <dgm:spPr/>
      <dgm:t>
        <a:bodyPr/>
        <a:lstStyle/>
        <a:p>
          <a:endParaRPr lang="en-US"/>
        </a:p>
      </dgm:t>
    </dgm:pt>
    <dgm:pt modelId="{89C80D13-07F0-490A-B810-6698CF6C8FFC}" type="sibTrans" cxnId="{68A144A7-CD91-42FF-8AA7-D8EC80047747}">
      <dgm:prSet/>
      <dgm:spPr/>
      <dgm:t>
        <a:bodyPr/>
        <a:lstStyle/>
        <a:p>
          <a:endParaRPr lang="en-US"/>
        </a:p>
      </dgm:t>
    </dgm:pt>
    <dgm:pt modelId="{6DFE62CC-3212-48B0-B158-03137C41A9DB}">
      <dgm:prSet phldrT="[Text]" custT="1"/>
      <dgm:spPr/>
      <dgm:t>
        <a:bodyPr/>
        <a:lstStyle/>
        <a:p>
          <a:r>
            <a:rPr lang="en-US" sz="1300" b="0" i="0" dirty="0" smtClean="0"/>
            <a:t>Enables debugging of the source code for the model</a:t>
          </a:r>
          <a:endParaRPr lang="en-US" sz="1300" dirty="0"/>
        </a:p>
      </dgm:t>
    </dgm:pt>
    <dgm:pt modelId="{23321D90-E74D-4E3D-9E5B-E26D163C1D6A}" type="parTrans" cxnId="{A2A825EB-69D2-4DBB-B53E-269EE938B2D1}">
      <dgm:prSet/>
      <dgm:spPr/>
      <dgm:t>
        <a:bodyPr/>
        <a:lstStyle/>
        <a:p>
          <a:endParaRPr lang="en-US"/>
        </a:p>
      </dgm:t>
    </dgm:pt>
    <dgm:pt modelId="{C52E8DFE-2374-414E-82BC-098A71334D7C}" type="sibTrans" cxnId="{A2A825EB-69D2-4DBB-B53E-269EE938B2D1}">
      <dgm:prSet/>
      <dgm:spPr/>
      <dgm:t>
        <a:bodyPr/>
        <a:lstStyle/>
        <a:p>
          <a:endParaRPr lang="en-US"/>
        </a:p>
      </dgm:t>
    </dgm:pt>
    <dgm:pt modelId="{44FCAFA3-45C4-4E86-BDA2-888390698804}">
      <dgm:prSet phldrT="[Text]" custT="1"/>
      <dgm:spPr/>
      <dgm:t>
        <a:bodyPr/>
        <a:lstStyle/>
        <a:p>
          <a:r>
            <a:rPr lang="en-US" sz="1300" b="0" i="0" dirty="0" smtClean="0"/>
            <a:t>Collection of pre-build models of ARM processor core</a:t>
          </a:r>
          <a:r>
            <a:rPr lang="en-US" sz="1300" dirty="0" smtClean="0"/>
            <a:t>.</a:t>
          </a:r>
          <a:endParaRPr lang="en-US" sz="1300" dirty="0"/>
        </a:p>
      </dgm:t>
    </dgm:pt>
    <dgm:pt modelId="{741D2C90-A522-434A-93C5-AA8552506E8E}" type="parTrans" cxnId="{C8DBDB92-DE66-415C-B216-41BC97A4CBAB}">
      <dgm:prSet/>
      <dgm:spPr/>
      <dgm:t>
        <a:bodyPr/>
        <a:lstStyle/>
        <a:p>
          <a:endParaRPr lang="en-US"/>
        </a:p>
      </dgm:t>
    </dgm:pt>
    <dgm:pt modelId="{0313D949-9D10-4082-8C19-E232EDED21FA}" type="sibTrans" cxnId="{C8DBDB92-DE66-415C-B216-41BC97A4CBAB}">
      <dgm:prSet/>
      <dgm:spPr/>
      <dgm:t>
        <a:bodyPr/>
        <a:lstStyle/>
        <a:p>
          <a:endParaRPr lang="en-US"/>
        </a:p>
      </dgm:t>
    </dgm:pt>
    <dgm:pt modelId="{5D8F1FEC-B3D5-4ADF-A104-81312571D67A}">
      <dgm:prSet phldrT="[Text]" custT="1"/>
      <dgm:spPr/>
      <dgm:t>
        <a:bodyPr/>
        <a:lstStyle/>
        <a:p>
          <a:r>
            <a:rPr lang="en-US" sz="1300" dirty="0" smtClean="0"/>
            <a:t>Used for </a:t>
          </a:r>
          <a:r>
            <a:rPr lang="en-US" sz="1300" b="0" i="0" dirty="0" smtClean="0"/>
            <a:t>software development, debugging, and analysis.</a:t>
          </a:r>
          <a:endParaRPr lang="en-US" sz="1300" dirty="0"/>
        </a:p>
      </dgm:t>
    </dgm:pt>
    <dgm:pt modelId="{9FB9084C-C036-47BD-94D8-269E45877CAA}" type="parTrans" cxnId="{F390B632-758E-494B-BFBB-76D104A09BF4}">
      <dgm:prSet/>
      <dgm:spPr/>
      <dgm:t>
        <a:bodyPr/>
        <a:lstStyle/>
        <a:p>
          <a:endParaRPr lang="en-US"/>
        </a:p>
      </dgm:t>
    </dgm:pt>
    <dgm:pt modelId="{7EED1733-82EA-46C3-BF6B-406224CF8985}" type="sibTrans" cxnId="{F390B632-758E-494B-BFBB-76D104A09BF4}">
      <dgm:prSet/>
      <dgm:spPr/>
      <dgm:t>
        <a:bodyPr/>
        <a:lstStyle/>
        <a:p>
          <a:endParaRPr lang="en-US"/>
        </a:p>
      </dgm:t>
    </dgm:pt>
    <dgm:pt modelId="{9F5E9F19-B1CD-4289-BA5F-FD3BEFABBB64}">
      <dgm:prSet phldrT="[Text]" custT="1"/>
      <dgm:spPr/>
      <dgm:t>
        <a:bodyPr/>
        <a:lstStyle/>
        <a:p>
          <a:endParaRPr lang="en-US" sz="1300" dirty="0"/>
        </a:p>
      </dgm:t>
    </dgm:pt>
    <dgm:pt modelId="{2DCF71C4-E6B3-49B3-8C6B-5416A63D711B}" type="parTrans" cxnId="{53304901-33C7-4D15-959A-3810F075C8A4}">
      <dgm:prSet/>
      <dgm:spPr/>
      <dgm:t>
        <a:bodyPr/>
        <a:lstStyle/>
        <a:p>
          <a:endParaRPr lang="en-US"/>
        </a:p>
      </dgm:t>
    </dgm:pt>
    <dgm:pt modelId="{7C96C926-5C5D-40D2-A135-C036522DDF8B}" type="sibTrans" cxnId="{53304901-33C7-4D15-959A-3810F075C8A4}">
      <dgm:prSet/>
      <dgm:spPr/>
      <dgm:t>
        <a:bodyPr/>
        <a:lstStyle/>
        <a:p>
          <a:endParaRPr lang="en-US"/>
        </a:p>
      </dgm:t>
    </dgm:pt>
    <dgm:pt modelId="{CFADA1F0-F251-4FAF-9E00-0B320A10C28C}">
      <dgm:prSet phldrT="[Text]" custT="1"/>
      <dgm:spPr/>
      <dgm:t>
        <a:bodyPr/>
        <a:lstStyle/>
        <a:p>
          <a:r>
            <a:rPr lang="en-US" sz="1600" dirty="0" smtClean="0"/>
            <a:t>Programmer’s View model Library</a:t>
          </a:r>
          <a:endParaRPr lang="en-US" sz="1600" dirty="0"/>
        </a:p>
      </dgm:t>
    </dgm:pt>
    <dgm:pt modelId="{7B464AB0-ACCF-4950-A0D8-097C2497BA57}" type="parTrans" cxnId="{F06BE8AB-1241-435A-8FDE-E856E4605912}">
      <dgm:prSet/>
      <dgm:spPr/>
      <dgm:t>
        <a:bodyPr/>
        <a:lstStyle/>
        <a:p>
          <a:endParaRPr lang="en-US"/>
        </a:p>
      </dgm:t>
    </dgm:pt>
    <dgm:pt modelId="{8A09043B-12FD-4384-A778-BB5E1F679234}" type="sibTrans" cxnId="{F06BE8AB-1241-435A-8FDE-E856E4605912}">
      <dgm:prSet/>
      <dgm:spPr/>
      <dgm:t>
        <a:bodyPr/>
        <a:lstStyle/>
        <a:p>
          <a:endParaRPr lang="en-US"/>
        </a:p>
      </dgm:t>
    </dgm:pt>
    <dgm:pt modelId="{DC9C76FC-897E-4D02-AF96-BDE4B8CE374A}">
      <dgm:prSet phldrT="[Text]" custT="1"/>
      <dgm:spPr/>
      <dgm:t>
        <a:bodyPr/>
        <a:lstStyle/>
        <a:p>
          <a:r>
            <a:rPr lang="en-US" sz="1600" dirty="0" smtClean="0"/>
            <a:t>CADI Debug API</a:t>
          </a:r>
        </a:p>
      </dgm:t>
    </dgm:pt>
    <dgm:pt modelId="{B6DD8629-8286-4A32-B641-3BD63E127153}" type="parTrans" cxnId="{42DDE643-C9E9-4CB9-93E1-98B2689E6DB0}">
      <dgm:prSet/>
      <dgm:spPr/>
      <dgm:t>
        <a:bodyPr/>
        <a:lstStyle/>
        <a:p>
          <a:endParaRPr lang="en-US"/>
        </a:p>
      </dgm:t>
    </dgm:pt>
    <dgm:pt modelId="{D16C97B8-D527-41C9-94E2-1F157B7DD38A}" type="sibTrans" cxnId="{42DDE643-C9E9-4CB9-93E1-98B2689E6DB0}">
      <dgm:prSet/>
      <dgm:spPr/>
      <dgm:t>
        <a:bodyPr/>
        <a:lstStyle/>
        <a:p>
          <a:endParaRPr lang="en-US"/>
        </a:p>
      </dgm:t>
    </dgm:pt>
    <dgm:pt modelId="{BDB3B984-D290-4B86-B571-F07D77176106}">
      <dgm:prSet custT="1"/>
      <dgm:spPr/>
      <dgm:t>
        <a:bodyPr/>
        <a:lstStyle/>
        <a:p>
          <a:r>
            <a:rPr lang="en-US" sz="1300" b="0" i="0" dirty="0" smtClean="0"/>
            <a:t>Collection of standard IP blocks that can be interconnected to create a new SoC model.</a:t>
          </a:r>
          <a:endParaRPr lang="en-US" sz="1300" dirty="0"/>
        </a:p>
      </dgm:t>
    </dgm:pt>
    <dgm:pt modelId="{A6EA2649-86EF-419E-9280-9FBEB845B65D}" type="parTrans" cxnId="{F27B8671-40C0-4342-B547-F65507976F56}">
      <dgm:prSet/>
      <dgm:spPr/>
      <dgm:t>
        <a:bodyPr/>
        <a:lstStyle/>
        <a:p>
          <a:endParaRPr lang="en-US"/>
        </a:p>
      </dgm:t>
    </dgm:pt>
    <dgm:pt modelId="{C6C76C1D-051F-47D1-A4FD-007AE891FC5A}" type="sibTrans" cxnId="{F27B8671-40C0-4342-B547-F65507976F56}">
      <dgm:prSet/>
      <dgm:spPr/>
      <dgm:t>
        <a:bodyPr/>
        <a:lstStyle/>
        <a:p>
          <a:endParaRPr lang="en-US"/>
        </a:p>
      </dgm:t>
    </dgm:pt>
    <dgm:pt modelId="{F8D97551-21B7-4DAE-99DB-18B3D6348FE1}">
      <dgm:prSet custT="1"/>
      <dgm:spPr/>
      <dgm:t>
        <a:bodyPr/>
        <a:lstStyle/>
        <a:p>
          <a:r>
            <a:rPr lang="en-US" sz="1300" b="0" i="0" dirty="0" smtClean="0"/>
            <a:t>Interface used by the Model Debugger / other ARM debuggers / 3</a:t>
          </a:r>
          <a:r>
            <a:rPr lang="en-US" sz="1300" b="0" i="0" baseline="30000" dirty="0" smtClean="0"/>
            <a:t>rd - </a:t>
          </a:r>
          <a:r>
            <a:rPr lang="en-US" sz="1300" b="0" i="0" dirty="0" smtClean="0"/>
            <a:t>party debuggers to enable them to debug applications.</a:t>
          </a:r>
          <a:endParaRPr lang="en-US" sz="1300" dirty="0"/>
        </a:p>
      </dgm:t>
    </dgm:pt>
    <dgm:pt modelId="{5A878253-DDD5-4608-AD0D-DD62F9692ADB}" type="parTrans" cxnId="{C1FBD42A-BFB0-4ED8-8103-0439110F9587}">
      <dgm:prSet/>
      <dgm:spPr/>
      <dgm:t>
        <a:bodyPr/>
        <a:lstStyle/>
        <a:p>
          <a:endParaRPr lang="en-US"/>
        </a:p>
      </dgm:t>
    </dgm:pt>
    <dgm:pt modelId="{538AF419-AB9D-443C-B734-9AE34C772351}" type="sibTrans" cxnId="{C1FBD42A-BFB0-4ED8-8103-0439110F9587}">
      <dgm:prSet/>
      <dgm:spPr/>
      <dgm:t>
        <a:bodyPr/>
        <a:lstStyle/>
        <a:p>
          <a:endParaRPr lang="en-US"/>
        </a:p>
      </dgm:t>
    </dgm:pt>
    <dgm:pt modelId="{7865C22D-9F09-4548-93C0-B3449D97FC81}" type="pres">
      <dgm:prSet presAssocID="{88616B23-3D79-4EB7-8216-A9E3D9A6C25F}" presName="linear" presStyleCnt="0">
        <dgm:presLayoutVars>
          <dgm:dir/>
          <dgm:animLvl val="lvl"/>
          <dgm:resizeHandles val="exact"/>
        </dgm:presLayoutVars>
      </dgm:prSet>
      <dgm:spPr/>
      <dgm:t>
        <a:bodyPr/>
        <a:lstStyle/>
        <a:p>
          <a:endParaRPr lang="en-US"/>
        </a:p>
      </dgm:t>
    </dgm:pt>
    <dgm:pt modelId="{6C79A7BA-888D-4863-9665-BC0CA610B4C4}" type="pres">
      <dgm:prSet presAssocID="{116C8799-2B41-4647-9204-DC6603F43EF3}" presName="parentLin" presStyleCnt="0"/>
      <dgm:spPr/>
    </dgm:pt>
    <dgm:pt modelId="{63F8572E-08B1-470E-AFE8-D5FD9CF12CDD}" type="pres">
      <dgm:prSet presAssocID="{116C8799-2B41-4647-9204-DC6603F43EF3}" presName="parentLeftMargin" presStyleLbl="node1" presStyleIdx="0" presStyleCnt="4"/>
      <dgm:spPr/>
      <dgm:t>
        <a:bodyPr/>
        <a:lstStyle/>
        <a:p>
          <a:endParaRPr lang="en-US"/>
        </a:p>
      </dgm:t>
    </dgm:pt>
    <dgm:pt modelId="{58F3854B-7293-47CE-83FA-53DEB05EC1D8}" type="pres">
      <dgm:prSet presAssocID="{116C8799-2B41-4647-9204-DC6603F43EF3}" presName="parentText" presStyleLbl="node1" presStyleIdx="0" presStyleCnt="4">
        <dgm:presLayoutVars>
          <dgm:chMax val="0"/>
          <dgm:bulletEnabled val="1"/>
        </dgm:presLayoutVars>
      </dgm:prSet>
      <dgm:spPr/>
      <dgm:t>
        <a:bodyPr/>
        <a:lstStyle/>
        <a:p>
          <a:endParaRPr lang="en-US"/>
        </a:p>
      </dgm:t>
    </dgm:pt>
    <dgm:pt modelId="{E3A051FB-E115-4B7E-B8BF-D9DAFEB68BA0}" type="pres">
      <dgm:prSet presAssocID="{116C8799-2B41-4647-9204-DC6603F43EF3}" presName="negativeSpace" presStyleCnt="0"/>
      <dgm:spPr/>
    </dgm:pt>
    <dgm:pt modelId="{ED63A57B-0F80-4A49-934C-42FDD800ED9C}" type="pres">
      <dgm:prSet presAssocID="{116C8799-2B41-4647-9204-DC6603F43EF3}" presName="childText" presStyleLbl="conFgAcc1" presStyleIdx="0" presStyleCnt="4">
        <dgm:presLayoutVars>
          <dgm:bulletEnabled val="1"/>
        </dgm:presLayoutVars>
      </dgm:prSet>
      <dgm:spPr/>
      <dgm:t>
        <a:bodyPr/>
        <a:lstStyle/>
        <a:p>
          <a:endParaRPr lang="en-US"/>
        </a:p>
      </dgm:t>
    </dgm:pt>
    <dgm:pt modelId="{E60FE10E-2CE2-4F27-A3E2-E0B8A84001F2}" type="pres">
      <dgm:prSet presAssocID="{31C5F6B2-FA5F-453E-AF59-DF83B3A56B3A}" presName="spaceBetweenRectangles" presStyleCnt="0"/>
      <dgm:spPr/>
    </dgm:pt>
    <dgm:pt modelId="{3E81AAC9-3C6B-44C9-B9A3-DF0F6EA86EA0}" type="pres">
      <dgm:prSet presAssocID="{CFADA1F0-F251-4FAF-9E00-0B320A10C28C}" presName="parentLin" presStyleCnt="0"/>
      <dgm:spPr/>
    </dgm:pt>
    <dgm:pt modelId="{D8C3B7DC-D0F2-4021-AFBA-F22BE137B265}" type="pres">
      <dgm:prSet presAssocID="{CFADA1F0-F251-4FAF-9E00-0B320A10C28C}" presName="parentLeftMargin" presStyleLbl="node1" presStyleIdx="0" presStyleCnt="4"/>
      <dgm:spPr/>
      <dgm:t>
        <a:bodyPr/>
        <a:lstStyle/>
        <a:p>
          <a:endParaRPr lang="en-US"/>
        </a:p>
      </dgm:t>
    </dgm:pt>
    <dgm:pt modelId="{F1E4DD0A-154C-4B60-A361-C3A432E690FE}" type="pres">
      <dgm:prSet presAssocID="{CFADA1F0-F251-4FAF-9E00-0B320A10C28C}" presName="parentText" presStyleLbl="node1" presStyleIdx="1" presStyleCnt="4">
        <dgm:presLayoutVars>
          <dgm:chMax val="0"/>
          <dgm:bulletEnabled val="1"/>
        </dgm:presLayoutVars>
      </dgm:prSet>
      <dgm:spPr/>
      <dgm:t>
        <a:bodyPr/>
        <a:lstStyle/>
        <a:p>
          <a:endParaRPr lang="en-US"/>
        </a:p>
      </dgm:t>
    </dgm:pt>
    <dgm:pt modelId="{E49A3CEE-7153-4EA2-A759-B550B5C584A6}" type="pres">
      <dgm:prSet presAssocID="{CFADA1F0-F251-4FAF-9E00-0B320A10C28C}" presName="negativeSpace" presStyleCnt="0"/>
      <dgm:spPr/>
    </dgm:pt>
    <dgm:pt modelId="{71AAA93A-DCB4-49E0-933F-3ACC808913E8}" type="pres">
      <dgm:prSet presAssocID="{CFADA1F0-F251-4FAF-9E00-0B320A10C28C}" presName="childText" presStyleLbl="conFgAcc1" presStyleIdx="1" presStyleCnt="4">
        <dgm:presLayoutVars>
          <dgm:bulletEnabled val="1"/>
        </dgm:presLayoutVars>
      </dgm:prSet>
      <dgm:spPr/>
      <dgm:t>
        <a:bodyPr/>
        <a:lstStyle/>
        <a:p>
          <a:endParaRPr lang="en-US"/>
        </a:p>
      </dgm:t>
    </dgm:pt>
    <dgm:pt modelId="{5587D905-157C-4168-B1B1-B7A5039C8A68}" type="pres">
      <dgm:prSet presAssocID="{8A09043B-12FD-4384-A778-BB5E1F679234}" presName="spaceBetweenRectangles" presStyleCnt="0"/>
      <dgm:spPr/>
    </dgm:pt>
    <dgm:pt modelId="{96C42C0C-8F7C-4143-A3B5-6206B9AF9DFB}" type="pres">
      <dgm:prSet presAssocID="{B3BE262A-8524-4E24-BF7A-B9E8E05D3AC6}" presName="parentLin" presStyleCnt="0"/>
      <dgm:spPr/>
    </dgm:pt>
    <dgm:pt modelId="{04A15E56-CB75-4704-8A90-17C2BDD6419A}" type="pres">
      <dgm:prSet presAssocID="{B3BE262A-8524-4E24-BF7A-B9E8E05D3AC6}" presName="parentLeftMargin" presStyleLbl="node1" presStyleIdx="1" presStyleCnt="4"/>
      <dgm:spPr/>
      <dgm:t>
        <a:bodyPr/>
        <a:lstStyle/>
        <a:p>
          <a:endParaRPr lang="en-US"/>
        </a:p>
      </dgm:t>
    </dgm:pt>
    <dgm:pt modelId="{7FA58CB8-3225-4F3A-B942-B8CBC71C4508}" type="pres">
      <dgm:prSet presAssocID="{B3BE262A-8524-4E24-BF7A-B9E8E05D3AC6}" presName="parentText" presStyleLbl="node1" presStyleIdx="2" presStyleCnt="4">
        <dgm:presLayoutVars>
          <dgm:chMax val="0"/>
          <dgm:bulletEnabled val="1"/>
        </dgm:presLayoutVars>
      </dgm:prSet>
      <dgm:spPr/>
      <dgm:t>
        <a:bodyPr/>
        <a:lstStyle/>
        <a:p>
          <a:endParaRPr lang="en-US"/>
        </a:p>
      </dgm:t>
    </dgm:pt>
    <dgm:pt modelId="{43D9F376-2C00-4FF8-8013-7B9638C6918D}" type="pres">
      <dgm:prSet presAssocID="{B3BE262A-8524-4E24-BF7A-B9E8E05D3AC6}" presName="negativeSpace" presStyleCnt="0"/>
      <dgm:spPr/>
    </dgm:pt>
    <dgm:pt modelId="{F60255A0-5B58-4773-BB16-3945B80D8B2C}" type="pres">
      <dgm:prSet presAssocID="{B3BE262A-8524-4E24-BF7A-B9E8E05D3AC6}" presName="childText" presStyleLbl="conFgAcc1" presStyleIdx="2" presStyleCnt="4">
        <dgm:presLayoutVars>
          <dgm:bulletEnabled val="1"/>
        </dgm:presLayoutVars>
      </dgm:prSet>
      <dgm:spPr/>
      <dgm:t>
        <a:bodyPr/>
        <a:lstStyle/>
        <a:p>
          <a:endParaRPr lang="en-US"/>
        </a:p>
      </dgm:t>
    </dgm:pt>
    <dgm:pt modelId="{B9655E2A-AD78-46EA-8B98-DE27324A4654}" type="pres">
      <dgm:prSet presAssocID="{89C80D13-07F0-490A-B810-6698CF6C8FFC}" presName="spaceBetweenRectangles" presStyleCnt="0"/>
      <dgm:spPr/>
    </dgm:pt>
    <dgm:pt modelId="{97677C5F-A7C0-4E17-8FD7-CB12B33266A8}" type="pres">
      <dgm:prSet presAssocID="{DC9C76FC-897E-4D02-AF96-BDE4B8CE374A}" presName="parentLin" presStyleCnt="0"/>
      <dgm:spPr/>
    </dgm:pt>
    <dgm:pt modelId="{077E4871-2C60-4864-99F7-969F5E8B697C}" type="pres">
      <dgm:prSet presAssocID="{DC9C76FC-897E-4D02-AF96-BDE4B8CE374A}" presName="parentLeftMargin" presStyleLbl="node1" presStyleIdx="2" presStyleCnt="4"/>
      <dgm:spPr/>
      <dgm:t>
        <a:bodyPr/>
        <a:lstStyle/>
        <a:p>
          <a:endParaRPr lang="en-US"/>
        </a:p>
      </dgm:t>
    </dgm:pt>
    <dgm:pt modelId="{0E005975-2762-4311-9E33-8DAA170B6A82}" type="pres">
      <dgm:prSet presAssocID="{DC9C76FC-897E-4D02-AF96-BDE4B8CE374A}" presName="parentText" presStyleLbl="node1" presStyleIdx="3" presStyleCnt="4">
        <dgm:presLayoutVars>
          <dgm:chMax val="0"/>
          <dgm:bulletEnabled val="1"/>
        </dgm:presLayoutVars>
      </dgm:prSet>
      <dgm:spPr/>
      <dgm:t>
        <a:bodyPr/>
        <a:lstStyle/>
        <a:p>
          <a:endParaRPr lang="en-US"/>
        </a:p>
      </dgm:t>
    </dgm:pt>
    <dgm:pt modelId="{B7306E75-7603-48C1-A227-D3A4EBD4F796}" type="pres">
      <dgm:prSet presAssocID="{DC9C76FC-897E-4D02-AF96-BDE4B8CE374A}" presName="negativeSpace" presStyleCnt="0"/>
      <dgm:spPr/>
    </dgm:pt>
    <dgm:pt modelId="{2314E330-E4BD-47E8-84F3-9567D0CD62E0}" type="pres">
      <dgm:prSet presAssocID="{DC9C76FC-897E-4D02-AF96-BDE4B8CE374A}" presName="childText" presStyleLbl="conFgAcc1" presStyleIdx="3" presStyleCnt="4">
        <dgm:presLayoutVars>
          <dgm:bulletEnabled val="1"/>
        </dgm:presLayoutVars>
      </dgm:prSet>
      <dgm:spPr/>
      <dgm:t>
        <a:bodyPr/>
        <a:lstStyle/>
        <a:p>
          <a:endParaRPr lang="en-US"/>
        </a:p>
      </dgm:t>
    </dgm:pt>
  </dgm:ptLst>
  <dgm:cxnLst>
    <dgm:cxn modelId="{C8DBDB92-DE66-415C-B216-41BC97A4CBAB}" srcId="{116C8799-2B41-4647-9204-DC6603F43EF3}" destId="{44FCAFA3-45C4-4E86-BDA2-888390698804}" srcOrd="0" destOrd="0" parTransId="{741D2C90-A522-434A-93C5-AA8552506E8E}" sibTransId="{0313D949-9D10-4082-8C19-E232EDED21FA}"/>
    <dgm:cxn modelId="{68A144A7-CD91-42FF-8AA7-D8EC80047747}" srcId="{88616B23-3D79-4EB7-8216-A9E3D9A6C25F}" destId="{B3BE262A-8524-4E24-BF7A-B9E8E05D3AC6}" srcOrd="2" destOrd="0" parTransId="{D5E75D0A-EDBB-4A29-8F18-0BF9E758B178}" sibTransId="{89C80D13-07F0-490A-B810-6698CF6C8FFC}"/>
    <dgm:cxn modelId="{2BF15AFC-1FF1-4EF0-9C37-6EFED8D01288}" type="presOf" srcId="{CFADA1F0-F251-4FAF-9E00-0B320A10C28C}" destId="{D8C3B7DC-D0F2-4021-AFBA-F22BE137B265}" srcOrd="0" destOrd="0" presId="urn:microsoft.com/office/officeart/2005/8/layout/list1"/>
    <dgm:cxn modelId="{BDB34B08-A349-43C7-B6B1-3ECEE521C440}" type="presOf" srcId="{9F5E9F19-B1CD-4289-BA5F-FD3BEFABBB64}" destId="{ED63A57B-0F80-4A49-934C-42FDD800ED9C}" srcOrd="0" destOrd="1" presId="urn:microsoft.com/office/officeart/2005/8/layout/list1"/>
    <dgm:cxn modelId="{185E479E-9F91-405F-AC2B-EDDEEDA6B6C4}" srcId="{88616B23-3D79-4EB7-8216-A9E3D9A6C25F}" destId="{116C8799-2B41-4647-9204-DC6603F43EF3}" srcOrd="0" destOrd="0" parTransId="{2DBC9F62-0F3F-434C-855A-ECFA4B672EFF}" sibTransId="{31C5F6B2-FA5F-453E-AF59-DF83B3A56B3A}"/>
    <dgm:cxn modelId="{25FA48EE-60EA-4D62-BF2F-8B2A9CF7656A}" type="presOf" srcId="{CFADA1F0-F251-4FAF-9E00-0B320A10C28C}" destId="{F1E4DD0A-154C-4B60-A361-C3A432E690FE}" srcOrd="1" destOrd="0" presId="urn:microsoft.com/office/officeart/2005/8/layout/list1"/>
    <dgm:cxn modelId="{55EB4EFA-04AF-44E4-9884-DF7F0B1F0E92}" type="presOf" srcId="{F8D97551-21B7-4DAE-99DB-18B3D6348FE1}" destId="{2314E330-E4BD-47E8-84F3-9567D0CD62E0}" srcOrd="0" destOrd="0" presId="urn:microsoft.com/office/officeart/2005/8/layout/list1"/>
    <dgm:cxn modelId="{F06BE8AB-1241-435A-8FDE-E856E4605912}" srcId="{88616B23-3D79-4EB7-8216-A9E3D9A6C25F}" destId="{CFADA1F0-F251-4FAF-9E00-0B320A10C28C}" srcOrd="1" destOrd="0" parTransId="{7B464AB0-ACCF-4950-A0D8-097C2497BA57}" sibTransId="{8A09043B-12FD-4384-A778-BB5E1F679234}"/>
    <dgm:cxn modelId="{424C2606-4236-4051-8EBD-546CA554EDBF}" type="presOf" srcId="{B3BE262A-8524-4E24-BF7A-B9E8E05D3AC6}" destId="{7FA58CB8-3225-4F3A-B942-B8CBC71C4508}" srcOrd="1" destOrd="0" presId="urn:microsoft.com/office/officeart/2005/8/layout/list1"/>
    <dgm:cxn modelId="{53304901-33C7-4D15-959A-3810F075C8A4}" srcId="{116C8799-2B41-4647-9204-DC6603F43EF3}" destId="{9F5E9F19-B1CD-4289-BA5F-FD3BEFABBB64}" srcOrd="1" destOrd="0" parTransId="{2DCF71C4-E6B3-49B3-8C6B-5416A63D711B}" sibTransId="{7C96C926-5C5D-40D2-A135-C036522DDF8B}"/>
    <dgm:cxn modelId="{DD2BCDC3-FF20-489A-A918-9B5D319051F6}" type="presOf" srcId="{DC9C76FC-897E-4D02-AF96-BDE4B8CE374A}" destId="{0E005975-2762-4311-9E33-8DAA170B6A82}" srcOrd="1" destOrd="0" presId="urn:microsoft.com/office/officeart/2005/8/layout/list1"/>
    <dgm:cxn modelId="{84C74F48-B95A-49BA-8050-9726778EC1EE}" type="presOf" srcId="{116C8799-2B41-4647-9204-DC6603F43EF3}" destId="{63F8572E-08B1-470E-AFE8-D5FD9CF12CDD}" srcOrd="0" destOrd="0" presId="urn:microsoft.com/office/officeart/2005/8/layout/list1"/>
    <dgm:cxn modelId="{42DDE643-C9E9-4CB9-93E1-98B2689E6DB0}" srcId="{88616B23-3D79-4EB7-8216-A9E3D9A6C25F}" destId="{DC9C76FC-897E-4D02-AF96-BDE4B8CE374A}" srcOrd="3" destOrd="0" parTransId="{B6DD8629-8286-4A32-B641-3BD63E127153}" sibTransId="{D16C97B8-D527-41C9-94E2-1F157B7DD38A}"/>
    <dgm:cxn modelId="{2AB86625-BED4-4C68-85C4-D6F89013F71C}" type="presOf" srcId="{44FCAFA3-45C4-4E86-BDA2-888390698804}" destId="{ED63A57B-0F80-4A49-934C-42FDD800ED9C}" srcOrd="0" destOrd="0" presId="urn:microsoft.com/office/officeart/2005/8/layout/list1"/>
    <dgm:cxn modelId="{A2A825EB-69D2-4DBB-B53E-269EE938B2D1}" srcId="{B3BE262A-8524-4E24-BF7A-B9E8E05D3AC6}" destId="{6DFE62CC-3212-48B0-B158-03137C41A9DB}" srcOrd="0" destOrd="0" parTransId="{23321D90-E74D-4E3D-9E5B-E26D163C1D6A}" sibTransId="{C52E8DFE-2374-414E-82BC-098A71334D7C}"/>
    <dgm:cxn modelId="{A3EF9A19-EB13-48AD-8A82-4DED1C7B54AB}" type="presOf" srcId="{116C8799-2B41-4647-9204-DC6603F43EF3}" destId="{58F3854B-7293-47CE-83FA-53DEB05EC1D8}" srcOrd="1" destOrd="0" presId="urn:microsoft.com/office/officeart/2005/8/layout/list1"/>
    <dgm:cxn modelId="{578F501C-7B50-4ABD-9CA8-B2E3247F630C}" type="presOf" srcId="{5D8F1FEC-B3D5-4ADF-A104-81312571D67A}" destId="{ED63A57B-0F80-4A49-934C-42FDD800ED9C}" srcOrd="0" destOrd="2" presId="urn:microsoft.com/office/officeart/2005/8/layout/list1"/>
    <dgm:cxn modelId="{C1FBD42A-BFB0-4ED8-8103-0439110F9587}" srcId="{DC9C76FC-897E-4D02-AF96-BDE4B8CE374A}" destId="{F8D97551-21B7-4DAE-99DB-18B3D6348FE1}" srcOrd="0" destOrd="0" parTransId="{5A878253-DDD5-4608-AD0D-DD62F9692ADB}" sibTransId="{538AF419-AB9D-443C-B734-9AE34C772351}"/>
    <dgm:cxn modelId="{F27B8671-40C0-4342-B547-F65507976F56}" srcId="{CFADA1F0-F251-4FAF-9E00-0B320A10C28C}" destId="{BDB3B984-D290-4B86-B571-F07D77176106}" srcOrd="0" destOrd="0" parTransId="{A6EA2649-86EF-419E-9280-9FBEB845B65D}" sibTransId="{C6C76C1D-051F-47D1-A4FD-007AE891FC5A}"/>
    <dgm:cxn modelId="{1250BB16-483B-49A2-9723-74B796E0CF3D}" type="presOf" srcId="{88616B23-3D79-4EB7-8216-A9E3D9A6C25F}" destId="{7865C22D-9F09-4548-93C0-B3449D97FC81}" srcOrd="0" destOrd="0" presId="urn:microsoft.com/office/officeart/2005/8/layout/list1"/>
    <dgm:cxn modelId="{8A01DAC6-B539-4746-BE16-BF5B0E72D6FB}" type="presOf" srcId="{BDB3B984-D290-4B86-B571-F07D77176106}" destId="{71AAA93A-DCB4-49E0-933F-3ACC808913E8}" srcOrd="0" destOrd="0" presId="urn:microsoft.com/office/officeart/2005/8/layout/list1"/>
    <dgm:cxn modelId="{2933DD35-518B-42E7-80F0-98C829FEC598}" type="presOf" srcId="{B3BE262A-8524-4E24-BF7A-B9E8E05D3AC6}" destId="{04A15E56-CB75-4704-8A90-17C2BDD6419A}" srcOrd="0" destOrd="0" presId="urn:microsoft.com/office/officeart/2005/8/layout/list1"/>
    <dgm:cxn modelId="{E230A293-AEC8-479D-B89A-5FA85F0AF0B4}" type="presOf" srcId="{6DFE62CC-3212-48B0-B158-03137C41A9DB}" destId="{F60255A0-5B58-4773-BB16-3945B80D8B2C}" srcOrd="0" destOrd="0" presId="urn:microsoft.com/office/officeart/2005/8/layout/list1"/>
    <dgm:cxn modelId="{1D541E3E-7BAD-4718-A1F7-6E7531310EF5}" type="presOf" srcId="{DC9C76FC-897E-4D02-AF96-BDE4B8CE374A}" destId="{077E4871-2C60-4864-99F7-969F5E8B697C}" srcOrd="0" destOrd="0" presId="urn:microsoft.com/office/officeart/2005/8/layout/list1"/>
    <dgm:cxn modelId="{F390B632-758E-494B-BFBB-76D104A09BF4}" srcId="{116C8799-2B41-4647-9204-DC6603F43EF3}" destId="{5D8F1FEC-B3D5-4ADF-A104-81312571D67A}" srcOrd="2" destOrd="0" parTransId="{9FB9084C-C036-47BD-94D8-269E45877CAA}" sibTransId="{7EED1733-82EA-46C3-BF6B-406224CF8985}"/>
    <dgm:cxn modelId="{7FF1B95D-E63E-409E-998C-82792A646F9B}" type="presParOf" srcId="{7865C22D-9F09-4548-93C0-B3449D97FC81}" destId="{6C79A7BA-888D-4863-9665-BC0CA610B4C4}" srcOrd="0" destOrd="0" presId="urn:microsoft.com/office/officeart/2005/8/layout/list1"/>
    <dgm:cxn modelId="{E2B4E999-CBBF-493B-ABE0-3D2B805E0E61}" type="presParOf" srcId="{6C79A7BA-888D-4863-9665-BC0CA610B4C4}" destId="{63F8572E-08B1-470E-AFE8-D5FD9CF12CDD}" srcOrd="0" destOrd="0" presId="urn:microsoft.com/office/officeart/2005/8/layout/list1"/>
    <dgm:cxn modelId="{16442DC2-9B12-4383-927B-1C730FDFD3A4}" type="presParOf" srcId="{6C79A7BA-888D-4863-9665-BC0CA610B4C4}" destId="{58F3854B-7293-47CE-83FA-53DEB05EC1D8}" srcOrd="1" destOrd="0" presId="urn:microsoft.com/office/officeart/2005/8/layout/list1"/>
    <dgm:cxn modelId="{5681009B-78D9-42A2-B937-1BE87696B0ED}" type="presParOf" srcId="{7865C22D-9F09-4548-93C0-B3449D97FC81}" destId="{E3A051FB-E115-4B7E-B8BF-D9DAFEB68BA0}" srcOrd="1" destOrd="0" presId="urn:microsoft.com/office/officeart/2005/8/layout/list1"/>
    <dgm:cxn modelId="{3E95CA95-43A9-4970-B2D2-D0A80D9E3D25}" type="presParOf" srcId="{7865C22D-9F09-4548-93C0-B3449D97FC81}" destId="{ED63A57B-0F80-4A49-934C-42FDD800ED9C}" srcOrd="2" destOrd="0" presId="urn:microsoft.com/office/officeart/2005/8/layout/list1"/>
    <dgm:cxn modelId="{7AEDF308-FC29-4822-8DD0-A88A49CEAACE}" type="presParOf" srcId="{7865C22D-9F09-4548-93C0-B3449D97FC81}" destId="{E60FE10E-2CE2-4F27-A3E2-E0B8A84001F2}" srcOrd="3" destOrd="0" presId="urn:microsoft.com/office/officeart/2005/8/layout/list1"/>
    <dgm:cxn modelId="{98F20CD4-CED0-47CC-BFD6-9CBB9E3C6A40}" type="presParOf" srcId="{7865C22D-9F09-4548-93C0-B3449D97FC81}" destId="{3E81AAC9-3C6B-44C9-B9A3-DF0F6EA86EA0}" srcOrd="4" destOrd="0" presId="urn:microsoft.com/office/officeart/2005/8/layout/list1"/>
    <dgm:cxn modelId="{60791206-C9C8-4763-9551-1368C14728C7}" type="presParOf" srcId="{3E81AAC9-3C6B-44C9-B9A3-DF0F6EA86EA0}" destId="{D8C3B7DC-D0F2-4021-AFBA-F22BE137B265}" srcOrd="0" destOrd="0" presId="urn:microsoft.com/office/officeart/2005/8/layout/list1"/>
    <dgm:cxn modelId="{A3A03A10-C5A5-47D8-8AF4-2EE6C85A819D}" type="presParOf" srcId="{3E81AAC9-3C6B-44C9-B9A3-DF0F6EA86EA0}" destId="{F1E4DD0A-154C-4B60-A361-C3A432E690FE}" srcOrd="1" destOrd="0" presId="urn:microsoft.com/office/officeart/2005/8/layout/list1"/>
    <dgm:cxn modelId="{275AE48D-9114-4DF6-9895-2FFF19734D47}" type="presParOf" srcId="{7865C22D-9F09-4548-93C0-B3449D97FC81}" destId="{E49A3CEE-7153-4EA2-A759-B550B5C584A6}" srcOrd="5" destOrd="0" presId="urn:microsoft.com/office/officeart/2005/8/layout/list1"/>
    <dgm:cxn modelId="{27144DD8-396E-4168-8A12-CD9E1FFA2233}" type="presParOf" srcId="{7865C22D-9F09-4548-93C0-B3449D97FC81}" destId="{71AAA93A-DCB4-49E0-933F-3ACC808913E8}" srcOrd="6" destOrd="0" presId="urn:microsoft.com/office/officeart/2005/8/layout/list1"/>
    <dgm:cxn modelId="{DE947670-B653-4CDE-BE7E-C4A8B80498E7}" type="presParOf" srcId="{7865C22D-9F09-4548-93C0-B3449D97FC81}" destId="{5587D905-157C-4168-B1B1-B7A5039C8A68}" srcOrd="7" destOrd="0" presId="urn:microsoft.com/office/officeart/2005/8/layout/list1"/>
    <dgm:cxn modelId="{A0ED92E8-DE41-41E8-9EB8-F8CBDC360E8E}" type="presParOf" srcId="{7865C22D-9F09-4548-93C0-B3449D97FC81}" destId="{96C42C0C-8F7C-4143-A3B5-6206B9AF9DFB}" srcOrd="8" destOrd="0" presId="urn:microsoft.com/office/officeart/2005/8/layout/list1"/>
    <dgm:cxn modelId="{DEB2CA51-E134-424A-AEF9-E43F8A5AA1CE}" type="presParOf" srcId="{96C42C0C-8F7C-4143-A3B5-6206B9AF9DFB}" destId="{04A15E56-CB75-4704-8A90-17C2BDD6419A}" srcOrd="0" destOrd="0" presId="urn:microsoft.com/office/officeart/2005/8/layout/list1"/>
    <dgm:cxn modelId="{E19C98A5-BF16-48EC-81E7-0BDC0E0CB916}" type="presParOf" srcId="{96C42C0C-8F7C-4143-A3B5-6206B9AF9DFB}" destId="{7FA58CB8-3225-4F3A-B942-B8CBC71C4508}" srcOrd="1" destOrd="0" presId="urn:microsoft.com/office/officeart/2005/8/layout/list1"/>
    <dgm:cxn modelId="{55523B83-4F8D-4C0E-8436-D91E3C4EF0F5}" type="presParOf" srcId="{7865C22D-9F09-4548-93C0-B3449D97FC81}" destId="{43D9F376-2C00-4FF8-8013-7B9638C6918D}" srcOrd="9" destOrd="0" presId="urn:microsoft.com/office/officeart/2005/8/layout/list1"/>
    <dgm:cxn modelId="{7D0504AC-92F2-44CF-861E-7B2A11A6FEFF}" type="presParOf" srcId="{7865C22D-9F09-4548-93C0-B3449D97FC81}" destId="{F60255A0-5B58-4773-BB16-3945B80D8B2C}" srcOrd="10" destOrd="0" presId="urn:microsoft.com/office/officeart/2005/8/layout/list1"/>
    <dgm:cxn modelId="{2E9C48B5-A868-46F0-B347-909819DD3951}" type="presParOf" srcId="{7865C22D-9F09-4548-93C0-B3449D97FC81}" destId="{B9655E2A-AD78-46EA-8B98-DE27324A4654}" srcOrd="11" destOrd="0" presId="urn:microsoft.com/office/officeart/2005/8/layout/list1"/>
    <dgm:cxn modelId="{7E0A1588-8A0F-402F-8E65-4FDEF8E3F02E}" type="presParOf" srcId="{7865C22D-9F09-4548-93C0-B3449D97FC81}" destId="{97677C5F-A7C0-4E17-8FD7-CB12B33266A8}" srcOrd="12" destOrd="0" presId="urn:microsoft.com/office/officeart/2005/8/layout/list1"/>
    <dgm:cxn modelId="{3F2CA0F9-96B3-4D0C-8B14-B57CBA352466}" type="presParOf" srcId="{97677C5F-A7C0-4E17-8FD7-CB12B33266A8}" destId="{077E4871-2C60-4864-99F7-969F5E8B697C}" srcOrd="0" destOrd="0" presId="urn:microsoft.com/office/officeart/2005/8/layout/list1"/>
    <dgm:cxn modelId="{35E0500E-32DC-46A4-8247-68E90ABDD0BB}" type="presParOf" srcId="{97677C5F-A7C0-4E17-8FD7-CB12B33266A8}" destId="{0E005975-2762-4311-9E33-8DAA170B6A82}" srcOrd="1" destOrd="0" presId="urn:microsoft.com/office/officeart/2005/8/layout/list1"/>
    <dgm:cxn modelId="{EE5DE8E8-B6D6-4A55-967E-8C14CC1FE9A7}" type="presParOf" srcId="{7865C22D-9F09-4548-93C0-B3449D97FC81}" destId="{B7306E75-7603-48C1-A227-D3A4EBD4F796}" srcOrd="13" destOrd="0" presId="urn:microsoft.com/office/officeart/2005/8/layout/list1"/>
    <dgm:cxn modelId="{F06B171C-3392-4A79-9CEF-AE9B8D209DC4}" type="presParOf" srcId="{7865C22D-9F09-4548-93C0-B3449D97FC81}" destId="{2314E330-E4BD-47E8-84F3-9567D0CD62E0}"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616B23-3D79-4EB7-8216-A9E3D9A6C25F}"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16C8799-2B41-4647-9204-DC6603F43EF3}">
      <dgm:prSet phldrT="[Text]" custT="1"/>
      <dgm:spPr/>
      <dgm:t>
        <a:bodyPr/>
        <a:lstStyle/>
        <a:p>
          <a:r>
            <a:rPr lang="en-US" sz="2400" dirty="0" smtClean="0"/>
            <a:t>Fast Models</a:t>
          </a:r>
          <a:endParaRPr lang="en-US" sz="2400" dirty="0"/>
        </a:p>
      </dgm:t>
    </dgm:pt>
    <dgm:pt modelId="{2DBC9F62-0F3F-434C-855A-ECFA4B672EFF}" type="parTrans" cxnId="{185E479E-9F91-405F-AC2B-EDDEEDA6B6C4}">
      <dgm:prSet/>
      <dgm:spPr/>
      <dgm:t>
        <a:bodyPr/>
        <a:lstStyle/>
        <a:p>
          <a:endParaRPr lang="en-US"/>
        </a:p>
      </dgm:t>
    </dgm:pt>
    <dgm:pt modelId="{31C5F6B2-FA5F-453E-AF59-DF83B3A56B3A}" type="sibTrans" cxnId="{185E479E-9F91-405F-AC2B-EDDEEDA6B6C4}">
      <dgm:prSet/>
      <dgm:spPr/>
      <dgm:t>
        <a:bodyPr/>
        <a:lstStyle/>
        <a:p>
          <a:endParaRPr lang="en-US"/>
        </a:p>
      </dgm:t>
    </dgm:pt>
    <dgm:pt modelId="{A6F9429F-EAFA-4C8E-9702-E326636EFA36}">
      <dgm:prSet phldrT="[Text]" custT="1"/>
      <dgm:spPr/>
      <dgm:t>
        <a:bodyPr/>
        <a:lstStyle/>
        <a:p>
          <a:r>
            <a:rPr lang="en-US" sz="1300" dirty="0" smtClean="0"/>
            <a:t>CADI / MTI interfaces.</a:t>
          </a:r>
          <a:endParaRPr lang="en-US" sz="1300" dirty="0"/>
        </a:p>
      </dgm:t>
    </dgm:pt>
    <dgm:pt modelId="{9A1E72E7-AEF2-4B0B-87A9-1F4541D9C40F}" type="parTrans" cxnId="{807EEFB8-9812-4749-8AA5-E1E4EC9FE706}">
      <dgm:prSet/>
      <dgm:spPr/>
      <dgm:t>
        <a:bodyPr/>
        <a:lstStyle/>
        <a:p>
          <a:endParaRPr lang="en-US"/>
        </a:p>
      </dgm:t>
    </dgm:pt>
    <dgm:pt modelId="{30006F82-F3FE-40DF-BF3E-7BE0812AD942}" type="sibTrans" cxnId="{807EEFB8-9812-4749-8AA5-E1E4EC9FE706}">
      <dgm:prSet/>
      <dgm:spPr/>
      <dgm:t>
        <a:bodyPr/>
        <a:lstStyle/>
        <a:p>
          <a:endParaRPr lang="en-US"/>
        </a:p>
      </dgm:t>
    </dgm:pt>
    <dgm:pt modelId="{B3BE262A-8524-4E24-BF7A-B9E8E05D3AC6}">
      <dgm:prSet phldrT="[Text]" custT="1"/>
      <dgm:spPr/>
      <dgm:t>
        <a:bodyPr/>
        <a:lstStyle/>
        <a:p>
          <a:r>
            <a:rPr lang="en-US" sz="2400" dirty="0" smtClean="0"/>
            <a:t>Foundation</a:t>
          </a:r>
        </a:p>
        <a:p>
          <a:r>
            <a:rPr lang="en-US" sz="2400" dirty="0" smtClean="0"/>
            <a:t>Models</a:t>
          </a:r>
          <a:endParaRPr lang="en-US" sz="2400" dirty="0"/>
        </a:p>
      </dgm:t>
    </dgm:pt>
    <dgm:pt modelId="{D5E75D0A-EDBB-4A29-8F18-0BF9E758B178}" type="parTrans" cxnId="{68A144A7-CD91-42FF-8AA7-D8EC80047747}">
      <dgm:prSet/>
      <dgm:spPr/>
      <dgm:t>
        <a:bodyPr/>
        <a:lstStyle/>
        <a:p>
          <a:endParaRPr lang="en-US"/>
        </a:p>
      </dgm:t>
    </dgm:pt>
    <dgm:pt modelId="{89C80D13-07F0-490A-B810-6698CF6C8FFC}" type="sibTrans" cxnId="{68A144A7-CD91-42FF-8AA7-D8EC80047747}">
      <dgm:prSet/>
      <dgm:spPr/>
      <dgm:t>
        <a:bodyPr/>
        <a:lstStyle/>
        <a:p>
          <a:endParaRPr lang="en-US"/>
        </a:p>
      </dgm:t>
    </dgm:pt>
    <dgm:pt modelId="{6DFE62CC-3212-48B0-B158-03137C41A9DB}">
      <dgm:prSet phldrT="[Text]" custT="1"/>
      <dgm:spPr/>
      <dgm:t>
        <a:bodyPr/>
        <a:lstStyle/>
        <a:p>
          <a:r>
            <a:rPr lang="en-US" sz="1300" b="0" i="0" dirty="0" smtClean="0"/>
            <a:t>Free of charge. </a:t>
          </a:r>
          <a:endParaRPr lang="en-US" sz="1300" dirty="0"/>
        </a:p>
      </dgm:t>
    </dgm:pt>
    <dgm:pt modelId="{23321D90-E74D-4E3D-9E5B-E26D163C1D6A}" type="parTrans" cxnId="{A2A825EB-69D2-4DBB-B53E-269EE938B2D1}">
      <dgm:prSet/>
      <dgm:spPr/>
      <dgm:t>
        <a:bodyPr/>
        <a:lstStyle/>
        <a:p>
          <a:endParaRPr lang="en-US"/>
        </a:p>
      </dgm:t>
    </dgm:pt>
    <dgm:pt modelId="{C52E8DFE-2374-414E-82BC-098A71334D7C}" type="sibTrans" cxnId="{A2A825EB-69D2-4DBB-B53E-269EE938B2D1}">
      <dgm:prSet/>
      <dgm:spPr/>
      <dgm:t>
        <a:bodyPr/>
        <a:lstStyle/>
        <a:p>
          <a:endParaRPr lang="en-US"/>
        </a:p>
      </dgm:t>
    </dgm:pt>
    <dgm:pt modelId="{9B9CC1A0-8854-4581-B17D-07FFACD1C39F}">
      <dgm:prSet custT="1"/>
      <dgm:spPr/>
      <dgm:t>
        <a:bodyPr/>
        <a:lstStyle/>
        <a:p>
          <a:endParaRPr lang="en-US" sz="1300" b="0" i="0" dirty="0" smtClean="0"/>
        </a:p>
      </dgm:t>
    </dgm:pt>
    <dgm:pt modelId="{74F1FAA3-077E-4EA7-89D4-4D069BF03B6C}" type="parTrans" cxnId="{64F12489-0EB5-433F-80BC-54B10C1A7561}">
      <dgm:prSet/>
      <dgm:spPr/>
      <dgm:t>
        <a:bodyPr/>
        <a:lstStyle/>
        <a:p>
          <a:endParaRPr lang="en-US"/>
        </a:p>
      </dgm:t>
    </dgm:pt>
    <dgm:pt modelId="{B4743CCD-DDAC-4219-B61A-AE7DA799D95C}" type="sibTrans" cxnId="{64F12489-0EB5-433F-80BC-54B10C1A7561}">
      <dgm:prSet/>
      <dgm:spPr/>
      <dgm:t>
        <a:bodyPr/>
        <a:lstStyle/>
        <a:p>
          <a:endParaRPr lang="en-US"/>
        </a:p>
      </dgm:t>
    </dgm:pt>
    <dgm:pt modelId="{A200BD67-74BB-4F1B-843F-D5E7F13498D8}">
      <dgm:prSet custT="1"/>
      <dgm:spPr/>
      <dgm:t>
        <a:bodyPr/>
        <a:lstStyle/>
        <a:p>
          <a:r>
            <a:rPr lang="en-US" sz="1300" b="0" i="0" dirty="0" smtClean="0"/>
            <a:t>Linux + GNU maintainers, apps developers etc</a:t>
          </a:r>
        </a:p>
      </dgm:t>
    </dgm:pt>
    <dgm:pt modelId="{CF0A4F02-1B53-4324-9548-21258CEFCD1A}" type="parTrans" cxnId="{E544B468-2424-4859-8FBA-3240C2D4414F}">
      <dgm:prSet/>
      <dgm:spPr/>
      <dgm:t>
        <a:bodyPr/>
        <a:lstStyle/>
        <a:p>
          <a:endParaRPr lang="en-US"/>
        </a:p>
      </dgm:t>
    </dgm:pt>
    <dgm:pt modelId="{06D86CBB-1A0C-4902-8D3B-2B707754EEED}" type="sibTrans" cxnId="{E544B468-2424-4859-8FBA-3240C2D4414F}">
      <dgm:prSet/>
      <dgm:spPr/>
      <dgm:t>
        <a:bodyPr/>
        <a:lstStyle/>
        <a:p>
          <a:endParaRPr lang="en-US"/>
        </a:p>
      </dgm:t>
    </dgm:pt>
    <dgm:pt modelId="{6BA3B0DE-31F6-4748-A9DD-6979B016FABE}">
      <dgm:prSet custT="1"/>
      <dgm:spPr/>
      <dgm:t>
        <a:bodyPr/>
        <a:lstStyle/>
        <a:p>
          <a:r>
            <a:rPr lang="en-US" sz="1300" dirty="0" smtClean="0"/>
            <a:t>Debug via GDB (no CADI / MTI).</a:t>
          </a:r>
          <a:endParaRPr lang="en-US" sz="1300" b="0" i="0" dirty="0" smtClean="0"/>
        </a:p>
      </dgm:t>
    </dgm:pt>
    <dgm:pt modelId="{9EC5CD24-2E9D-4AC0-905D-2C8D78F52F1D}" type="parTrans" cxnId="{8AE5FEBD-15FA-4627-8C9C-A5BC3A95D35B}">
      <dgm:prSet/>
      <dgm:spPr/>
      <dgm:t>
        <a:bodyPr/>
        <a:lstStyle/>
        <a:p>
          <a:endParaRPr lang="en-US"/>
        </a:p>
      </dgm:t>
    </dgm:pt>
    <dgm:pt modelId="{FA964EEB-7F5A-42E0-8AE0-07462826613C}" type="sibTrans" cxnId="{8AE5FEBD-15FA-4627-8C9C-A5BC3A95D35B}">
      <dgm:prSet/>
      <dgm:spPr/>
      <dgm:t>
        <a:bodyPr/>
        <a:lstStyle/>
        <a:p>
          <a:endParaRPr lang="en-US"/>
        </a:p>
      </dgm:t>
    </dgm:pt>
    <dgm:pt modelId="{ED37071F-ABBE-46DB-824D-4FC35D4BE7DC}">
      <dgm:prSet custT="1"/>
      <dgm:spPr/>
      <dgm:t>
        <a:bodyPr/>
        <a:lstStyle/>
        <a:p>
          <a:endParaRPr lang="en-US" sz="1300" b="0" i="0" dirty="0" smtClean="0"/>
        </a:p>
      </dgm:t>
    </dgm:pt>
    <dgm:pt modelId="{F6E87810-A483-42B5-9641-A71CCF5F0453}" type="parTrans" cxnId="{85503242-ADC4-4EE8-9D29-E3266990404D}">
      <dgm:prSet/>
      <dgm:spPr/>
      <dgm:t>
        <a:bodyPr/>
        <a:lstStyle/>
        <a:p>
          <a:endParaRPr lang="en-US"/>
        </a:p>
      </dgm:t>
    </dgm:pt>
    <dgm:pt modelId="{A1A90F57-F67A-427E-AD0A-350E460BCE49}" type="sibTrans" cxnId="{85503242-ADC4-4EE8-9D29-E3266990404D}">
      <dgm:prSet/>
      <dgm:spPr/>
      <dgm:t>
        <a:bodyPr/>
        <a:lstStyle/>
        <a:p>
          <a:endParaRPr lang="en-US"/>
        </a:p>
      </dgm:t>
    </dgm:pt>
    <dgm:pt modelId="{06286EA5-4602-48EC-89DD-52B53C79C38E}">
      <dgm:prSet custT="1"/>
      <dgm:spPr/>
      <dgm:t>
        <a:bodyPr/>
        <a:lstStyle/>
        <a:p>
          <a:r>
            <a:rPr lang="en-US" sz="1300" b="0" i="0" dirty="0" smtClean="0"/>
            <a:t>Limited platform support (Most IPs are ARM IPs).</a:t>
          </a:r>
        </a:p>
      </dgm:t>
    </dgm:pt>
    <dgm:pt modelId="{3C5E05BA-15A3-4B2B-9BE7-06BB8D05A6B8}" type="parTrans" cxnId="{2BD7AD27-A189-439B-85AD-58BC3CFEAAFD}">
      <dgm:prSet/>
      <dgm:spPr/>
      <dgm:t>
        <a:bodyPr/>
        <a:lstStyle/>
        <a:p>
          <a:endParaRPr lang="en-US"/>
        </a:p>
      </dgm:t>
    </dgm:pt>
    <dgm:pt modelId="{055C011D-A8F7-42A2-9139-5EDD37F064F3}" type="sibTrans" cxnId="{2BD7AD27-A189-439B-85AD-58BC3CFEAAFD}">
      <dgm:prSet/>
      <dgm:spPr/>
      <dgm:t>
        <a:bodyPr/>
        <a:lstStyle/>
        <a:p>
          <a:endParaRPr lang="en-US"/>
        </a:p>
      </dgm:t>
    </dgm:pt>
    <dgm:pt modelId="{107B526A-482A-4DF0-A4B5-ABAB3C07BEAB}">
      <dgm:prSet custT="1"/>
      <dgm:spPr/>
      <dgm:t>
        <a:bodyPr/>
        <a:lstStyle/>
        <a:p>
          <a:endParaRPr lang="en-US" sz="1300" b="0" i="0" dirty="0" smtClean="0"/>
        </a:p>
      </dgm:t>
    </dgm:pt>
    <dgm:pt modelId="{79334875-3CFF-4FEC-99FD-258D43395BA9}" type="parTrans" cxnId="{A2CA1216-632F-4897-969B-0E99E94A4105}">
      <dgm:prSet/>
      <dgm:spPr/>
      <dgm:t>
        <a:bodyPr/>
        <a:lstStyle/>
        <a:p>
          <a:endParaRPr lang="en-US"/>
        </a:p>
      </dgm:t>
    </dgm:pt>
    <dgm:pt modelId="{F10AE4AA-7A8B-4B04-A888-207C68BD6273}" type="sibTrans" cxnId="{A2CA1216-632F-4897-969B-0E99E94A4105}">
      <dgm:prSet/>
      <dgm:spPr/>
      <dgm:t>
        <a:bodyPr/>
        <a:lstStyle/>
        <a:p>
          <a:endParaRPr lang="en-US"/>
        </a:p>
      </dgm:t>
    </dgm:pt>
    <dgm:pt modelId="{0DBF5D3A-78D6-4282-860B-8A08D8BAEACE}">
      <dgm:prSet phldrT="[Text]" custT="1"/>
      <dgm:spPr/>
      <dgm:t>
        <a:bodyPr/>
        <a:lstStyle/>
        <a:p>
          <a:endParaRPr lang="en-US" sz="1300" dirty="0"/>
        </a:p>
      </dgm:t>
    </dgm:pt>
    <dgm:pt modelId="{B89957ED-278C-4A8F-9FB4-9ED676907CD3}" type="parTrans" cxnId="{840595A3-A601-449B-9DD9-029721927EA4}">
      <dgm:prSet/>
      <dgm:spPr/>
      <dgm:t>
        <a:bodyPr/>
        <a:lstStyle/>
        <a:p>
          <a:endParaRPr lang="en-US"/>
        </a:p>
      </dgm:t>
    </dgm:pt>
    <dgm:pt modelId="{EDE0BCE0-CD31-4640-B79B-87FC95221FAE}" type="sibTrans" cxnId="{840595A3-A601-449B-9DD9-029721927EA4}">
      <dgm:prSet/>
      <dgm:spPr/>
      <dgm:t>
        <a:bodyPr/>
        <a:lstStyle/>
        <a:p>
          <a:endParaRPr lang="en-US"/>
        </a:p>
      </dgm:t>
    </dgm:pt>
    <dgm:pt modelId="{AF6F962D-AFD5-4DF7-96B2-973ECB2F5124}">
      <dgm:prSet phldrT="[Text]" custT="1"/>
      <dgm:spPr/>
      <dgm:t>
        <a:bodyPr/>
        <a:lstStyle/>
        <a:p>
          <a:endParaRPr lang="en-US" sz="1300" dirty="0"/>
        </a:p>
      </dgm:t>
    </dgm:pt>
    <dgm:pt modelId="{16B9BA8F-861D-4D0C-9196-2B93BECEB880}" type="parTrans" cxnId="{2C92CB42-B4E0-4769-A693-74C482D6225A}">
      <dgm:prSet/>
      <dgm:spPr/>
      <dgm:t>
        <a:bodyPr/>
        <a:lstStyle/>
        <a:p>
          <a:endParaRPr lang="en-US"/>
        </a:p>
      </dgm:t>
    </dgm:pt>
    <dgm:pt modelId="{CA9E2863-84A7-4AC6-B577-1A0041070B35}" type="sibTrans" cxnId="{2C92CB42-B4E0-4769-A693-74C482D6225A}">
      <dgm:prSet/>
      <dgm:spPr/>
      <dgm:t>
        <a:bodyPr/>
        <a:lstStyle/>
        <a:p>
          <a:endParaRPr lang="en-US"/>
        </a:p>
      </dgm:t>
    </dgm:pt>
    <dgm:pt modelId="{44FCAFA3-45C4-4E86-BDA2-888390698804}">
      <dgm:prSet phldrT="[Text]" custT="1"/>
      <dgm:spPr/>
      <dgm:t>
        <a:bodyPr/>
        <a:lstStyle/>
        <a:p>
          <a:r>
            <a:rPr lang="en-US" sz="1300" dirty="0" smtClean="0"/>
            <a:t>Premium products.</a:t>
          </a:r>
          <a:endParaRPr lang="en-US" sz="1300" dirty="0"/>
        </a:p>
      </dgm:t>
    </dgm:pt>
    <dgm:pt modelId="{741D2C90-A522-434A-93C5-AA8552506E8E}" type="parTrans" cxnId="{C8DBDB92-DE66-415C-B216-41BC97A4CBAB}">
      <dgm:prSet/>
      <dgm:spPr/>
      <dgm:t>
        <a:bodyPr/>
        <a:lstStyle/>
        <a:p>
          <a:endParaRPr lang="en-US"/>
        </a:p>
      </dgm:t>
    </dgm:pt>
    <dgm:pt modelId="{0313D949-9D10-4082-8C19-E232EDED21FA}" type="sibTrans" cxnId="{C8DBDB92-DE66-415C-B216-41BC97A4CBAB}">
      <dgm:prSet/>
      <dgm:spPr/>
      <dgm:t>
        <a:bodyPr/>
        <a:lstStyle/>
        <a:p>
          <a:endParaRPr lang="en-US"/>
        </a:p>
      </dgm:t>
    </dgm:pt>
    <dgm:pt modelId="{4FAD4EF8-4650-4A94-86CA-A6ECA6B2A3D5}">
      <dgm:prSet phldrT="[Text]" custT="1"/>
      <dgm:spPr/>
      <dgm:t>
        <a:bodyPr/>
        <a:lstStyle/>
        <a:p>
          <a:endParaRPr lang="en-US" sz="1300" dirty="0"/>
        </a:p>
      </dgm:t>
    </dgm:pt>
    <dgm:pt modelId="{10480E9B-76BB-425E-A20E-F9A9F51E9BCC}" type="parTrans" cxnId="{B08D8257-5DB8-49A5-A03A-334734EA0D15}">
      <dgm:prSet/>
      <dgm:spPr/>
      <dgm:t>
        <a:bodyPr/>
        <a:lstStyle/>
        <a:p>
          <a:endParaRPr lang="en-US"/>
        </a:p>
      </dgm:t>
    </dgm:pt>
    <dgm:pt modelId="{4B674A0E-E7A1-4C48-9416-F2033D7C48FE}" type="sibTrans" cxnId="{B08D8257-5DB8-49A5-A03A-334734EA0D15}">
      <dgm:prSet/>
      <dgm:spPr/>
      <dgm:t>
        <a:bodyPr/>
        <a:lstStyle/>
        <a:p>
          <a:endParaRPr lang="en-US"/>
        </a:p>
      </dgm:t>
    </dgm:pt>
    <dgm:pt modelId="{5D8F1FEC-B3D5-4ADF-A104-81312571D67A}">
      <dgm:prSet phldrT="[Text]" custT="1"/>
      <dgm:spPr/>
      <dgm:t>
        <a:bodyPr/>
        <a:lstStyle/>
        <a:p>
          <a:r>
            <a:rPr lang="en-US" sz="1300" dirty="0" smtClean="0"/>
            <a:t>Extensible, scalable.</a:t>
          </a:r>
          <a:endParaRPr lang="en-US" sz="1300" dirty="0"/>
        </a:p>
      </dgm:t>
    </dgm:pt>
    <dgm:pt modelId="{9FB9084C-C036-47BD-94D8-269E45877CAA}" type="parTrans" cxnId="{F390B632-758E-494B-BFBB-76D104A09BF4}">
      <dgm:prSet/>
      <dgm:spPr/>
      <dgm:t>
        <a:bodyPr/>
        <a:lstStyle/>
        <a:p>
          <a:endParaRPr lang="en-US"/>
        </a:p>
      </dgm:t>
    </dgm:pt>
    <dgm:pt modelId="{7EED1733-82EA-46C3-BF6B-406224CF8985}" type="sibTrans" cxnId="{F390B632-758E-494B-BFBB-76D104A09BF4}">
      <dgm:prSet/>
      <dgm:spPr/>
      <dgm:t>
        <a:bodyPr/>
        <a:lstStyle/>
        <a:p>
          <a:endParaRPr lang="en-US"/>
        </a:p>
      </dgm:t>
    </dgm:pt>
    <dgm:pt modelId="{9F5E9F19-B1CD-4289-BA5F-FD3BEFABBB64}">
      <dgm:prSet phldrT="[Text]" custT="1"/>
      <dgm:spPr/>
      <dgm:t>
        <a:bodyPr/>
        <a:lstStyle/>
        <a:p>
          <a:endParaRPr lang="en-US" sz="1300" dirty="0"/>
        </a:p>
      </dgm:t>
    </dgm:pt>
    <dgm:pt modelId="{2DCF71C4-E6B3-49B3-8C6B-5416A63D711B}" type="parTrans" cxnId="{53304901-33C7-4D15-959A-3810F075C8A4}">
      <dgm:prSet/>
      <dgm:spPr/>
      <dgm:t>
        <a:bodyPr/>
        <a:lstStyle/>
        <a:p>
          <a:endParaRPr lang="en-US"/>
        </a:p>
      </dgm:t>
    </dgm:pt>
    <dgm:pt modelId="{7C96C926-5C5D-40D2-A135-C036522DDF8B}" type="sibTrans" cxnId="{53304901-33C7-4D15-959A-3810F075C8A4}">
      <dgm:prSet/>
      <dgm:spPr/>
      <dgm:t>
        <a:bodyPr/>
        <a:lstStyle/>
        <a:p>
          <a:endParaRPr lang="en-US"/>
        </a:p>
      </dgm:t>
    </dgm:pt>
    <dgm:pt modelId="{42080B00-A609-4B09-8ADB-103F8F8E7398}">
      <dgm:prSet phldrT="[Text]" custT="1"/>
      <dgm:spPr/>
      <dgm:t>
        <a:bodyPr/>
        <a:lstStyle/>
        <a:p>
          <a:r>
            <a:rPr lang="en-US" sz="1300" dirty="0" smtClean="0"/>
            <a:t>Flexible virtual platform for ARM based SoCs.</a:t>
          </a:r>
          <a:endParaRPr lang="en-US" sz="1300" dirty="0"/>
        </a:p>
      </dgm:t>
    </dgm:pt>
    <dgm:pt modelId="{9AE5225A-4C0E-4C18-BE4B-6905446C9B4B}" type="parTrans" cxnId="{8A32457E-6A6D-4CAA-95A5-5BF509C6F9A6}">
      <dgm:prSet/>
      <dgm:spPr/>
      <dgm:t>
        <a:bodyPr/>
        <a:lstStyle/>
        <a:p>
          <a:endParaRPr lang="en-US"/>
        </a:p>
      </dgm:t>
    </dgm:pt>
    <dgm:pt modelId="{40D96425-4ED5-444E-8AD8-AA56917A23E5}" type="sibTrans" cxnId="{8A32457E-6A6D-4CAA-95A5-5BF509C6F9A6}">
      <dgm:prSet/>
      <dgm:spPr/>
      <dgm:t>
        <a:bodyPr/>
        <a:lstStyle/>
        <a:p>
          <a:endParaRPr lang="en-US"/>
        </a:p>
      </dgm:t>
    </dgm:pt>
    <dgm:pt modelId="{22F5CB47-1C13-4865-812C-4FE24CA7DC64}">
      <dgm:prSet phldrT="[Text]" custT="1"/>
      <dgm:spPr/>
      <dgm:t>
        <a:bodyPr/>
        <a:lstStyle/>
        <a:p>
          <a:endParaRPr lang="en-US" sz="1300" dirty="0"/>
        </a:p>
      </dgm:t>
    </dgm:pt>
    <dgm:pt modelId="{2FE0C547-FD00-4912-920F-1C88F7E2AB38}" type="parTrans" cxnId="{C32ABCA6-41B9-41D1-94B3-7DF1279C4397}">
      <dgm:prSet/>
      <dgm:spPr/>
      <dgm:t>
        <a:bodyPr/>
        <a:lstStyle/>
        <a:p>
          <a:endParaRPr lang="en-US"/>
        </a:p>
      </dgm:t>
    </dgm:pt>
    <dgm:pt modelId="{8C763BAD-98E1-4787-9668-B786F0BD8A8F}" type="sibTrans" cxnId="{C32ABCA6-41B9-41D1-94B3-7DF1279C4397}">
      <dgm:prSet/>
      <dgm:spPr/>
      <dgm:t>
        <a:bodyPr/>
        <a:lstStyle/>
        <a:p>
          <a:endParaRPr lang="en-US"/>
        </a:p>
      </dgm:t>
    </dgm:pt>
    <dgm:pt modelId="{2526BE60-372C-4A7E-9191-1F2A5E676944}" type="pres">
      <dgm:prSet presAssocID="{88616B23-3D79-4EB7-8216-A9E3D9A6C25F}" presName="Name0" presStyleCnt="0">
        <dgm:presLayoutVars>
          <dgm:dir/>
          <dgm:animLvl val="lvl"/>
          <dgm:resizeHandles val="exact"/>
        </dgm:presLayoutVars>
      </dgm:prSet>
      <dgm:spPr/>
      <dgm:t>
        <a:bodyPr/>
        <a:lstStyle/>
        <a:p>
          <a:endParaRPr lang="en-US"/>
        </a:p>
      </dgm:t>
    </dgm:pt>
    <dgm:pt modelId="{40A41F7A-0EB1-4A84-A160-30305B227F2B}" type="pres">
      <dgm:prSet presAssocID="{116C8799-2B41-4647-9204-DC6603F43EF3}" presName="linNode" presStyleCnt="0"/>
      <dgm:spPr/>
    </dgm:pt>
    <dgm:pt modelId="{774DEB22-CFAC-4945-8F97-E2517AB440E4}" type="pres">
      <dgm:prSet presAssocID="{116C8799-2B41-4647-9204-DC6603F43EF3}" presName="parentText" presStyleLbl="node1" presStyleIdx="0" presStyleCnt="2" custScaleY="52307" custLinFactY="9129" custLinFactNeighborX="808" custLinFactNeighborY="100000">
        <dgm:presLayoutVars>
          <dgm:chMax val="1"/>
          <dgm:bulletEnabled val="1"/>
        </dgm:presLayoutVars>
      </dgm:prSet>
      <dgm:spPr/>
      <dgm:t>
        <a:bodyPr/>
        <a:lstStyle/>
        <a:p>
          <a:endParaRPr lang="en-US"/>
        </a:p>
      </dgm:t>
    </dgm:pt>
    <dgm:pt modelId="{05FC2979-A6BD-41BF-9FA7-AB5129D7AD90}" type="pres">
      <dgm:prSet presAssocID="{116C8799-2B41-4647-9204-DC6603F43EF3}" presName="descendantText" presStyleLbl="alignAccFollowNode1" presStyleIdx="0" presStyleCnt="2" custScaleY="54996" custLinFactNeighborX="-956" custLinFactNeighborY="75285">
        <dgm:presLayoutVars>
          <dgm:bulletEnabled val="1"/>
        </dgm:presLayoutVars>
      </dgm:prSet>
      <dgm:spPr/>
      <dgm:t>
        <a:bodyPr/>
        <a:lstStyle/>
        <a:p>
          <a:endParaRPr lang="en-US"/>
        </a:p>
      </dgm:t>
    </dgm:pt>
    <dgm:pt modelId="{D7FB5E59-D1BD-41AD-B7A1-802B60AAAA0D}" type="pres">
      <dgm:prSet presAssocID="{31C5F6B2-FA5F-453E-AF59-DF83B3A56B3A}" presName="sp" presStyleCnt="0"/>
      <dgm:spPr/>
    </dgm:pt>
    <dgm:pt modelId="{F38C9D87-FD96-4206-9701-E177F2F95D11}" type="pres">
      <dgm:prSet presAssocID="{B3BE262A-8524-4E24-BF7A-B9E8E05D3AC6}" presName="linNode" presStyleCnt="0"/>
      <dgm:spPr/>
    </dgm:pt>
    <dgm:pt modelId="{443BEB4E-0051-41E9-A234-29B96E3DFE3C}" type="pres">
      <dgm:prSet presAssocID="{B3BE262A-8524-4E24-BF7A-B9E8E05D3AC6}" presName="parentText" presStyleLbl="node1" presStyleIdx="1" presStyleCnt="2" custScaleY="55473" custLinFactY="-24098" custLinFactNeighborX="-449" custLinFactNeighborY="-100000">
        <dgm:presLayoutVars>
          <dgm:chMax val="1"/>
          <dgm:bulletEnabled val="1"/>
        </dgm:presLayoutVars>
      </dgm:prSet>
      <dgm:spPr/>
      <dgm:t>
        <a:bodyPr/>
        <a:lstStyle/>
        <a:p>
          <a:endParaRPr lang="en-US"/>
        </a:p>
      </dgm:t>
    </dgm:pt>
    <dgm:pt modelId="{B83AD009-6DE9-4DBF-8D6F-2C551B0F14AC}" type="pres">
      <dgm:prSet presAssocID="{B3BE262A-8524-4E24-BF7A-B9E8E05D3AC6}" presName="descendantText" presStyleLbl="alignAccFollowNode1" presStyleIdx="1" presStyleCnt="2" custScaleY="63166" custLinFactY="-51773" custLinFactNeighborY="-100000">
        <dgm:presLayoutVars>
          <dgm:bulletEnabled val="1"/>
        </dgm:presLayoutVars>
      </dgm:prSet>
      <dgm:spPr/>
      <dgm:t>
        <a:bodyPr/>
        <a:lstStyle/>
        <a:p>
          <a:endParaRPr lang="en-US"/>
        </a:p>
      </dgm:t>
    </dgm:pt>
  </dgm:ptLst>
  <dgm:cxnLst>
    <dgm:cxn modelId="{D092E331-3583-4656-9237-8C65D596065F}" type="presOf" srcId="{A200BD67-74BB-4F1B-843F-D5E7F13498D8}" destId="{B83AD009-6DE9-4DBF-8D6F-2C551B0F14AC}" srcOrd="0" destOrd="2" presId="urn:microsoft.com/office/officeart/2005/8/layout/vList5"/>
    <dgm:cxn modelId="{3D69D5E1-4AED-4C1A-9FE9-E5AE56B311B0}" type="presOf" srcId="{A6F9429F-EAFA-4C8E-9702-E326636EFA36}" destId="{05FC2979-A6BD-41BF-9FA7-AB5129D7AD90}" srcOrd="0" destOrd="4" presId="urn:microsoft.com/office/officeart/2005/8/layout/vList5"/>
    <dgm:cxn modelId="{A2CA1216-632F-4897-969B-0E99E94A4105}" srcId="{B3BE262A-8524-4E24-BF7A-B9E8E05D3AC6}" destId="{107B526A-482A-4DF0-A4B5-ABAB3C07BEAB}" srcOrd="5" destOrd="0" parTransId="{79334875-3CFF-4FEC-99FD-258D43395BA9}" sibTransId="{F10AE4AA-7A8B-4B04-A888-207C68BD6273}"/>
    <dgm:cxn modelId="{C8DBDB92-DE66-415C-B216-41BC97A4CBAB}" srcId="{116C8799-2B41-4647-9204-DC6603F43EF3}" destId="{44FCAFA3-45C4-4E86-BDA2-888390698804}" srcOrd="0" destOrd="0" parTransId="{741D2C90-A522-434A-93C5-AA8552506E8E}" sibTransId="{0313D949-9D10-4082-8C19-E232EDED21FA}"/>
    <dgm:cxn modelId="{68A144A7-CD91-42FF-8AA7-D8EC80047747}" srcId="{88616B23-3D79-4EB7-8216-A9E3D9A6C25F}" destId="{B3BE262A-8524-4E24-BF7A-B9E8E05D3AC6}" srcOrd="1" destOrd="0" parTransId="{D5E75D0A-EDBB-4A29-8F18-0BF9E758B178}" sibTransId="{89C80D13-07F0-490A-B810-6698CF6C8FFC}"/>
    <dgm:cxn modelId="{372E718D-3AC9-42BF-BD73-A2D1F6095B64}" type="presOf" srcId="{5D8F1FEC-B3D5-4ADF-A104-81312571D67A}" destId="{05FC2979-A6BD-41BF-9FA7-AB5129D7AD90}" srcOrd="0" destOrd="2" presId="urn:microsoft.com/office/officeart/2005/8/layout/vList5"/>
    <dgm:cxn modelId="{244CA4B1-B804-4028-AE5D-28624F40FF0B}" type="presOf" srcId="{22F5CB47-1C13-4865-812C-4FE24CA7DC64}" destId="{05FC2979-A6BD-41BF-9FA7-AB5129D7AD90}" srcOrd="0" destOrd="5" presId="urn:microsoft.com/office/officeart/2005/8/layout/vList5"/>
    <dgm:cxn modelId="{F88E3007-0781-4247-B691-B3CF1C05ACBE}" type="presOf" srcId="{9B9CC1A0-8854-4581-B17D-07FFACD1C39F}" destId="{B83AD009-6DE9-4DBF-8D6F-2C551B0F14AC}" srcOrd="0" destOrd="1" presId="urn:microsoft.com/office/officeart/2005/8/layout/vList5"/>
    <dgm:cxn modelId="{445653DB-F168-43E0-8815-7422C7B16321}" type="presOf" srcId="{4FAD4EF8-4650-4A94-86CA-A6ECA6B2A3D5}" destId="{05FC2979-A6BD-41BF-9FA7-AB5129D7AD90}" srcOrd="0" destOrd="3" presId="urn:microsoft.com/office/officeart/2005/8/layout/vList5"/>
    <dgm:cxn modelId="{185E479E-9F91-405F-AC2B-EDDEEDA6B6C4}" srcId="{88616B23-3D79-4EB7-8216-A9E3D9A6C25F}" destId="{116C8799-2B41-4647-9204-DC6603F43EF3}" srcOrd="0" destOrd="0" parTransId="{2DBC9F62-0F3F-434C-855A-ECFA4B672EFF}" sibTransId="{31C5F6B2-FA5F-453E-AF59-DF83B3A56B3A}"/>
    <dgm:cxn modelId="{807EEFB8-9812-4749-8AA5-E1E4EC9FE706}" srcId="{116C8799-2B41-4647-9204-DC6603F43EF3}" destId="{A6F9429F-EAFA-4C8E-9702-E326636EFA36}" srcOrd="4" destOrd="0" parTransId="{9A1E72E7-AEF2-4B0B-87A9-1F4541D9C40F}" sibTransId="{30006F82-F3FE-40DF-BF3E-7BE0812AD942}"/>
    <dgm:cxn modelId="{B5EE5298-F82B-4BD4-A36A-8811514F8AF8}" type="presOf" srcId="{44FCAFA3-45C4-4E86-BDA2-888390698804}" destId="{05FC2979-A6BD-41BF-9FA7-AB5129D7AD90}" srcOrd="0" destOrd="0" presId="urn:microsoft.com/office/officeart/2005/8/layout/vList5"/>
    <dgm:cxn modelId="{0C2BAF14-B9BE-4F15-9E66-6E46B9376700}" type="presOf" srcId="{6DFE62CC-3212-48B0-B158-03137C41A9DB}" destId="{B83AD009-6DE9-4DBF-8D6F-2C551B0F14AC}" srcOrd="0" destOrd="0" presId="urn:microsoft.com/office/officeart/2005/8/layout/vList5"/>
    <dgm:cxn modelId="{FD76785C-8E00-47CD-B145-87BDB4CFC9C9}" type="presOf" srcId="{9F5E9F19-B1CD-4289-BA5F-FD3BEFABBB64}" destId="{05FC2979-A6BD-41BF-9FA7-AB5129D7AD90}" srcOrd="0" destOrd="1" presId="urn:microsoft.com/office/officeart/2005/8/layout/vList5"/>
    <dgm:cxn modelId="{85503242-ADC4-4EE8-9D29-E3266990404D}" srcId="{B3BE262A-8524-4E24-BF7A-B9E8E05D3AC6}" destId="{ED37071F-ABBE-46DB-824D-4FC35D4BE7DC}" srcOrd="3" destOrd="0" parTransId="{F6E87810-A483-42B5-9641-A71CCF5F0453}" sibTransId="{A1A90F57-F67A-427E-AD0A-350E460BCE49}"/>
    <dgm:cxn modelId="{35143764-C961-4505-8A21-B1099E129582}" type="presOf" srcId="{6BA3B0DE-31F6-4748-A9DD-6979B016FABE}" destId="{B83AD009-6DE9-4DBF-8D6F-2C551B0F14AC}" srcOrd="0" destOrd="4" presId="urn:microsoft.com/office/officeart/2005/8/layout/vList5"/>
    <dgm:cxn modelId="{8A32457E-6A6D-4CAA-95A5-5BF509C6F9A6}" srcId="{116C8799-2B41-4647-9204-DC6603F43EF3}" destId="{42080B00-A609-4B09-8ADB-103F8F8E7398}" srcOrd="6" destOrd="0" parTransId="{9AE5225A-4C0E-4C18-BE4B-6905446C9B4B}" sibTransId="{40D96425-4ED5-444E-8AD8-AA56917A23E5}"/>
    <dgm:cxn modelId="{53304901-33C7-4D15-959A-3810F075C8A4}" srcId="{116C8799-2B41-4647-9204-DC6603F43EF3}" destId="{9F5E9F19-B1CD-4289-BA5F-FD3BEFABBB64}" srcOrd="1" destOrd="0" parTransId="{2DCF71C4-E6B3-49B3-8C6B-5416A63D711B}" sibTransId="{7C96C926-5C5D-40D2-A135-C036522DDF8B}"/>
    <dgm:cxn modelId="{2BD7AD27-A189-439B-85AD-58BC3CFEAAFD}" srcId="{B3BE262A-8524-4E24-BF7A-B9E8E05D3AC6}" destId="{06286EA5-4602-48EC-89DD-52B53C79C38E}" srcOrd="6" destOrd="0" parTransId="{3C5E05BA-15A3-4B2B-9BE7-06BB8D05A6B8}" sibTransId="{055C011D-A8F7-42A2-9139-5EDD37F064F3}"/>
    <dgm:cxn modelId="{24CCF0DA-2CF9-4C10-B67A-20FD382E3D5E}" type="presOf" srcId="{0DBF5D3A-78D6-4282-860B-8A08D8BAEACE}" destId="{05FC2979-A6BD-41BF-9FA7-AB5129D7AD90}" srcOrd="0" destOrd="8" presId="urn:microsoft.com/office/officeart/2005/8/layout/vList5"/>
    <dgm:cxn modelId="{6A73F2E5-657C-4CE4-B317-CD9D705361CE}" type="presOf" srcId="{06286EA5-4602-48EC-89DD-52B53C79C38E}" destId="{B83AD009-6DE9-4DBF-8D6F-2C551B0F14AC}" srcOrd="0" destOrd="6" presId="urn:microsoft.com/office/officeart/2005/8/layout/vList5"/>
    <dgm:cxn modelId="{840595A3-A601-449B-9DD9-029721927EA4}" srcId="{116C8799-2B41-4647-9204-DC6603F43EF3}" destId="{0DBF5D3A-78D6-4282-860B-8A08D8BAEACE}" srcOrd="8" destOrd="0" parTransId="{B89957ED-278C-4A8F-9FB4-9ED676907CD3}" sibTransId="{EDE0BCE0-CD31-4640-B79B-87FC95221FAE}"/>
    <dgm:cxn modelId="{74237E66-AE6C-496D-8807-35C1538FA639}" type="presOf" srcId="{107B526A-482A-4DF0-A4B5-ABAB3C07BEAB}" destId="{B83AD009-6DE9-4DBF-8D6F-2C551B0F14AC}" srcOrd="0" destOrd="5" presId="urn:microsoft.com/office/officeart/2005/8/layout/vList5"/>
    <dgm:cxn modelId="{13EA8EDC-2F27-49BB-9E2B-1920FFBE231F}" type="presOf" srcId="{88616B23-3D79-4EB7-8216-A9E3D9A6C25F}" destId="{2526BE60-372C-4A7E-9191-1F2A5E676944}" srcOrd="0" destOrd="0" presId="urn:microsoft.com/office/officeart/2005/8/layout/vList5"/>
    <dgm:cxn modelId="{A2A825EB-69D2-4DBB-B53E-269EE938B2D1}" srcId="{B3BE262A-8524-4E24-BF7A-B9E8E05D3AC6}" destId="{6DFE62CC-3212-48B0-B158-03137C41A9DB}" srcOrd="0" destOrd="0" parTransId="{23321D90-E74D-4E3D-9E5B-E26D163C1D6A}" sibTransId="{C52E8DFE-2374-414E-82BC-098A71334D7C}"/>
    <dgm:cxn modelId="{B3AFFBAD-C3AF-4AC2-9B71-0C39D6808C22}" type="presOf" srcId="{116C8799-2B41-4647-9204-DC6603F43EF3}" destId="{774DEB22-CFAC-4945-8F97-E2517AB440E4}" srcOrd="0" destOrd="0" presId="urn:microsoft.com/office/officeart/2005/8/layout/vList5"/>
    <dgm:cxn modelId="{3FB101AD-6D56-44F3-8F8A-AF8D952266B8}" type="presOf" srcId="{AF6F962D-AFD5-4DF7-96B2-973ECB2F5124}" destId="{05FC2979-A6BD-41BF-9FA7-AB5129D7AD90}" srcOrd="0" destOrd="7" presId="urn:microsoft.com/office/officeart/2005/8/layout/vList5"/>
    <dgm:cxn modelId="{E544B468-2424-4859-8FBA-3240C2D4414F}" srcId="{B3BE262A-8524-4E24-BF7A-B9E8E05D3AC6}" destId="{A200BD67-74BB-4F1B-843F-D5E7F13498D8}" srcOrd="2" destOrd="0" parTransId="{CF0A4F02-1B53-4324-9548-21258CEFCD1A}" sibTransId="{06D86CBB-1A0C-4902-8D3B-2B707754EEED}"/>
    <dgm:cxn modelId="{29D93FA5-8E0B-4BFA-A206-9CEF261D589F}" type="presOf" srcId="{B3BE262A-8524-4E24-BF7A-B9E8E05D3AC6}" destId="{443BEB4E-0051-41E9-A234-29B96E3DFE3C}" srcOrd="0" destOrd="0" presId="urn:microsoft.com/office/officeart/2005/8/layout/vList5"/>
    <dgm:cxn modelId="{8AE5FEBD-15FA-4627-8C9C-A5BC3A95D35B}" srcId="{B3BE262A-8524-4E24-BF7A-B9E8E05D3AC6}" destId="{6BA3B0DE-31F6-4748-A9DD-6979B016FABE}" srcOrd="4" destOrd="0" parTransId="{9EC5CD24-2E9D-4AC0-905D-2C8D78F52F1D}" sibTransId="{FA964EEB-7F5A-42E0-8AE0-07462826613C}"/>
    <dgm:cxn modelId="{64F12489-0EB5-433F-80BC-54B10C1A7561}" srcId="{B3BE262A-8524-4E24-BF7A-B9E8E05D3AC6}" destId="{9B9CC1A0-8854-4581-B17D-07FFACD1C39F}" srcOrd="1" destOrd="0" parTransId="{74F1FAA3-077E-4EA7-89D4-4D069BF03B6C}" sibTransId="{B4743CCD-DDAC-4219-B61A-AE7DA799D95C}"/>
    <dgm:cxn modelId="{2C92CB42-B4E0-4769-A693-74C482D6225A}" srcId="{116C8799-2B41-4647-9204-DC6603F43EF3}" destId="{AF6F962D-AFD5-4DF7-96B2-973ECB2F5124}" srcOrd="7" destOrd="0" parTransId="{16B9BA8F-861D-4D0C-9196-2B93BECEB880}" sibTransId="{CA9E2863-84A7-4AC6-B577-1A0041070B35}"/>
    <dgm:cxn modelId="{B08D8257-5DB8-49A5-A03A-334734EA0D15}" srcId="{116C8799-2B41-4647-9204-DC6603F43EF3}" destId="{4FAD4EF8-4650-4A94-86CA-A6ECA6B2A3D5}" srcOrd="3" destOrd="0" parTransId="{10480E9B-76BB-425E-A20E-F9A9F51E9BCC}" sibTransId="{4B674A0E-E7A1-4C48-9416-F2033D7C48FE}"/>
    <dgm:cxn modelId="{F521AB33-C733-45F3-A836-F92BAF89CD0A}" type="presOf" srcId="{42080B00-A609-4B09-8ADB-103F8F8E7398}" destId="{05FC2979-A6BD-41BF-9FA7-AB5129D7AD90}" srcOrd="0" destOrd="6" presId="urn:microsoft.com/office/officeart/2005/8/layout/vList5"/>
    <dgm:cxn modelId="{F28788B3-9C03-4F68-BB9A-09EDA7DC504C}" type="presOf" srcId="{ED37071F-ABBE-46DB-824D-4FC35D4BE7DC}" destId="{B83AD009-6DE9-4DBF-8D6F-2C551B0F14AC}" srcOrd="0" destOrd="3" presId="urn:microsoft.com/office/officeart/2005/8/layout/vList5"/>
    <dgm:cxn modelId="{C32ABCA6-41B9-41D1-94B3-7DF1279C4397}" srcId="{116C8799-2B41-4647-9204-DC6603F43EF3}" destId="{22F5CB47-1C13-4865-812C-4FE24CA7DC64}" srcOrd="5" destOrd="0" parTransId="{2FE0C547-FD00-4912-920F-1C88F7E2AB38}" sibTransId="{8C763BAD-98E1-4787-9668-B786F0BD8A8F}"/>
    <dgm:cxn modelId="{F390B632-758E-494B-BFBB-76D104A09BF4}" srcId="{116C8799-2B41-4647-9204-DC6603F43EF3}" destId="{5D8F1FEC-B3D5-4ADF-A104-81312571D67A}" srcOrd="2" destOrd="0" parTransId="{9FB9084C-C036-47BD-94D8-269E45877CAA}" sibTransId="{7EED1733-82EA-46C3-BF6B-406224CF8985}"/>
    <dgm:cxn modelId="{5278F798-A39A-4E24-942F-AEC96EEC8214}" type="presParOf" srcId="{2526BE60-372C-4A7E-9191-1F2A5E676944}" destId="{40A41F7A-0EB1-4A84-A160-30305B227F2B}" srcOrd="0" destOrd="0" presId="urn:microsoft.com/office/officeart/2005/8/layout/vList5"/>
    <dgm:cxn modelId="{95C81BEC-BE44-4C6C-8F5B-D458E9E2468A}" type="presParOf" srcId="{40A41F7A-0EB1-4A84-A160-30305B227F2B}" destId="{774DEB22-CFAC-4945-8F97-E2517AB440E4}" srcOrd="0" destOrd="0" presId="urn:microsoft.com/office/officeart/2005/8/layout/vList5"/>
    <dgm:cxn modelId="{CB5C8A4A-9A71-47B7-B484-A30CE4DC3F6A}" type="presParOf" srcId="{40A41F7A-0EB1-4A84-A160-30305B227F2B}" destId="{05FC2979-A6BD-41BF-9FA7-AB5129D7AD90}" srcOrd="1" destOrd="0" presId="urn:microsoft.com/office/officeart/2005/8/layout/vList5"/>
    <dgm:cxn modelId="{2E01FEE0-3FFD-455B-9259-196837016BF5}" type="presParOf" srcId="{2526BE60-372C-4A7E-9191-1F2A5E676944}" destId="{D7FB5E59-D1BD-41AD-B7A1-802B60AAAA0D}" srcOrd="1" destOrd="0" presId="urn:microsoft.com/office/officeart/2005/8/layout/vList5"/>
    <dgm:cxn modelId="{3FAF2E1D-CB6B-4AD7-8BF3-0EE421F04FD3}" type="presParOf" srcId="{2526BE60-372C-4A7E-9191-1F2A5E676944}" destId="{F38C9D87-FD96-4206-9701-E177F2F95D11}" srcOrd="2" destOrd="0" presId="urn:microsoft.com/office/officeart/2005/8/layout/vList5"/>
    <dgm:cxn modelId="{629CB993-32D1-4EDF-B79F-C1759B978E87}" type="presParOf" srcId="{F38C9D87-FD96-4206-9701-E177F2F95D11}" destId="{443BEB4E-0051-41E9-A234-29B96E3DFE3C}" srcOrd="0" destOrd="0" presId="urn:microsoft.com/office/officeart/2005/8/layout/vList5"/>
    <dgm:cxn modelId="{37CC9AC0-CFB9-4183-8B3B-D32116A69529}" type="presParOf" srcId="{F38C9D87-FD96-4206-9701-E177F2F95D11}" destId="{B83AD009-6DE9-4DBF-8D6F-2C551B0F14AC}"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a:t>Freescale Semiconductor</a:t>
            </a:r>
          </a:p>
        </p:txBody>
      </p:sp>
      <p:sp>
        <p:nvSpPr>
          <p:cNvPr id="99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pPr/>
              <a:t>10/8/2013 9:24:09 AM</a:t>
            </a:fld>
            <a:endParaRPr lang="en-US"/>
          </a:p>
        </p:txBody>
      </p:sp>
      <p:sp>
        <p:nvSpPr>
          <p:cNvPr id="9933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a:t>© Freescale Semiconductor 2005</a:t>
            </a:r>
          </a:p>
        </p:txBody>
      </p:sp>
      <p:sp>
        <p:nvSpPr>
          <p:cNvPr id="99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pPr/>
              <a:t>‹#›</a:t>
            </a:fld>
            <a:endParaRPr lang="en-US"/>
          </a:p>
        </p:txBody>
      </p:sp>
    </p:spTree>
    <p:extLst>
      <p:ext uri="{BB962C8B-B14F-4D97-AF65-F5344CB8AC3E}">
        <p14:creationId xmlns=""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r>
              <a:rPr lang="en-US"/>
              <a:t>Freescale Semiconductor</a:t>
            </a:r>
          </a:p>
        </p:txBody>
      </p:sp>
      <p:sp>
        <p:nvSpPr>
          <p:cNvPr id="40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CDF065D9-E2A3-4C44-9C4B-6E7F477F1903}" type="datetime9">
              <a:rPr lang="en-US"/>
              <a:pPr/>
              <a:t>10/8/2013 9:24:01 AM</a:t>
            </a:fld>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a:t>© Freescale Semiconductor 2005</a:t>
            </a:r>
          </a:p>
        </p:txBody>
      </p:sp>
      <p:sp>
        <p:nvSpPr>
          <p:cNvPr id="41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885AF5F3-1A96-4FB0-9ED1-44AAC5554486}" type="slidenum">
              <a:rPr lang="en-US"/>
              <a:pPr/>
              <a:t>‹#›</a:t>
            </a:fld>
            <a:endParaRPr lang="en-US"/>
          </a:p>
        </p:txBody>
      </p:sp>
    </p:spTree>
    <p:extLst>
      <p:ext uri="{BB962C8B-B14F-4D97-AF65-F5344CB8AC3E}">
        <p14:creationId xmlns=""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5AF5F3-1A96-4FB0-9ED1-44AAC5554486}"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5AF5F3-1A96-4FB0-9ED1-44AAC5554486}" type="slidenum">
              <a:rPr lang="en-US" smtClean="0"/>
              <a:pPr/>
              <a:t>48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we requires</a:t>
            </a:r>
            <a:r>
              <a:rPr lang="en-US" baseline="0" dirty="0" smtClean="0"/>
              <a:t> this functional model</a:t>
            </a:r>
            <a:endParaRPr lang="en-US" dirty="0"/>
          </a:p>
        </p:txBody>
      </p:sp>
      <p:sp>
        <p:nvSpPr>
          <p:cNvPr id="4" name="Slide Number Placeholder 3"/>
          <p:cNvSpPr>
            <a:spLocks noGrp="1"/>
          </p:cNvSpPr>
          <p:nvPr>
            <p:ph type="sldNum" sz="quarter" idx="10"/>
          </p:nvPr>
        </p:nvSpPr>
        <p:spPr/>
        <p:txBody>
          <a:bodyPr/>
          <a:lstStyle/>
          <a:p>
            <a:fld id="{885AF5F3-1A96-4FB0-9ED1-44AAC5554486}" type="slidenum">
              <a:rPr lang="en-US" smtClean="0"/>
              <a:pPr/>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a:t>
            </a:r>
            <a:r>
              <a:rPr lang="en-US" baseline="0" dirty="0" smtClean="0"/>
              <a:t> Core</a:t>
            </a:r>
          </a:p>
          <a:p>
            <a:r>
              <a:rPr lang="en-US" baseline="0" dirty="0" smtClean="0"/>
              <a:t>  - mode, interrupts, invalidation of cache, MMU disable etc</a:t>
            </a:r>
          </a:p>
          <a:p>
            <a:r>
              <a:rPr lang="en-US" baseline="0" dirty="0" smtClean="0"/>
              <a:t>  - init internal timer required for udelay etc </a:t>
            </a:r>
            <a:endParaRPr lang="en-US" dirty="0"/>
          </a:p>
        </p:txBody>
      </p:sp>
      <p:sp>
        <p:nvSpPr>
          <p:cNvPr id="4" name="Slide Number Placeholder 3"/>
          <p:cNvSpPr>
            <a:spLocks noGrp="1"/>
          </p:cNvSpPr>
          <p:nvPr>
            <p:ph type="sldNum" sz="quarter" idx="10"/>
          </p:nvPr>
        </p:nvSpPr>
        <p:spPr/>
        <p:txBody>
          <a:bodyPr/>
          <a:lstStyle/>
          <a:p>
            <a:fld id="{885AF5F3-1A96-4FB0-9ED1-44AAC5554486}" type="slidenum">
              <a:rPr lang="en-US" smtClean="0"/>
              <a:pPr/>
              <a:t>61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cpu_init_crit </a:t>
            </a:r>
            <a:r>
              <a:rPr lang="en-US" dirty="0" smtClean="0">
                <a:sym typeface="Wingdings" pitchFamily="2" charset="2"/>
              </a:rPr>
              <a:t> dummy function (</a:t>
            </a:r>
            <a:r>
              <a:rPr lang="en-US" sz="1200" kern="1200" dirty="0" smtClean="0">
                <a:solidFill>
                  <a:schemeClr val="tx1"/>
                </a:solidFill>
                <a:latin typeface="Arial" charset="0"/>
                <a:ea typeface="+mn-ea"/>
                <a:cs typeface="+mn-cs"/>
              </a:rPr>
              <a:t>arch/arm/cpu/armv7/d4400/lowlwvwl_init.S</a:t>
            </a:r>
            <a:r>
              <a:rPr lang="en-US" dirty="0" smtClean="0">
                <a:sym typeface="Wingdings" pitchFamily="2" charset="2"/>
              </a:rPr>
              <a:t>)</a:t>
            </a:r>
          </a:p>
          <a:p>
            <a:pPr marL="228600" indent="-228600">
              <a:buAutoNum type="arabicPeriod"/>
            </a:pPr>
            <a:endParaRPr lang="en-US" dirty="0" smtClean="0">
              <a:sym typeface="Wingdings" pitchFamily="2" charset="2"/>
            </a:endParaRPr>
          </a:p>
          <a:p>
            <a:pPr marL="228600" indent="-228600">
              <a:buNone/>
            </a:pPr>
            <a:r>
              <a:rPr lang="en-US" dirty="0" smtClean="0">
                <a:sym typeface="Wingdings" pitchFamily="2" charset="2"/>
              </a:rPr>
              <a:t>Control is transferred from IBR to fix location in NOR flash</a:t>
            </a:r>
          </a:p>
          <a:p>
            <a:pPr marL="228600" indent="-228600">
              <a:buAutoNum type="arabicPeriod"/>
            </a:pPr>
            <a:r>
              <a:rPr lang="en-US" dirty="0" smtClean="0"/>
              <a:t> svc -&gt; in one</a:t>
            </a:r>
            <a:r>
              <a:rPr lang="en-US" baseline="0" dirty="0" smtClean="0"/>
              <a:t> of the privilage mode</a:t>
            </a:r>
            <a:endParaRPr lang="en-US" dirty="0" smtClean="0"/>
          </a:p>
          <a:p>
            <a:pPr marL="228600" indent="-228600">
              <a:buAutoNum type="arabicPeriod"/>
            </a:pPr>
            <a:r>
              <a:rPr lang="en-US" dirty="0" smtClean="0"/>
              <a:t>Disable IRQ, FIQ: To avoid any kind interrupt</a:t>
            </a:r>
            <a:r>
              <a:rPr lang="en-US" baseline="0" dirty="0" smtClean="0"/>
              <a:t> from peripherals as system is in initializing itself</a:t>
            </a:r>
          </a:p>
          <a:p>
            <a:pPr marL="228600" indent="-228600">
              <a:buAutoNum type="arabicPeriod"/>
            </a:pPr>
            <a:r>
              <a:rPr lang="en-US" baseline="0" dirty="0" smtClean="0"/>
              <a:t>Invalidate TLBs: as IBR has transferred the control, we never know the state of TLB or MMU, so invalidate the TLBs</a:t>
            </a:r>
          </a:p>
          <a:p>
            <a:pPr marL="228600" indent="-228600">
              <a:buAutoNum type="arabicPeriod"/>
            </a:pPr>
            <a:r>
              <a:rPr lang="en-US" baseline="0" dirty="0" smtClean="0"/>
              <a:t>Setup stack on OCRAM:</a:t>
            </a:r>
          </a:p>
          <a:p>
            <a:pPr marL="685800" lvl="1" indent="-228600">
              <a:buAutoNum type="arabicPeriod"/>
            </a:pPr>
            <a:r>
              <a:rPr lang="en-US" baseline="0" dirty="0" smtClean="0"/>
              <a:t>Initialize OCRAM and map it to the execution memory address. For eg. 0x000000, within the range of 0x000000 </a:t>
            </a:r>
          </a:p>
          <a:p>
            <a:pPr marL="685800" lvl="1" indent="-228600">
              <a:buAutoNum type="arabicPeriod"/>
            </a:pPr>
            <a:r>
              <a:rPr lang="en-US" baseline="0" dirty="0" smtClean="0"/>
              <a:t>initial code is written in assembly, but it is not possible to write complete boot loader in assemble, we need C function, so a stack is required to store lr, sp of assembly point where it is called.. Also stack is required for local variables. </a:t>
            </a:r>
          </a:p>
          <a:p>
            <a:pPr marL="228600" lvl="0" indent="-228600">
              <a:buAutoNum type="arabicPeriod"/>
            </a:pPr>
            <a:r>
              <a:rPr lang="en-US" baseline="0" dirty="0" smtClean="0"/>
              <a:t>__main:  this is a mandatory steps required by C library. It is called C library entry function. So before calling even single C function _main should be the function. </a:t>
            </a:r>
          </a:p>
          <a:p>
            <a:pPr marL="228600" lvl="0" indent="-228600">
              <a:buAutoNum type="arabicPeriod"/>
            </a:pPr>
            <a:r>
              <a:rPr lang="en-US" baseline="0" dirty="0" smtClean="0"/>
              <a:t>I$/D$ invalidation: inside the __main, we invalidate both I$, D$, never know it was enabled by IBR or not so first invalidate</a:t>
            </a:r>
          </a:p>
          <a:p>
            <a:pPr marL="228600" lvl="0" indent="-228600">
              <a:buAutoNum type="arabicPeriod"/>
            </a:pPr>
            <a:r>
              <a:rPr lang="en-US" baseline="0" dirty="0" smtClean="0"/>
              <a:t>Enable I$ to Flash access slightly faster. </a:t>
            </a:r>
          </a:p>
          <a:p>
            <a:pPr marL="228600" lvl="0" indent="-228600">
              <a:buAutoNum type="arabicPeriod"/>
            </a:pPr>
            <a:r>
              <a:rPr lang="en-US" baseline="0" dirty="0" smtClean="0"/>
              <a:t>Disable MMU </a:t>
            </a:r>
            <a:r>
              <a:rPr lang="en-US" baseline="0" dirty="0" smtClean="0">
                <a:sym typeface="Wingdings" pitchFamily="2" charset="2"/>
              </a:rPr>
              <a:t> don’t knw the state of MMU. The default value of MMU at reset is disable, but we don’t know about IBR, so better disable ii</a:t>
            </a:r>
          </a:p>
          <a:p>
            <a:pPr marL="228600" lvl="0" indent="-228600">
              <a:buAutoNum type="arabicPeriod"/>
            </a:pPr>
            <a:r>
              <a:rPr lang="en-US" baseline="0" dirty="0" smtClean="0">
                <a:sym typeface="Wingdings" pitchFamily="2" charset="2"/>
              </a:rPr>
              <a:t>Setup CPU dependent setup??</a:t>
            </a:r>
          </a:p>
          <a:p>
            <a:pPr marL="228600" lvl="0" indent="-228600">
              <a:buAutoNum type="arabicPeriod"/>
            </a:pPr>
            <a:r>
              <a:rPr lang="en-US" baseline="0" dirty="0" smtClean="0">
                <a:sym typeface="Wingdings" pitchFamily="2" charset="2"/>
              </a:rPr>
              <a:t>Initialize system timer required for function like mdealy, udelay etc</a:t>
            </a:r>
          </a:p>
          <a:p>
            <a:pPr marL="228600" lvl="0" indent="-228600">
              <a:buAutoNum type="arabicPeriod"/>
            </a:pPr>
            <a:r>
              <a:rPr lang="en-US" baseline="0" dirty="0" smtClean="0">
                <a:sym typeface="Wingdings" pitchFamily="2" charset="2"/>
              </a:rPr>
              <a:t>Initialize I2C,  it may required to read on board eeprom which may have some data required for booting.. For example reading SPD of DDR. Of course it is not used in DFE</a:t>
            </a:r>
          </a:p>
          <a:p>
            <a:pPr marL="228600" lvl="0" indent="-228600">
              <a:buAutoNum type="arabicPeriod"/>
            </a:pPr>
            <a:r>
              <a:rPr lang="en-US" baseline="0" dirty="0" smtClean="0">
                <a:sym typeface="Wingdings" pitchFamily="2" charset="2"/>
              </a:rPr>
              <a:t>Get clock information: sysclk, ddrclk from system and store in global variables, it will be required for timing calculation. For eg UART, calcute divisor considering sysclk and baud rate</a:t>
            </a:r>
          </a:p>
          <a:p>
            <a:pPr marL="228600" lvl="0" indent="-228600">
              <a:buAutoNum type="arabicPeriod"/>
            </a:pPr>
            <a:r>
              <a:rPr lang="en-US" baseline="0" dirty="0" smtClean="0">
                <a:sym typeface="Wingdings" pitchFamily="2" charset="2"/>
              </a:rPr>
              <a:t>U-boot environment: u-boot initialisation take lots of parameter from enviromnet like ddr init parameter, type of usb, baud rate etc.  This helps in defining </a:t>
            </a:r>
            <a:r>
              <a:rPr lang="en-US" baseline="0" dirty="0" err="1" smtClean="0">
                <a:sym typeface="Wingdings" pitchFamily="2" charset="2"/>
              </a:rPr>
              <a:t>behaviour</a:t>
            </a:r>
            <a:r>
              <a:rPr lang="en-US" baseline="0" dirty="0" smtClean="0">
                <a:sym typeface="Wingdings" pitchFamily="2" charset="2"/>
              </a:rPr>
              <a:t> of u-boot</a:t>
            </a:r>
            <a:endParaRPr lang="en-US" baseline="0" dirty="0" smtClean="0"/>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885AF5F3-1A96-4FB0-9ED1-44AAC5554486}" type="slidenum">
              <a:rPr lang="en-US" smtClean="0"/>
              <a:pPr/>
              <a:t>68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arch/arm/lib/</a:t>
            </a:r>
            <a:r>
              <a:rPr lang="en-US" dirty="0" err="1" smtClean="0"/>
              <a:t>board.c</a:t>
            </a:r>
            <a:r>
              <a:rPr lang="en-US" dirty="0" smtClean="0"/>
              <a:t> </a:t>
            </a:r>
            <a:r>
              <a:rPr lang="en-US" dirty="0" smtClean="0">
                <a:sym typeface="Wingdings" pitchFamily="2" charset="2"/>
              </a:rPr>
              <a:t> </a:t>
            </a:r>
            <a:r>
              <a:rPr lang="en-US" dirty="0" err="1" smtClean="0">
                <a:sym typeface="Wingdings" pitchFamily="2" charset="2"/>
              </a:rPr>
              <a:t>enable_caches</a:t>
            </a:r>
            <a:r>
              <a:rPr lang="en-US" dirty="0" smtClean="0">
                <a:sym typeface="Wingdings" pitchFamily="2" charset="2"/>
              </a:rPr>
              <a:t>()</a:t>
            </a:r>
            <a:r>
              <a:rPr lang="en-US" baseline="0" dirty="0" smtClean="0">
                <a:sym typeface="Wingdings" pitchFamily="2" charset="2"/>
              </a:rPr>
              <a:t> do both D$ and MMU init</a:t>
            </a:r>
          </a:p>
          <a:p>
            <a:pPr marL="228600" indent="-228600">
              <a:buAutoNum type="arabicPeriod"/>
            </a:pPr>
            <a:r>
              <a:rPr lang="en-US" baseline="0" dirty="0" smtClean="0">
                <a:sym typeface="Wingdings" pitchFamily="2" charset="2"/>
              </a:rPr>
              <a:t>Init UART:  read the </a:t>
            </a:r>
            <a:r>
              <a:rPr lang="en-US" baseline="0" dirty="0" err="1" smtClean="0">
                <a:sym typeface="Wingdings" pitchFamily="2" charset="2"/>
              </a:rPr>
              <a:t>env</a:t>
            </a:r>
            <a:r>
              <a:rPr lang="en-US" baseline="0" dirty="0" smtClean="0">
                <a:sym typeface="Wingdings" pitchFamily="2" charset="2"/>
              </a:rPr>
              <a:t> for baud rate and calculate the UART divider values</a:t>
            </a:r>
          </a:p>
          <a:p>
            <a:pPr marL="228600" indent="-228600">
              <a:buAutoNum type="arabicPeriod"/>
            </a:pPr>
            <a:r>
              <a:rPr lang="en-US" baseline="0" dirty="0" smtClean="0">
                <a:sym typeface="Wingdings" pitchFamily="2" charset="2"/>
              </a:rPr>
              <a:t>Once UART is </a:t>
            </a:r>
            <a:r>
              <a:rPr lang="en-US" baseline="0" dirty="0" err="1" smtClean="0">
                <a:sym typeface="Wingdings" pitchFamily="2" charset="2"/>
              </a:rPr>
              <a:t>initialised</a:t>
            </a:r>
            <a:r>
              <a:rPr lang="en-US" baseline="0" dirty="0" smtClean="0">
                <a:sym typeface="Wingdings" pitchFamily="2" charset="2"/>
              </a:rPr>
              <a:t>, we can see some prints on u-boot like cpu information, soc, various clock prints etc</a:t>
            </a:r>
          </a:p>
          <a:p>
            <a:pPr marL="228600" indent="-228600">
              <a:buAutoNum type="arabicPeriod"/>
            </a:pPr>
            <a:r>
              <a:rPr lang="en-US" baseline="0" dirty="0" smtClean="0">
                <a:sym typeface="Wingdings" pitchFamily="2" charset="2"/>
              </a:rPr>
              <a:t>Till now, we are running from NOR.  which is read only memory.  Means we are only having executables </a:t>
            </a:r>
            <a:r>
              <a:rPr lang="en-US" baseline="0" dirty="0" err="1" smtClean="0">
                <a:sym typeface="Wingdings" pitchFamily="2" charset="2"/>
              </a:rPr>
              <a:t>intstruction</a:t>
            </a:r>
            <a:r>
              <a:rPr lang="en-US" baseline="0" dirty="0" smtClean="0">
                <a:sym typeface="Wingdings" pitchFamily="2" charset="2"/>
              </a:rPr>
              <a:t> but no global variables.   We have to move to some memory which is </a:t>
            </a:r>
            <a:r>
              <a:rPr lang="en-US" baseline="0" dirty="0" err="1" smtClean="0">
                <a:sym typeface="Wingdings" pitchFamily="2" charset="2"/>
              </a:rPr>
              <a:t>rw</a:t>
            </a:r>
            <a:r>
              <a:rPr lang="en-US" baseline="0" dirty="0" smtClean="0">
                <a:sym typeface="Wingdings" pitchFamily="2" charset="2"/>
              </a:rPr>
              <a:t>.  Means time to init DDR</a:t>
            </a:r>
          </a:p>
          <a:p>
            <a:pPr marL="228600" indent="-228600">
              <a:buAutoNum type="arabicPeriod"/>
            </a:pPr>
            <a:r>
              <a:rPr lang="en-US" baseline="0" dirty="0" smtClean="0">
                <a:sym typeface="Wingdings" pitchFamily="2" charset="2"/>
              </a:rPr>
              <a:t>Set the Global Data structure in DDR.  Global data structure used by u-boot for storing CPU info, clock info, stack &amp; heap position, DDR start point , size etc.. It also has fields required other drivers. </a:t>
            </a:r>
          </a:p>
          <a:p>
            <a:pPr marL="228600" indent="-228600">
              <a:buAutoNum type="arabicPeriod"/>
            </a:pPr>
            <a:r>
              <a:rPr lang="en-US" baseline="0" dirty="0" smtClean="0">
                <a:sym typeface="Wingdings" pitchFamily="2" charset="2"/>
              </a:rPr>
              <a:t>Till now we are having stack on OCRAM. Now we have very big DDR, move stack in </a:t>
            </a:r>
            <a:r>
              <a:rPr lang="en-US" baseline="0" dirty="0" err="1" smtClean="0">
                <a:sym typeface="Wingdings" pitchFamily="2" charset="2"/>
              </a:rPr>
              <a:t>DDr</a:t>
            </a:r>
            <a:r>
              <a:rPr lang="en-US" baseline="0" dirty="0" smtClean="0">
                <a:sym typeface="Wingdings" pitchFamily="2" charset="2"/>
              </a:rPr>
              <a:t>. And Create heap. Heap is used for run time memory allocation</a:t>
            </a:r>
          </a:p>
          <a:p>
            <a:pPr marL="228600" indent="-228600">
              <a:buAutoNum type="arabicPeriod"/>
            </a:pPr>
            <a:r>
              <a:rPr lang="en-US" baseline="0" dirty="0" smtClean="0">
                <a:sym typeface="Wingdings" pitchFamily="2" charset="2"/>
              </a:rPr>
              <a:t>Relocate code: now every thing is set. Copy itself from NOR to DDR. It is code running from NOR flash and copying itself to DDR.</a:t>
            </a:r>
          </a:p>
          <a:p>
            <a:pPr marL="228600" indent="-228600">
              <a:buAutoNum type="arabicPeriod"/>
            </a:pPr>
            <a:r>
              <a:rPr lang="en-US" baseline="0" dirty="0" smtClean="0">
                <a:sym typeface="Wingdings" pitchFamily="2" charset="2"/>
              </a:rPr>
              <a:t>Create BSS: </a:t>
            </a:r>
            <a:r>
              <a:rPr lang="en-US" baseline="0" dirty="0" err="1" smtClean="0">
                <a:sym typeface="Wingdings" pitchFamily="2" charset="2"/>
              </a:rPr>
              <a:t>bss</a:t>
            </a:r>
            <a:r>
              <a:rPr lang="en-US" baseline="0" dirty="0" smtClean="0">
                <a:sym typeface="Wingdings" pitchFamily="2" charset="2"/>
              </a:rPr>
              <a:t> section </a:t>
            </a:r>
            <a:r>
              <a:rPr lang="en-US" baseline="0" dirty="0" err="1" smtClean="0">
                <a:sym typeface="Wingdings" pitchFamily="2" charset="2"/>
              </a:rPr>
              <a:t>contaisn</a:t>
            </a:r>
            <a:r>
              <a:rPr lang="en-US" baseline="0" dirty="0" smtClean="0">
                <a:sym typeface="Wingdings" pitchFamily="2" charset="2"/>
              </a:rPr>
              <a:t> all global variables. As all global variables are set 0. So they are not part of image. They created at run time.</a:t>
            </a:r>
          </a:p>
          <a:p>
            <a:pPr marL="228600" indent="-228600">
              <a:buAutoNum type="arabicPeriod"/>
            </a:pPr>
            <a:r>
              <a:rPr lang="en-US" baseline="0" dirty="0" smtClean="0">
                <a:sym typeface="Wingdings" pitchFamily="2" charset="2"/>
              </a:rPr>
              <a:t>Every thing is set for D$ and MMU. Init D$, and set create page table for MMU.   Once  it is done enable MMU. Here we create virtual to physical mapping as 1:1</a:t>
            </a:r>
          </a:p>
          <a:p>
            <a:pPr marL="228600" indent="-228600">
              <a:buAutoNum type="arabicPeriod"/>
            </a:pPr>
            <a:r>
              <a:rPr lang="en-US" baseline="0" dirty="0" smtClean="0">
                <a:sym typeface="Wingdings" pitchFamily="2" charset="2"/>
              </a:rPr>
              <a:t>Once it is done, transfer the control to </a:t>
            </a:r>
            <a:r>
              <a:rPr lang="en-US" baseline="0" dirty="0" err="1" smtClean="0">
                <a:sym typeface="Wingdings" pitchFamily="2" charset="2"/>
              </a:rPr>
              <a:t>DDrR</a:t>
            </a:r>
            <a:endParaRPr lang="en-US" baseline="0" dirty="0" smtClean="0">
              <a:sym typeface="Wingdings" pitchFamily="2" charset="2"/>
            </a:endParaRPr>
          </a:p>
          <a:p>
            <a:pPr marL="228600" indent="-228600">
              <a:buAutoNum type="arabicPeriod"/>
            </a:pPr>
            <a:r>
              <a:rPr lang="en-US" baseline="0" dirty="0" smtClean="0">
                <a:sym typeface="Wingdings" pitchFamily="2" charset="2"/>
              </a:rPr>
              <a:t>Initialize the other drivers </a:t>
            </a:r>
          </a:p>
          <a:p>
            <a:pPr marL="228600" indent="-228600">
              <a:buAutoNum type="arabicPeriod"/>
            </a:pPr>
            <a:r>
              <a:rPr lang="en-US" baseline="0" dirty="0" smtClean="0">
                <a:sym typeface="Wingdings" pitchFamily="2" charset="2"/>
              </a:rPr>
              <a:t> Setup the exception vector in DDR. As we have mapped Nor at different address. </a:t>
            </a:r>
          </a:p>
          <a:p>
            <a:pPr marL="228600" indent="-228600">
              <a:buAutoNum type="arabicPeriod"/>
            </a:pPr>
            <a:r>
              <a:rPr lang="en-US" baseline="0" dirty="0" smtClean="0">
                <a:sym typeface="Wingdings" pitchFamily="2" charset="2"/>
              </a:rPr>
              <a:t>Enter in a loop to wait user input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85AF5F3-1A96-4FB0-9ED1-44AAC5554486}" type="slidenum">
              <a:rPr lang="en-US" smtClean="0"/>
              <a:pPr/>
              <a:t>69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jpe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jpeg"/><Relationship Id="rId4" Type="http://schemas.microsoft.com/office/2007/relationships/hdphoto" Target="../media/hdphoto1.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Master" Target="../slideMasters/slideMaster2.xml"/><Relationship Id="rId6" Type="http://schemas.openxmlformats.org/officeDocument/2006/relationships/image" Target="../media/image2.jpeg"/><Relationship Id="rId5" Type="http://schemas.openxmlformats.org/officeDocument/2006/relationships/image" Target="../media/image5.png"/><Relationship Id="rId4" Type="http://schemas.microsoft.com/office/2007/relationships/hdphoto" Target="../media/hdphoto1.wdp"/></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2.jpeg"/><Relationship Id="rId4" Type="http://schemas.microsoft.com/office/2007/relationships/hdphoto" Target="../media/hdphoto1.wdp"/></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Master" Target="../slideMasters/slideMaster3.xml"/><Relationship Id="rId6" Type="http://schemas.openxmlformats.org/officeDocument/2006/relationships/image" Target="../media/image2.jpeg"/><Relationship Id="rId5" Type="http://schemas.openxmlformats.org/officeDocument/2006/relationships/image" Target="../media/image5.png"/><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2.jpe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2" y="0"/>
            <a:ext cx="9163051" cy="68580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
        <p:nvSpPr>
          <p:cNvPr id="41" name="TextBox 40"/>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44" name="Picture 43" descr="India_University.jpg"/>
          <p:cNvPicPr>
            <a:picLocks noChangeAspect="1"/>
          </p:cNvPicPr>
          <p:nvPr userDrawn="1"/>
        </p:nvPicPr>
        <p:blipFill>
          <a:blip r:embed="rId5" cstate="print"/>
          <a:stretch>
            <a:fillRect/>
          </a:stretch>
        </p:blipFill>
        <p:spPr>
          <a:xfrm>
            <a:off x="0" y="399281"/>
            <a:ext cx="2704012" cy="944324"/>
          </a:xfrm>
          <a:prstGeom prst="rect">
            <a:avLst/>
          </a:prstGeom>
        </p:spPr>
      </p:pic>
    </p:spTree>
    <p:extLst>
      <p:ext uri="{BB962C8B-B14F-4D97-AF65-F5344CB8AC3E}">
        <p14:creationId xmlns="" xmlns:p14="http://schemas.microsoft.com/office/powerpoint/2010/main" val="120849487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844513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8445138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8445138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8445138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8445138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4099" name="Picture 3" descr="C:\Users\rls02c\Desktop\newtemplate\Automotive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0"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5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1">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4100" name="Picture 4" descr="C:\Users\rls02c\Desktop\newtemplate\Automotive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12900" r="3932" b="14496"/>
          <a:stretch/>
        </p:blipFill>
        <p:spPr bwMode="auto">
          <a:xfrm>
            <a:off x="5826705" y="3698544"/>
            <a:ext cx="3334547" cy="287833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36" name="Picture 35" descr="India_University.jpg"/>
          <p:cNvPicPr>
            <a:picLocks noChangeAspect="1"/>
          </p:cNvPicPr>
          <p:nvPr userDrawn="1"/>
        </p:nvPicPr>
        <p:blipFill>
          <a:blip r:embed="rId6" cstate="print"/>
          <a:stretch>
            <a:fillRect/>
          </a:stretch>
        </p:blipFill>
        <p:spPr>
          <a:xfrm>
            <a:off x="0" y="399281"/>
            <a:ext cx="2704012" cy="944324"/>
          </a:xfrm>
          <a:prstGeom prst="rect">
            <a:avLst/>
          </a:prstGeom>
        </p:spPr>
      </p:pic>
    </p:spTree>
    <p:extLst>
      <p:ext uri="{BB962C8B-B14F-4D97-AF65-F5344CB8AC3E}">
        <p14:creationId xmlns="" xmlns:p14="http://schemas.microsoft.com/office/powerpoint/2010/main" val="26319859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
        <p:nvSpPr>
          <p:cNvPr id="6" name="Text Placeholder 5"/>
          <p:cNvSpPr>
            <a:spLocks noGrp="1"/>
          </p:cNvSpPr>
          <p:nvPr>
            <p:ph type="body" sz="quarter" idx="10"/>
          </p:nvPr>
        </p:nvSpPr>
        <p:spPr>
          <a:xfrm>
            <a:off x="1109663" y="1358900"/>
            <a:ext cx="7694612" cy="470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5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0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6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9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2" y="0"/>
            <a:ext cx="9163051" cy="68580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
        <p:nvSpPr>
          <p:cNvPr id="41" name="TextBox 40"/>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43" name="Picture 42" descr="India_University.jpg"/>
          <p:cNvPicPr>
            <a:picLocks noChangeAspect="1"/>
          </p:cNvPicPr>
          <p:nvPr userDrawn="1"/>
        </p:nvPicPr>
        <p:blipFill>
          <a:blip r:embed="rId5" cstate="print"/>
          <a:stretch>
            <a:fillRect/>
          </a:stretch>
        </p:blipFill>
        <p:spPr>
          <a:xfrm>
            <a:off x="0" y="399281"/>
            <a:ext cx="2704012" cy="944324"/>
          </a:xfrm>
          <a:prstGeom prst="rect">
            <a:avLst/>
          </a:prstGeom>
        </p:spPr>
      </p:pic>
    </p:spTree>
    <p:extLst>
      <p:ext uri="{BB962C8B-B14F-4D97-AF65-F5344CB8AC3E}">
        <p14:creationId xmlns="" xmlns:p14="http://schemas.microsoft.com/office/powerpoint/2010/main" val="364881422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4099" name="Picture 3" descr="C:\Users\rls02c\Desktop\newtemplate\Automotive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0"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5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1">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4100" name="Picture 4" descr="C:\Users\rls02c\Desktop\newtemplate\Automotive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12900" r="3932" b="14496"/>
          <a:stretch/>
        </p:blipFill>
        <p:spPr bwMode="auto">
          <a:xfrm>
            <a:off x="5826705" y="3698544"/>
            <a:ext cx="3334547" cy="287833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36" name="Picture 35" descr="India_University.jpg"/>
          <p:cNvPicPr>
            <a:picLocks noChangeAspect="1"/>
          </p:cNvPicPr>
          <p:nvPr userDrawn="1"/>
        </p:nvPicPr>
        <p:blipFill>
          <a:blip r:embed="rId6" cstate="print"/>
          <a:stretch>
            <a:fillRect/>
          </a:stretch>
        </p:blipFill>
        <p:spPr>
          <a:xfrm>
            <a:off x="0" y="399281"/>
            <a:ext cx="2704012" cy="944324"/>
          </a:xfrm>
          <a:prstGeom prst="rect">
            <a:avLst/>
          </a:prstGeom>
        </p:spPr>
      </p:pic>
    </p:spTree>
    <p:extLst>
      <p:ext uri="{BB962C8B-B14F-4D97-AF65-F5344CB8AC3E}">
        <p14:creationId xmlns="" xmlns:p14="http://schemas.microsoft.com/office/powerpoint/2010/main" val="160116493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8445138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1102549" y="1238250"/>
            <a:ext cx="481247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sz="quarter" idx="11"/>
          </p:nvPr>
        </p:nvSpPr>
        <p:spPr>
          <a:xfrm>
            <a:off x="6041202" y="1238249"/>
            <a:ext cx="2809874" cy="1428750"/>
          </a:xfrm>
        </p:spPr>
        <p:txBody>
          <a:bodyPr>
            <a:normAutofit/>
          </a:bodyPr>
          <a:lstStyle>
            <a:lvl1pPr marL="0" indent="0" algn="ctr">
              <a:buNone/>
              <a:defRPr sz="1700">
                <a:solidFill>
                  <a:schemeClr val="tx1">
                    <a:lumMod val="85000"/>
                    <a:lumOff val="15000"/>
                  </a:schemeClr>
                </a:solidFill>
              </a:defRPr>
            </a:lvl1pPr>
          </a:lstStyle>
          <a:p>
            <a:endParaRPr lang="en-US" dirty="0"/>
          </a:p>
        </p:txBody>
      </p:sp>
      <p:sp>
        <p:nvSpPr>
          <p:cNvPr id="5" name="Picture Placeholder 2"/>
          <p:cNvSpPr>
            <a:spLocks noGrp="1"/>
          </p:cNvSpPr>
          <p:nvPr>
            <p:ph type="pic" sz="quarter" idx="12"/>
          </p:nvPr>
        </p:nvSpPr>
        <p:spPr>
          <a:xfrm>
            <a:off x="6041202" y="2781299"/>
            <a:ext cx="2809874" cy="1514475"/>
          </a:xfrm>
        </p:spPr>
        <p:txBody>
          <a:bodyPr>
            <a:normAutofit/>
          </a:bodyPr>
          <a:lstStyle>
            <a:lvl1pPr marL="0" indent="0" algn="ctr">
              <a:buNone/>
              <a:defRPr sz="1700">
                <a:solidFill>
                  <a:schemeClr val="tx1">
                    <a:lumMod val="85000"/>
                    <a:lumOff val="15000"/>
                  </a:schemeClr>
                </a:solidFill>
              </a:defRPr>
            </a:lvl1pPr>
          </a:lstStyle>
          <a:p>
            <a:endParaRPr lang="en-US" dirty="0"/>
          </a:p>
        </p:txBody>
      </p:sp>
      <p:sp>
        <p:nvSpPr>
          <p:cNvPr id="6" name="Picture Placeholder 2"/>
          <p:cNvSpPr>
            <a:spLocks noGrp="1"/>
          </p:cNvSpPr>
          <p:nvPr>
            <p:ph type="pic" sz="quarter" idx="13"/>
          </p:nvPr>
        </p:nvSpPr>
        <p:spPr>
          <a:xfrm>
            <a:off x="6041202" y="4400549"/>
            <a:ext cx="2809874" cy="1514475"/>
          </a:xfrm>
        </p:spPr>
        <p:txBody>
          <a:bodyPr>
            <a:normAutofit/>
          </a:bodyPr>
          <a:lstStyle>
            <a:lvl1pPr marL="0" indent="0" algn="ctr">
              <a:buNone/>
              <a:defRPr sz="1700">
                <a:solidFill>
                  <a:schemeClr val="tx1">
                    <a:lumMod val="85000"/>
                    <a:lumOff val="15000"/>
                  </a:schemeClr>
                </a:solidFill>
              </a:defRPr>
            </a:lvl1pPr>
          </a:lstStyle>
          <a:p>
            <a:endParaRPr lang="en-US" dirty="0"/>
          </a:p>
        </p:txBody>
      </p:sp>
      <p:pic>
        <p:nvPicPr>
          <p:cNvPr id="8" name="Picture 7"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extLst>
      <p:ext uri="{BB962C8B-B14F-4D97-AF65-F5344CB8AC3E}">
        <p14:creationId xmlns="" xmlns:p14="http://schemas.microsoft.com/office/powerpoint/2010/main" val="424255017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400" y="1066800"/>
            <a:ext cx="5429250"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098352" y="1076324"/>
            <a:ext cx="2809874" cy="1428750"/>
          </a:xfrm>
        </p:spPr>
        <p:txBody>
          <a:bodyPr>
            <a:normAutofit/>
          </a:bodyPr>
          <a:lstStyle>
            <a:lvl1pPr marL="0" indent="0" algn="ctr">
              <a:buNone/>
              <a:defRPr sz="1700"/>
            </a:lvl1pPr>
          </a:lstStyle>
          <a:p>
            <a:endParaRPr lang="en-US" dirty="0"/>
          </a:p>
        </p:txBody>
      </p:sp>
      <p:sp>
        <p:nvSpPr>
          <p:cNvPr id="6" name="Picture Placeholder 2"/>
          <p:cNvSpPr>
            <a:spLocks noGrp="1"/>
          </p:cNvSpPr>
          <p:nvPr>
            <p:ph type="pic" sz="quarter" idx="12"/>
          </p:nvPr>
        </p:nvSpPr>
        <p:spPr>
          <a:xfrm>
            <a:off x="6098352" y="2619374"/>
            <a:ext cx="2809874" cy="1514475"/>
          </a:xfrm>
        </p:spPr>
        <p:txBody>
          <a:bodyPr>
            <a:normAutofit/>
          </a:bodyPr>
          <a:lstStyle>
            <a:lvl1pPr marL="0" indent="0" algn="ctr">
              <a:buNone/>
              <a:defRPr sz="1700"/>
            </a:lvl1pPr>
          </a:lstStyle>
          <a:p>
            <a:endParaRPr lang="en-US" dirty="0"/>
          </a:p>
        </p:txBody>
      </p:sp>
      <p:sp>
        <p:nvSpPr>
          <p:cNvPr id="7" name="Picture Placeholder 2"/>
          <p:cNvSpPr>
            <a:spLocks noGrp="1"/>
          </p:cNvSpPr>
          <p:nvPr>
            <p:ph type="pic" sz="quarter" idx="13"/>
          </p:nvPr>
        </p:nvSpPr>
        <p:spPr>
          <a:xfrm>
            <a:off x="6098352" y="4238624"/>
            <a:ext cx="2809874" cy="1514475"/>
          </a:xfrm>
        </p:spPr>
        <p:txBody>
          <a:bodyPr>
            <a:normAutofit/>
          </a:bodyPr>
          <a:lstStyle>
            <a:lvl1pPr marL="0" indent="0" algn="ctr">
              <a:buNone/>
              <a:defRPr sz="1700"/>
            </a:lvl1pPr>
          </a:lstStyle>
          <a:p>
            <a:endParaRPr lang="en-US" dirty="0"/>
          </a:p>
        </p:txBody>
      </p:sp>
    </p:spTree>
    <p:extLst>
      <p:ext uri="{BB962C8B-B14F-4D97-AF65-F5344CB8AC3E}">
        <p14:creationId xmlns="" xmlns:p14="http://schemas.microsoft.com/office/powerpoint/2010/main" val="166054704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able Placeholder 3"/>
          <p:cNvSpPr>
            <a:spLocks noGrp="1"/>
          </p:cNvSpPr>
          <p:nvPr>
            <p:ph type="tbl" sz="quarter" idx="10" hasCustomPrompt="1"/>
          </p:nvPr>
        </p:nvSpPr>
        <p:spPr>
          <a:xfrm>
            <a:off x="542260" y="1180213"/>
            <a:ext cx="8368378" cy="4550735"/>
          </a:xfrm>
        </p:spPr>
        <p:txBody>
          <a:bodyPr/>
          <a:lstStyle>
            <a:lvl1pPr marL="0" indent="0">
              <a:buNone/>
              <a:defRPr/>
            </a:lvl1pPr>
          </a:lstStyle>
          <a:p>
            <a:r>
              <a:rPr lang="en-US" dirty="0" smtClean="0"/>
              <a:t>Table</a:t>
            </a:r>
            <a:endParaRPr lang="en-US" dirty="0"/>
          </a:p>
        </p:txBody>
      </p:sp>
    </p:spTree>
    <p:extLst>
      <p:ext uri="{BB962C8B-B14F-4D97-AF65-F5344CB8AC3E}">
        <p14:creationId xmlns="" xmlns:p14="http://schemas.microsoft.com/office/powerpoint/2010/main" val="302081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 name="Text Placeholder 3"/>
          <p:cNvSpPr>
            <a:spLocks noGrp="1"/>
          </p:cNvSpPr>
          <p:nvPr>
            <p:ph type="body" sz="quarter" idx="10"/>
          </p:nvPr>
        </p:nvSpPr>
        <p:spPr>
          <a:xfrm>
            <a:off x="7760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6" name="Text Placeholder 3"/>
          <p:cNvSpPr>
            <a:spLocks noGrp="1"/>
          </p:cNvSpPr>
          <p:nvPr>
            <p:ph type="body" sz="quarter" idx="11"/>
          </p:nvPr>
        </p:nvSpPr>
        <p:spPr>
          <a:xfrm>
            <a:off x="7760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 name="Picture Placeholder 2"/>
          <p:cNvSpPr>
            <a:spLocks noGrp="1"/>
          </p:cNvSpPr>
          <p:nvPr>
            <p:ph type="pic" sz="quarter" idx="12" hasCustomPrompt="1"/>
          </p:nvPr>
        </p:nvSpPr>
        <p:spPr>
          <a:xfrm>
            <a:off x="7764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8" name="Text Placeholder 3"/>
          <p:cNvSpPr>
            <a:spLocks noGrp="1"/>
          </p:cNvSpPr>
          <p:nvPr>
            <p:ph type="body" sz="quarter" idx="13"/>
          </p:nvPr>
        </p:nvSpPr>
        <p:spPr>
          <a:xfrm>
            <a:off x="239214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9" name="Text Placeholder 3"/>
          <p:cNvSpPr>
            <a:spLocks noGrp="1"/>
          </p:cNvSpPr>
          <p:nvPr>
            <p:ph type="body" sz="quarter" idx="14"/>
          </p:nvPr>
        </p:nvSpPr>
        <p:spPr>
          <a:xfrm>
            <a:off x="239214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0" name="Picture Placeholder 2"/>
          <p:cNvSpPr>
            <a:spLocks noGrp="1"/>
          </p:cNvSpPr>
          <p:nvPr>
            <p:ph type="pic" sz="quarter" idx="15" hasCustomPrompt="1"/>
          </p:nvPr>
        </p:nvSpPr>
        <p:spPr>
          <a:xfrm>
            <a:off x="239254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1" name="Text Placeholder 3"/>
          <p:cNvSpPr>
            <a:spLocks noGrp="1"/>
          </p:cNvSpPr>
          <p:nvPr>
            <p:ph type="body" sz="quarter" idx="16"/>
          </p:nvPr>
        </p:nvSpPr>
        <p:spPr>
          <a:xfrm>
            <a:off x="400821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2" name="Text Placeholder 3"/>
          <p:cNvSpPr>
            <a:spLocks noGrp="1"/>
          </p:cNvSpPr>
          <p:nvPr>
            <p:ph type="body" sz="quarter" idx="17"/>
          </p:nvPr>
        </p:nvSpPr>
        <p:spPr>
          <a:xfrm>
            <a:off x="400821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3" name="Picture Placeholder 2"/>
          <p:cNvSpPr>
            <a:spLocks noGrp="1"/>
          </p:cNvSpPr>
          <p:nvPr>
            <p:ph type="pic" sz="quarter" idx="18" hasCustomPrompt="1"/>
          </p:nvPr>
        </p:nvSpPr>
        <p:spPr>
          <a:xfrm>
            <a:off x="400862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4" name="Text Placeholder 3"/>
          <p:cNvSpPr>
            <a:spLocks noGrp="1"/>
          </p:cNvSpPr>
          <p:nvPr>
            <p:ph type="body" sz="quarter" idx="19"/>
          </p:nvPr>
        </p:nvSpPr>
        <p:spPr>
          <a:xfrm>
            <a:off x="562429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5" name="Text Placeholder 3"/>
          <p:cNvSpPr>
            <a:spLocks noGrp="1"/>
          </p:cNvSpPr>
          <p:nvPr>
            <p:ph type="body" sz="quarter" idx="20"/>
          </p:nvPr>
        </p:nvSpPr>
        <p:spPr>
          <a:xfrm>
            <a:off x="562429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6" name="Picture Placeholder 2"/>
          <p:cNvSpPr>
            <a:spLocks noGrp="1"/>
          </p:cNvSpPr>
          <p:nvPr>
            <p:ph type="pic" sz="quarter" idx="21" hasCustomPrompt="1"/>
          </p:nvPr>
        </p:nvSpPr>
        <p:spPr>
          <a:xfrm>
            <a:off x="562469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7" name="Text Placeholder 3"/>
          <p:cNvSpPr>
            <a:spLocks noGrp="1"/>
          </p:cNvSpPr>
          <p:nvPr>
            <p:ph type="body" sz="quarter" idx="22"/>
          </p:nvPr>
        </p:nvSpPr>
        <p:spPr>
          <a:xfrm>
            <a:off x="72403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8" name="Text Placeholder 3"/>
          <p:cNvSpPr>
            <a:spLocks noGrp="1"/>
          </p:cNvSpPr>
          <p:nvPr>
            <p:ph type="body" sz="quarter" idx="23"/>
          </p:nvPr>
        </p:nvSpPr>
        <p:spPr>
          <a:xfrm>
            <a:off x="72403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9" name="Picture Placeholder 2"/>
          <p:cNvSpPr>
            <a:spLocks noGrp="1"/>
          </p:cNvSpPr>
          <p:nvPr>
            <p:ph type="pic" sz="quarter" idx="24" hasCustomPrompt="1"/>
          </p:nvPr>
        </p:nvSpPr>
        <p:spPr>
          <a:xfrm>
            <a:off x="72407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0" name="Text Placeholder 3"/>
          <p:cNvSpPr>
            <a:spLocks noGrp="1"/>
          </p:cNvSpPr>
          <p:nvPr>
            <p:ph type="body" sz="quarter" idx="25"/>
          </p:nvPr>
        </p:nvSpPr>
        <p:spPr>
          <a:xfrm>
            <a:off x="7760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1" name="Text Placeholder 3"/>
          <p:cNvSpPr>
            <a:spLocks noGrp="1"/>
          </p:cNvSpPr>
          <p:nvPr>
            <p:ph type="body" sz="quarter" idx="26"/>
          </p:nvPr>
        </p:nvSpPr>
        <p:spPr>
          <a:xfrm>
            <a:off x="7760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2" name="Picture Placeholder 2"/>
          <p:cNvSpPr>
            <a:spLocks noGrp="1"/>
          </p:cNvSpPr>
          <p:nvPr>
            <p:ph type="pic" sz="quarter" idx="27" hasCustomPrompt="1"/>
          </p:nvPr>
        </p:nvSpPr>
        <p:spPr>
          <a:xfrm>
            <a:off x="7764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3" name="Text Placeholder 3"/>
          <p:cNvSpPr>
            <a:spLocks noGrp="1"/>
          </p:cNvSpPr>
          <p:nvPr>
            <p:ph type="body" sz="quarter" idx="28"/>
          </p:nvPr>
        </p:nvSpPr>
        <p:spPr>
          <a:xfrm>
            <a:off x="239214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4" name="Text Placeholder 3"/>
          <p:cNvSpPr>
            <a:spLocks noGrp="1"/>
          </p:cNvSpPr>
          <p:nvPr>
            <p:ph type="body" sz="quarter" idx="29"/>
          </p:nvPr>
        </p:nvSpPr>
        <p:spPr>
          <a:xfrm>
            <a:off x="239214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5" name="Picture Placeholder 2"/>
          <p:cNvSpPr>
            <a:spLocks noGrp="1"/>
          </p:cNvSpPr>
          <p:nvPr>
            <p:ph type="pic" sz="quarter" idx="30" hasCustomPrompt="1"/>
          </p:nvPr>
        </p:nvSpPr>
        <p:spPr>
          <a:xfrm>
            <a:off x="239254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6" name="Text Placeholder 3"/>
          <p:cNvSpPr>
            <a:spLocks noGrp="1"/>
          </p:cNvSpPr>
          <p:nvPr>
            <p:ph type="body" sz="quarter" idx="31"/>
          </p:nvPr>
        </p:nvSpPr>
        <p:spPr>
          <a:xfrm>
            <a:off x="400821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7" name="Text Placeholder 3"/>
          <p:cNvSpPr>
            <a:spLocks noGrp="1"/>
          </p:cNvSpPr>
          <p:nvPr>
            <p:ph type="body" sz="quarter" idx="32"/>
          </p:nvPr>
        </p:nvSpPr>
        <p:spPr>
          <a:xfrm>
            <a:off x="400821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8" name="Picture Placeholder 2"/>
          <p:cNvSpPr>
            <a:spLocks noGrp="1"/>
          </p:cNvSpPr>
          <p:nvPr>
            <p:ph type="pic" sz="quarter" idx="33" hasCustomPrompt="1"/>
          </p:nvPr>
        </p:nvSpPr>
        <p:spPr>
          <a:xfrm>
            <a:off x="400862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9" name="Text Placeholder 3"/>
          <p:cNvSpPr>
            <a:spLocks noGrp="1"/>
          </p:cNvSpPr>
          <p:nvPr>
            <p:ph type="body" sz="quarter" idx="34"/>
          </p:nvPr>
        </p:nvSpPr>
        <p:spPr>
          <a:xfrm>
            <a:off x="562429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0" name="Text Placeholder 3"/>
          <p:cNvSpPr>
            <a:spLocks noGrp="1"/>
          </p:cNvSpPr>
          <p:nvPr>
            <p:ph type="body" sz="quarter" idx="35"/>
          </p:nvPr>
        </p:nvSpPr>
        <p:spPr>
          <a:xfrm>
            <a:off x="562429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1" name="Picture Placeholder 2"/>
          <p:cNvSpPr>
            <a:spLocks noGrp="1"/>
          </p:cNvSpPr>
          <p:nvPr>
            <p:ph type="pic" sz="quarter" idx="36" hasCustomPrompt="1"/>
          </p:nvPr>
        </p:nvSpPr>
        <p:spPr>
          <a:xfrm>
            <a:off x="562469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2" name="Text Placeholder 3"/>
          <p:cNvSpPr>
            <a:spLocks noGrp="1"/>
          </p:cNvSpPr>
          <p:nvPr>
            <p:ph type="body" sz="quarter" idx="37"/>
          </p:nvPr>
        </p:nvSpPr>
        <p:spPr>
          <a:xfrm>
            <a:off x="72403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3" name="Text Placeholder 3"/>
          <p:cNvSpPr>
            <a:spLocks noGrp="1"/>
          </p:cNvSpPr>
          <p:nvPr>
            <p:ph type="body" sz="quarter" idx="38"/>
          </p:nvPr>
        </p:nvSpPr>
        <p:spPr>
          <a:xfrm>
            <a:off x="72403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4" name="Picture Placeholder 2"/>
          <p:cNvSpPr>
            <a:spLocks noGrp="1"/>
          </p:cNvSpPr>
          <p:nvPr>
            <p:ph type="pic" sz="quarter" idx="39" hasCustomPrompt="1"/>
          </p:nvPr>
        </p:nvSpPr>
        <p:spPr>
          <a:xfrm>
            <a:off x="72407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5" name="Text Placeholder 3"/>
          <p:cNvSpPr>
            <a:spLocks noGrp="1"/>
          </p:cNvSpPr>
          <p:nvPr>
            <p:ph type="body" sz="quarter" idx="40"/>
          </p:nvPr>
        </p:nvSpPr>
        <p:spPr>
          <a:xfrm>
            <a:off x="7760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6" name="Text Placeholder 3"/>
          <p:cNvSpPr>
            <a:spLocks noGrp="1"/>
          </p:cNvSpPr>
          <p:nvPr>
            <p:ph type="body" sz="quarter" idx="41"/>
          </p:nvPr>
        </p:nvSpPr>
        <p:spPr>
          <a:xfrm>
            <a:off x="7760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7" name="Picture Placeholder 2"/>
          <p:cNvSpPr>
            <a:spLocks noGrp="1"/>
          </p:cNvSpPr>
          <p:nvPr>
            <p:ph type="pic" sz="quarter" idx="42" hasCustomPrompt="1"/>
          </p:nvPr>
        </p:nvSpPr>
        <p:spPr>
          <a:xfrm>
            <a:off x="7764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8" name="Text Placeholder 3"/>
          <p:cNvSpPr>
            <a:spLocks noGrp="1"/>
          </p:cNvSpPr>
          <p:nvPr>
            <p:ph type="body" sz="quarter" idx="43"/>
          </p:nvPr>
        </p:nvSpPr>
        <p:spPr>
          <a:xfrm>
            <a:off x="239214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44"/>
          </p:nvPr>
        </p:nvSpPr>
        <p:spPr>
          <a:xfrm>
            <a:off x="239214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0" name="Picture Placeholder 2"/>
          <p:cNvSpPr>
            <a:spLocks noGrp="1"/>
          </p:cNvSpPr>
          <p:nvPr>
            <p:ph type="pic" sz="quarter" idx="45" hasCustomPrompt="1"/>
          </p:nvPr>
        </p:nvSpPr>
        <p:spPr>
          <a:xfrm>
            <a:off x="239254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1" name="Text Placeholder 3"/>
          <p:cNvSpPr>
            <a:spLocks noGrp="1"/>
          </p:cNvSpPr>
          <p:nvPr>
            <p:ph type="body" sz="quarter" idx="46"/>
          </p:nvPr>
        </p:nvSpPr>
        <p:spPr>
          <a:xfrm>
            <a:off x="400821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2" name="Text Placeholder 3"/>
          <p:cNvSpPr>
            <a:spLocks noGrp="1"/>
          </p:cNvSpPr>
          <p:nvPr>
            <p:ph type="body" sz="quarter" idx="47"/>
          </p:nvPr>
        </p:nvSpPr>
        <p:spPr>
          <a:xfrm>
            <a:off x="400821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3" name="Picture Placeholder 2"/>
          <p:cNvSpPr>
            <a:spLocks noGrp="1"/>
          </p:cNvSpPr>
          <p:nvPr>
            <p:ph type="pic" sz="quarter" idx="48" hasCustomPrompt="1"/>
          </p:nvPr>
        </p:nvSpPr>
        <p:spPr>
          <a:xfrm>
            <a:off x="400862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5" name="Text Placeholder 3"/>
          <p:cNvSpPr>
            <a:spLocks noGrp="1"/>
          </p:cNvSpPr>
          <p:nvPr>
            <p:ph type="body" sz="quarter" idx="49"/>
          </p:nvPr>
        </p:nvSpPr>
        <p:spPr>
          <a:xfrm>
            <a:off x="562429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6" name="Text Placeholder 3"/>
          <p:cNvSpPr>
            <a:spLocks noGrp="1"/>
          </p:cNvSpPr>
          <p:nvPr>
            <p:ph type="body" sz="quarter" idx="50"/>
          </p:nvPr>
        </p:nvSpPr>
        <p:spPr>
          <a:xfrm>
            <a:off x="562429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7" name="Picture Placeholder 2"/>
          <p:cNvSpPr>
            <a:spLocks noGrp="1"/>
          </p:cNvSpPr>
          <p:nvPr>
            <p:ph type="pic" sz="quarter" idx="51" hasCustomPrompt="1"/>
          </p:nvPr>
        </p:nvSpPr>
        <p:spPr>
          <a:xfrm>
            <a:off x="562469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8" name="Text Placeholder 3"/>
          <p:cNvSpPr>
            <a:spLocks noGrp="1"/>
          </p:cNvSpPr>
          <p:nvPr>
            <p:ph type="body" sz="quarter" idx="52"/>
          </p:nvPr>
        </p:nvSpPr>
        <p:spPr>
          <a:xfrm>
            <a:off x="72403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9" name="Text Placeholder 3"/>
          <p:cNvSpPr>
            <a:spLocks noGrp="1"/>
          </p:cNvSpPr>
          <p:nvPr>
            <p:ph type="body" sz="quarter" idx="53"/>
          </p:nvPr>
        </p:nvSpPr>
        <p:spPr>
          <a:xfrm>
            <a:off x="72403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50" name="Picture Placeholder 2"/>
          <p:cNvSpPr>
            <a:spLocks noGrp="1"/>
          </p:cNvSpPr>
          <p:nvPr>
            <p:ph type="pic" sz="quarter" idx="54" hasCustomPrompt="1"/>
          </p:nvPr>
        </p:nvSpPr>
        <p:spPr>
          <a:xfrm>
            <a:off x="72407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Tree>
    <p:extLst>
      <p:ext uri="{BB962C8B-B14F-4D97-AF65-F5344CB8AC3E}">
        <p14:creationId xmlns="" xmlns:p14="http://schemas.microsoft.com/office/powerpoint/2010/main" val="159038939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3" name="Picture Placeholder 2"/>
          <p:cNvSpPr>
            <a:spLocks noGrp="1"/>
          </p:cNvSpPr>
          <p:nvPr>
            <p:ph type="pic" sz="quarter" idx="12" hasCustomPrompt="1"/>
          </p:nvPr>
        </p:nvSpPr>
        <p:spPr>
          <a:xfrm>
            <a:off x="606356"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1" name="Rectangle 50"/>
          <p:cNvSpPr/>
          <p:nvPr userDrawn="1"/>
        </p:nvSpPr>
        <p:spPr>
          <a:xfrm>
            <a:off x="1387550"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2"/>
          <p:cNvSpPr>
            <a:spLocks noGrp="1"/>
          </p:cNvSpPr>
          <p:nvPr>
            <p:ph type="pic" sz="quarter" idx="13" hasCustomPrompt="1"/>
          </p:nvPr>
        </p:nvSpPr>
        <p:spPr>
          <a:xfrm>
            <a:off x="606356"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5" name="Picture Placeholder 2"/>
          <p:cNvSpPr>
            <a:spLocks noGrp="1"/>
          </p:cNvSpPr>
          <p:nvPr>
            <p:ph type="pic" sz="quarter" idx="14" hasCustomPrompt="1"/>
          </p:nvPr>
        </p:nvSpPr>
        <p:spPr>
          <a:xfrm>
            <a:off x="606356"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 name="Text Placeholder 3"/>
          <p:cNvSpPr>
            <a:spLocks noGrp="1"/>
          </p:cNvSpPr>
          <p:nvPr>
            <p:ph type="body" sz="quarter" idx="10"/>
          </p:nvPr>
        </p:nvSpPr>
        <p:spPr>
          <a:xfrm>
            <a:off x="1477821"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4" name="Text Placeholder 3"/>
          <p:cNvSpPr>
            <a:spLocks noGrp="1"/>
          </p:cNvSpPr>
          <p:nvPr>
            <p:ph type="body" sz="quarter" idx="15"/>
          </p:nvPr>
        </p:nvSpPr>
        <p:spPr>
          <a:xfrm>
            <a:off x="1477781"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6" name="Picture Placeholder 2"/>
          <p:cNvSpPr>
            <a:spLocks noGrp="1"/>
          </p:cNvSpPr>
          <p:nvPr>
            <p:ph type="pic" sz="quarter" idx="16" hasCustomPrompt="1"/>
          </p:nvPr>
        </p:nvSpPr>
        <p:spPr>
          <a:xfrm>
            <a:off x="4855837"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7" name="Rectangle 56"/>
          <p:cNvSpPr/>
          <p:nvPr userDrawn="1"/>
        </p:nvSpPr>
        <p:spPr>
          <a:xfrm>
            <a:off x="5637031"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2"/>
          <p:cNvSpPr>
            <a:spLocks noGrp="1"/>
          </p:cNvSpPr>
          <p:nvPr>
            <p:ph type="pic" sz="quarter" idx="17" hasCustomPrompt="1"/>
          </p:nvPr>
        </p:nvSpPr>
        <p:spPr>
          <a:xfrm>
            <a:off x="4855837"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9" name="Picture Placeholder 2"/>
          <p:cNvSpPr>
            <a:spLocks noGrp="1"/>
          </p:cNvSpPr>
          <p:nvPr>
            <p:ph type="pic" sz="quarter" idx="18" hasCustomPrompt="1"/>
          </p:nvPr>
        </p:nvSpPr>
        <p:spPr>
          <a:xfrm>
            <a:off x="4855837"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727302"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727262"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2" name="Picture Placeholder 2"/>
          <p:cNvSpPr>
            <a:spLocks noGrp="1"/>
          </p:cNvSpPr>
          <p:nvPr>
            <p:ph type="pic" sz="quarter" idx="21" hasCustomPrompt="1"/>
          </p:nvPr>
        </p:nvSpPr>
        <p:spPr>
          <a:xfrm>
            <a:off x="606356"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3" name="Rectangle 62"/>
          <p:cNvSpPr/>
          <p:nvPr userDrawn="1"/>
        </p:nvSpPr>
        <p:spPr>
          <a:xfrm>
            <a:off x="1387550"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2"/>
          <p:cNvSpPr>
            <a:spLocks noGrp="1"/>
          </p:cNvSpPr>
          <p:nvPr>
            <p:ph type="pic" sz="quarter" idx="22" hasCustomPrompt="1"/>
          </p:nvPr>
        </p:nvSpPr>
        <p:spPr>
          <a:xfrm>
            <a:off x="606356"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5" name="Picture Placeholder 2"/>
          <p:cNvSpPr>
            <a:spLocks noGrp="1"/>
          </p:cNvSpPr>
          <p:nvPr>
            <p:ph type="pic" sz="quarter" idx="23" hasCustomPrompt="1"/>
          </p:nvPr>
        </p:nvSpPr>
        <p:spPr>
          <a:xfrm>
            <a:off x="606356"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6" name="Text Placeholder 3"/>
          <p:cNvSpPr>
            <a:spLocks noGrp="1"/>
          </p:cNvSpPr>
          <p:nvPr>
            <p:ph type="body" sz="quarter" idx="24"/>
          </p:nvPr>
        </p:nvSpPr>
        <p:spPr>
          <a:xfrm>
            <a:off x="1477821"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7" name="Text Placeholder 3"/>
          <p:cNvSpPr>
            <a:spLocks noGrp="1"/>
          </p:cNvSpPr>
          <p:nvPr>
            <p:ph type="body" sz="quarter" idx="25"/>
          </p:nvPr>
        </p:nvSpPr>
        <p:spPr>
          <a:xfrm>
            <a:off x="1477781"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8" name="Picture Placeholder 2"/>
          <p:cNvSpPr>
            <a:spLocks noGrp="1"/>
          </p:cNvSpPr>
          <p:nvPr>
            <p:ph type="pic" sz="quarter" idx="26" hasCustomPrompt="1"/>
          </p:nvPr>
        </p:nvSpPr>
        <p:spPr>
          <a:xfrm>
            <a:off x="4855837"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9" name="Rectangle 68"/>
          <p:cNvSpPr/>
          <p:nvPr userDrawn="1"/>
        </p:nvSpPr>
        <p:spPr>
          <a:xfrm>
            <a:off x="5637031"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icture Placeholder 2"/>
          <p:cNvSpPr>
            <a:spLocks noGrp="1"/>
          </p:cNvSpPr>
          <p:nvPr>
            <p:ph type="pic" sz="quarter" idx="27" hasCustomPrompt="1"/>
          </p:nvPr>
        </p:nvSpPr>
        <p:spPr>
          <a:xfrm>
            <a:off x="4855837"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1" name="Picture Placeholder 2"/>
          <p:cNvSpPr>
            <a:spLocks noGrp="1"/>
          </p:cNvSpPr>
          <p:nvPr>
            <p:ph type="pic" sz="quarter" idx="28" hasCustomPrompt="1"/>
          </p:nvPr>
        </p:nvSpPr>
        <p:spPr>
          <a:xfrm>
            <a:off x="4855837"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2" name="Text Placeholder 3"/>
          <p:cNvSpPr>
            <a:spLocks noGrp="1"/>
          </p:cNvSpPr>
          <p:nvPr>
            <p:ph type="body" sz="quarter" idx="29"/>
          </p:nvPr>
        </p:nvSpPr>
        <p:spPr>
          <a:xfrm>
            <a:off x="5727302"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73" name="Text Placeholder 3"/>
          <p:cNvSpPr>
            <a:spLocks noGrp="1"/>
          </p:cNvSpPr>
          <p:nvPr>
            <p:ph type="body" sz="quarter" idx="30"/>
          </p:nvPr>
        </p:nvSpPr>
        <p:spPr>
          <a:xfrm>
            <a:off x="5727262"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31751883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6" name="Picture Placeholder 2"/>
          <p:cNvSpPr>
            <a:spLocks noGrp="1"/>
          </p:cNvSpPr>
          <p:nvPr>
            <p:ph type="pic" sz="quarter" idx="16" hasCustomPrompt="1"/>
          </p:nvPr>
        </p:nvSpPr>
        <p:spPr>
          <a:xfrm>
            <a:off x="536946"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36947" y="1998921"/>
            <a:ext cx="1608390" cy="372142"/>
          </a:xfrm>
        </p:spPr>
        <p:txBody>
          <a:bodyPr anchor="ctr">
            <a:noAutofit/>
          </a:bodyPr>
          <a:lstStyle>
            <a:lvl1pPr marL="0" indent="0" algn="ctr">
              <a:buFontTx/>
              <a:buNone/>
              <a:defRPr sz="1400" b="1">
                <a:solidFill>
                  <a:schemeClr val="accent6"/>
                </a:solidFill>
              </a:defRPr>
            </a:lvl1pPr>
            <a:lvl2pPr>
              <a:defRPr sz="1600"/>
            </a:lvl2pPr>
            <a:lvl3pPr>
              <a:defRPr sz="1400"/>
            </a:lvl3pPr>
          </a:lstStyle>
          <a:p>
            <a:pPr lvl="0"/>
            <a:r>
              <a:rPr lang="en-US" dirty="0" smtClean="0"/>
              <a:t>Click to edit </a:t>
            </a:r>
          </a:p>
        </p:txBody>
      </p:sp>
      <p:sp>
        <p:nvSpPr>
          <p:cNvPr id="51" name="Rectangle 50"/>
          <p:cNvSpPr/>
          <p:nvPr userDrawn="1"/>
        </p:nvSpPr>
        <p:spPr>
          <a:xfrm>
            <a:off x="536946" y="2429541"/>
            <a:ext cx="1608390" cy="353532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228134" y="2429541"/>
            <a:ext cx="1608390" cy="3535323"/>
          </a:xfrm>
          <a:prstGeom prst="rect">
            <a:avLst/>
          </a:prstGeom>
          <a:gradFill>
            <a:gsLst>
              <a:gs pos="0">
                <a:schemeClr val="bg1">
                  <a:alpha val="0"/>
                </a:schemeClr>
              </a:gs>
              <a:gs pos="80000">
                <a:schemeClr val="accent3">
                  <a:lumMod val="20000"/>
                  <a:lumOff val="80000"/>
                </a:schemeClr>
              </a:gs>
              <a:gs pos="99000">
                <a:schemeClr val="accent3">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919321" y="2429541"/>
            <a:ext cx="1608390" cy="3535323"/>
          </a:xfrm>
          <a:prstGeom prst="rect">
            <a:avLst/>
          </a:prstGeom>
          <a:gradFill>
            <a:gsLst>
              <a:gs pos="0">
                <a:schemeClr val="bg1">
                  <a:alpha val="0"/>
                </a:schemeClr>
              </a:gs>
              <a:gs pos="80000">
                <a:schemeClr val="accent2">
                  <a:lumMod val="20000"/>
                  <a:lumOff val="80000"/>
                </a:schemeClr>
              </a:gs>
              <a:gs pos="100000">
                <a:schemeClr val="accent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5610509" y="2429541"/>
            <a:ext cx="1608390" cy="3535323"/>
          </a:xfrm>
          <a:prstGeom prst="rect">
            <a:avLst/>
          </a:prstGeom>
          <a:gradFill>
            <a:gsLst>
              <a:gs pos="0">
                <a:schemeClr val="bg1">
                  <a:alpha val="0"/>
                </a:schemeClr>
              </a:gs>
              <a:gs pos="80000">
                <a:schemeClr val="accent1">
                  <a:lumMod val="20000"/>
                  <a:lumOff val="80000"/>
                </a:schemeClr>
              </a:gs>
              <a:gs pos="100000">
                <a:schemeClr val="accent1">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01694" y="2429541"/>
            <a:ext cx="1608390" cy="3535323"/>
          </a:xfrm>
          <a:prstGeom prst="rect">
            <a:avLst/>
          </a:prstGeom>
          <a:gradFill>
            <a:gsLst>
              <a:gs pos="0">
                <a:schemeClr val="bg1">
                  <a:alpha val="0"/>
                </a:schemeClr>
              </a:gs>
              <a:gs pos="80000">
                <a:schemeClr val="bg2">
                  <a:lumMod val="90000"/>
                </a:schemeClr>
              </a:gs>
              <a:gs pos="100000">
                <a:schemeClr val="bg2">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
          <p:cNvSpPr>
            <a:spLocks noGrp="1"/>
          </p:cNvSpPr>
          <p:nvPr>
            <p:ph type="pic" sz="quarter" idx="21" hasCustomPrompt="1"/>
          </p:nvPr>
        </p:nvSpPr>
        <p:spPr>
          <a:xfrm>
            <a:off x="222813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3" name="Picture Placeholder 2"/>
          <p:cNvSpPr>
            <a:spLocks noGrp="1"/>
          </p:cNvSpPr>
          <p:nvPr>
            <p:ph type="pic" sz="quarter" idx="22" hasCustomPrompt="1"/>
          </p:nvPr>
        </p:nvSpPr>
        <p:spPr>
          <a:xfrm>
            <a:off x="3919321"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4" name="Picture Placeholder 2"/>
          <p:cNvSpPr>
            <a:spLocks noGrp="1"/>
          </p:cNvSpPr>
          <p:nvPr>
            <p:ph type="pic" sz="quarter" idx="23" hasCustomPrompt="1"/>
          </p:nvPr>
        </p:nvSpPr>
        <p:spPr>
          <a:xfrm>
            <a:off x="5610509"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5" name="Picture Placeholder 2"/>
          <p:cNvSpPr>
            <a:spLocks noGrp="1"/>
          </p:cNvSpPr>
          <p:nvPr>
            <p:ph type="pic" sz="quarter" idx="24" hasCustomPrompt="1"/>
          </p:nvPr>
        </p:nvSpPr>
        <p:spPr>
          <a:xfrm>
            <a:off x="730169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6" name="Text Placeholder 3"/>
          <p:cNvSpPr>
            <a:spLocks noGrp="1"/>
          </p:cNvSpPr>
          <p:nvPr>
            <p:ph type="body" sz="quarter" idx="25"/>
          </p:nvPr>
        </p:nvSpPr>
        <p:spPr>
          <a:xfrm>
            <a:off x="2228134" y="1998921"/>
            <a:ext cx="1608390" cy="372142"/>
          </a:xfrm>
        </p:spPr>
        <p:txBody>
          <a:bodyPr anchor="ctr">
            <a:noAutofit/>
          </a:bodyPr>
          <a:lstStyle>
            <a:lvl1pPr marL="0" indent="0" algn="ctr">
              <a:buFontTx/>
              <a:buNone/>
              <a:defRPr sz="1400" b="1">
                <a:solidFill>
                  <a:schemeClr val="accent3"/>
                </a:solidFill>
              </a:defRPr>
            </a:lvl1pPr>
            <a:lvl2pPr>
              <a:defRPr sz="1600"/>
            </a:lvl2pPr>
            <a:lvl3pPr>
              <a:defRPr sz="1400"/>
            </a:lvl3pPr>
          </a:lstStyle>
          <a:p>
            <a:pPr lvl="0"/>
            <a:r>
              <a:rPr lang="en-US" dirty="0" smtClean="0"/>
              <a:t>Click to edit </a:t>
            </a:r>
          </a:p>
        </p:txBody>
      </p:sp>
      <p:sp>
        <p:nvSpPr>
          <p:cNvPr id="37" name="Text Placeholder 3"/>
          <p:cNvSpPr>
            <a:spLocks noGrp="1"/>
          </p:cNvSpPr>
          <p:nvPr>
            <p:ph type="body" sz="quarter" idx="26"/>
          </p:nvPr>
        </p:nvSpPr>
        <p:spPr>
          <a:xfrm>
            <a:off x="3919321" y="1998921"/>
            <a:ext cx="1608390" cy="372142"/>
          </a:xfrm>
        </p:spPr>
        <p:txBody>
          <a:bodyPr anchor="ctr">
            <a:noAutofit/>
          </a:bodyPr>
          <a:lstStyle>
            <a:lvl1pPr marL="0" indent="0" algn="ctr">
              <a:buFontTx/>
              <a:buNone/>
              <a:defRPr sz="1400" b="1">
                <a:solidFill>
                  <a:schemeClr val="accent2"/>
                </a:solidFill>
              </a:defRPr>
            </a:lvl1pPr>
            <a:lvl2pPr>
              <a:defRPr sz="1600"/>
            </a:lvl2pPr>
            <a:lvl3pPr>
              <a:defRPr sz="1400"/>
            </a:lvl3pPr>
          </a:lstStyle>
          <a:p>
            <a:pPr lvl="0"/>
            <a:r>
              <a:rPr lang="en-US" dirty="0" smtClean="0"/>
              <a:t>Click to edit </a:t>
            </a:r>
          </a:p>
        </p:txBody>
      </p:sp>
      <p:sp>
        <p:nvSpPr>
          <p:cNvPr id="38" name="Text Placeholder 3"/>
          <p:cNvSpPr>
            <a:spLocks noGrp="1"/>
          </p:cNvSpPr>
          <p:nvPr>
            <p:ph type="body" sz="quarter" idx="27"/>
          </p:nvPr>
        </p:nvSpPr>
        <p:spPr>
          <a:xfrm>
            <a:off x="5610509" y="1998921"/>
            <a:ext cx="1608390" cy="372142"/>
          </a:xfrm>
        </p:spPr>
        <p:txBody>
          <a:bodyPr anchor="ctr">
            <a:noAutofit/>
          </a:bodyPr>
          <a:lstStyle>
            <a:lvl1pPr marL="0" indent="0" algn="ctr">
              <a:buFontTx/>
              <a:buNone/>
              <a:defRPr sz="1400" b="1">
                <a:solidFill>
                  <a:schemeClr val="accent1"/>
                </a:solidFill>
              </a:defRPr>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28"/>
          </p:nvPr>
        </p:nvSpPr>
        <p:spPr>
          <a:xfrm>
            <a:off x="7301694" y="1998921"/>
            <a:ext cx="1608390" cy="372142"/>
          </a:xfrm>
        </p:spPr>
        <p:txBody>
          <a:bodyPr anchor="ctr">
            <a:noAutofit/>
          </a:bodyPr>
          <a:lstStyle>
            <a:lvl1pPr marL="0" indent="0" algn="ctr">
              <a:buFontTx/>
              <a:buNone/>
              <a:defRPr sz="1400" b="1">
                <a:solidFill>
                  <a:schemeClr val="tx2"/>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3760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0" name="Text Placeholder 3"/>
          <p:cNvSpPr>
            <a:spLocks noGrp="1"/>
          </p:cNvSpPr>
          <p:nvPr>
            <p:ph type="body" sz="quarter" idx="29"/>
          </p:nvPr>
        </p:nvSpPr>
        <p:spPr>
          <a:xfrm>
            <a:off x="222813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1" name="Text Placeholder 3"/>
          <p:cNvSpPr>
            <a:spLocks noGrp="1"/>
          </p:cNvSpPr>
          <p:nvPr>
            <p:ph type="body" sz="quarter" idx="30"/>
          </p:nvPr>
        </p:nvSpPr>
        <p:spPr>
          <a:xfrm>
            <a:off x="393171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2" name="Text Placeholder 3"/>
          <p:cNvSpPr>
            <a:spLocks noGrp="1"/>
          </p:cNvSpPr>
          <p:nvPr>
            <p:ph type="body" sz="quarter" idx="31"/>
          </p:nvPr>
        </p:nvSpPr>
        <p:spPr>
          <a:xfrm>
            <a:off x="5610509"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3" name="Text Placeholder 3"/>
          <p:cNvSpPr>
            <a:spLocks noGrp="1"/>
          </p:cNvSpPr>
          <p:nvPr>
            <p:ph type="body" sz="quarter" idx="32"/>
          </p:nvPr>
        </p:nvSpPr>
        <p:spPr>
          <a:xfrm>
            <a:off x="730169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 xmlns:p14="http://schemas.microsoft.com/office/powerpoint/2010/main" val="54595638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2" y="0"/>
            <a:ext cx="9163051" cy="68580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
        <p:nvSpPr>
          <p:cNvPr id="41" name="TextBox 40"/>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43" name="Picture 42" descr="India_University.jpg"/>
          <p:cNvPicPr>
            <a:picLocks noChangeAspect="1"/>
          </p:cNvPicPr>
          <p:nvPr userDrawn="1"/>
        </p:nvPicPr>
        <p:blipFill>
          <a:blip r:embed="rId5" cstate="print"/>
          <a:stretch>
            <a:fillRect/>
          </a:stretch>
        </p:blipFill>
        <p:spPr>
          <a:xfrm>
            <a:off x="0" y="399281"/>
            <a:ext cx="2704012" cy="944324"/>
          </a:xfrm>
          <a:prstGeom prst="rect">
            <a:avLst/>
          </a:prstGeom>
        </p:spPr>
      </p:pic>
    </p:spTree>
    <p:extLst>
      <p:ext uri="{BB962C8B-B14F-4D97-AF65-F5344CB8AC3E}">
        <p14:creationId xmlns="" xmlns:p14="http://schemas.microsoft.com/office/powerpoint/2010/main" val="364881422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4099" name="Picture 3" descr="C:\Users\rls02c\Desktop\newtemplate\Automotive_BG.gi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1" y="-2566"/>
            <a:ext cx="9163050" cy="687421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5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1">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4100" name="Picture 4" descr="C:\Users\rls02c\Desktop\newtemplate\Automotive_Generic_cutout_PPT.png"/>
          <p:cNvPicPr>
            <a:picLocks noChangeAspect="1" noChangeArrowheads="1"/>
          </p:cNvPicPr>
          <p:nvPr userDrawn="1"/>
        </p:nvPicPr>
        <p:blipFill rotWithShape="1">
          <a:blip r:embed="rId5" cstate="print">
            <a:extLst>
              <a:ext uri="{28A0092B-C50C-407E-A947-70E740481C1C}">
                <a14:useLocalDpi xmlns="" xmlns:a14="http://schemas.microsoft.com/office/drawing/2010/main" val="0"/>
              </a:ext>
            </a:extLst>
          </a:blip>
          <a:srcRect t="12900" r="3932" b="14496"/>
          <a:stretch/>
        </p:blipFill>
        <p:spPr bwMode="auto">
          <a:xfrm>
            <a:off x="5826705" y="3698544"/>
            <a:ext cx="3334547" cy="2878338"/>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36" name="Picture 35" descr="India_University.jpg"/>
          <p:cNvPicPr>
            <a:picLocks noChangeAspect="1"/>
          </p:cNvPicPr>
          <p:nvPr userDrawn="1"/>
        </p:nvPicPr>
        <p:blipFill>
          <a:blip r:embed="rId6" cstate="print"/>
          <a:stretch>
            <a:fillRect/>
          </a:stretch>
        </p:blipFill>
        <p:spPr>
          <a:xfrm>
            <a:off x="0" y="399281"/>
            <a:ext cx="2704012" cy="944324"/>
          </a:xfrm>
          <a:prstGeom prst="rect">
            <a:avLst/>
          </a:prstGeom>
        </p:spPr>
      </p:pic>
    </p:spTree>
    <p:extLst>
      <p:ext uri="{BB962C8B-B14F-4D97-AF65-F5344CB8AC3E}">
        <p14:creationId xmlns="" xmlns:p14="http://schemas.microsoft.com/office/powerpoint/2010/main" val="160116493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400" y="1066800"/>
            <a:ext cx="5429250"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098352" y="1076324"/>
            <a:ext cx="2809874" cy="1428750"/>
          </a:xfrm>
        </p:spPr>
        <p:txBody>
          <a:bodyPr>
            <a:normAutofit/>
          </a:bodyPr>
          <a:lstStyle>
            <a:lvl1pPr marL="0" indent="0" algn="ctr">
              <a:buNone/>
              <a:defRPr sz="1700"/>
            </a:lvl1pPr>
          </a:lstStyle>
          <a:p>
            <a:endParaRPr lang="en-US" dirty="0"/>
          </a:p>
        </p:txBody>
      </p:sp>
      <p:sp>
        <p:nvSpPr>
          <p:cNvPr id="6" name="Picture Placeholder 2"/>
          <p:cNvSpPr>
            <a:spLocks noGrp="1"/>
          </p:cNvSpPr>
          <p:nvPr>
            <p:ph type="pic" sz="quarter" idx="12"/>
          </p:nvPr>
        </p:nvSpPr>
        <p:spPr>
          <a:xfrm>
            <a:off x="6098352" y="2619374"/>
            <a:ext cx="2809874" cy="1514475"/>
          </a:xfrm>
        </p:spPr>
        <p:txBody>
          <a:bodyPr>
            <a:normAutofit/>
          </a:bodyPr>
          <a:lstStyle>
            <a:lvl1pPr marL="0" indent="0" algn="ctr">
              <a:buNone/>
              <a:defRPr sz="1700"/>
            </a:lvl1pPr>
          </a:lstStyle>
          <a:p>
            <a:endParaRPr lang="en-US" dirty="0"/>
          </a:p>
        </p:txBody>
      </p:sp>
      <p:sp>
        <p:nvSpPr>
          <p:cNvPr id="7" name="Picture Placeholder 2"/>
          <p:cNvSpPr>
            <a:spLocks noGrp="1"/>
          </p:cNvSpPr>
          <p:nvPr>
            <p:ph type="pic" sz="quarter" idx="13"/>
          </p:nvPr>
        </p:nvSpPr>
        <p:spPr>
          <a:xfrm>
            <a:off x="6098352" y="4238624"/>
            <a:ext cx="2809874" cy="1514475"/>
          </a:xfrm>
        </p:spPr>
        <p:txBody>
          <a:bodyPr>
            <a:normAutofit/>
          </a:bodyPr>
          <a:lstStyle>
            <a:lvl1pPr marL="0" indent="0" algn="ctr">
              <a:buNone/>
              <a:defRPr sz="1700"/>
            </a:lvl1pPr>
          </a:lstStyle>
          <a:p>
            <a:endParaRPr lang="en-US" dirty="0"/>
          </a:p>
        </p:txBody>
      </p:sp>
    </p:spTree>
    <p:extLst>
      <p:ext uri="{BB962C8B-B14F-4D97-AF65-F5344CB8AC3E}">
        <p14:creationId xmlns="" xmlns:p14="http://schemas.microsoft.com/office/powerpoint/2010/main" val="84283375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able Placeholder 3"/>
          <p:cNvSpPr>
            <a:spLocks noGrp="1"/>
          </p:cNvSpPr>
          <p:nvPr>
            <p:ph type="tbl" sz="quarter" idx="10" hasCustomPrompt="1"/>
          </p:nvPr>
        </p:nvSpPr>
        <p:spPr>
          <a:xfrm>
            <a:off x="542260" y="1180213"/>
            <a:ext cx="8368378" cy="4550735"/>
          </a:xfrm>
        </p:spPr>
        <p:txBody>
          <a:bodyPr/>
          <a:lstStyle>
            <a:lvl1pPr marL="0" indent="0">
              <a:buNone/>
              <a:defRPr/>
            </a:lvl1pPr>
          </a:lstStyle>
          <a:p>
            <a:r>
              <a:rPr lang="en-US" dirty="0" smtClean="0"/>
              <a:t>Table</a:t>
            </a:r>
            <a:endParaRPr lang="en-US" dirty="0"/>
          </a:p>
        </p:txBody>
      </p:sp>
    </p:spTree>
    <p:extLst>
      <p:ext uri="{BB962C8B-B14F-4D97-AF65-F5344CB8AC3E}">
        <p14:creationId xmlns="" xmlns:p14="http://schemas.microsoft.com/office/powerpoint/2010/main" val="350743438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3" name="Table Placeholder 2"/>
          <p:cNvSpPr>
            <a:spLocks noGrp="1"/>
          </p:cNvSpPr>
          <p:nvPr>
            <p:ph type="tbl" sz="quarter" idx="10"/>
          </p:nvPr>
        </p:nvSpPr>
        <p:spPr>
          <a:xfrm>
            <a:off x="1106488" y="1233488"/>
            <a:ext cx="7739062" cy="4646612"/>
          </a:xfrm>
        </p:spPr>
        <p:txBody>
          <a:bodyPr/>
          <a:lstStyle>
            <a:lvl1pPr marL="0" indent="0">
              <a:buNone/>
              <a:defRPr/>
            </a:lvl1pPr>
          </a:lstStyle>
          <a:p>
            <a:endParaRPr lang="en-US" dirty="0"/>
          </a:p>
        </p:txBody>
      </p:sp>
    </p:spTree>
    <p:extLst>
      <p:ext uri="{BB962C8B-B14F-4D97-AF65-F5344CB8AC3E}">
        <p14:creationId xmlns="" xmlns:p14="http://schemas.microsoft.com/office/powerpoint/2010/main" val="413501414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 name="Text Placeholder 3"/>
          <p:cNvSpPr>
            <a:spLocks noGrp="1"/>
          </p:cNvSpPr>
          <p:nvPr>
            <p:ph type="body" sz="quarter" idx="10"/>
          </p:nvPr>
        </p:nvSpPr>
        <p:spPr>
          <a:xfrm>
            <a:off x="7760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6" name="Text Placeholder 3"/>
          <p:cNvSpPr>
            <a:spLocks noGrp="1"/>
          </p:cNvSpPr>
          <p:nvPr>
            <p:ph type="body" sz="quarter" idx="11"/>
          </p:nvPr>
        </p:nvSpPr>
        <p:spPr>
          <a:xfrm>
            <a:off x="7760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 name="Picture Placeholder 2"/>
          <p:cNvSpPr>
            <a:spLocks noGrp="1"/>
          </p:cNvSpPr>
          <p:nvPr>
            <p:ph type="pic" sz="quarter" idx="12" hasCustomPrompt="1"/>
          </p:nvPr>
        </p:nvSpPr>
        <p:spPr>
          <a:xfrm>
            <a:off x="7764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8" name="Text Placeholder 3"/>
          <p:cNvSpPr>
            <a:spLocks noGrp="1"/>
          </p:cNvSpPr>
          <p:nvPr>
            <p:ph type="body" sz="quarter" idx="13"/>
          </p:nvPr>
        </p:nvSpPr>
        <p:spPr>
          <a:xfrm>
            <a:off x="239214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9" name="Text Placeholder 3"/>
          <p:cNvSpPr>
            <a:spLocks noGrp="1"/>
          </p:cNvSpPr>
          <p:nvPr>
            <p:ph type="body" sz="quarter" idx="14"/>
          </p:nvPr>
        </p:nvSpPr>
        <p:spPr>
          <a:xfrm>
            <a:off x="239214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0" name="Picture Placeholder 2"/>
          <p:cNvSpPr>
            <a:spLocks noGrp="1"/>
          </p:cNvSpPr>
          <p:nvPr>
            <p:ph type="pic" sz="quarter" idx="15" hasCustomPrompt="1"/>
          </p:nvPr>
        </p:nvSpPr>
        <p:spPr>
          <a:xfrm>
            <a:off x="239254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1" name="Text Placeholder 3"/>
          <p:cNvSpPr>
            <a:spLocks noGrp="1"/>
          </p:cNvSpPr>
          <p:nvPr>
            <p:ph type="body" sz="quarter" idx="16"/>
          </p:nvPr>
        </p:nvSpPr>
        <p:spPr>
          <a:xfrm>
            <a:off x="400821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2" name="Text Placeholder 3"/>
          <p:cNvSpPr>
            <a:spLocks noGrp="1"/>
          </p:cNvSpPr>
          <p:nvPr>
            <p:ph type="body" sz="quarter" idx="17"/>
          </p:nvPr>
        </p:nvSpPr>
        <p:spPr>
          <a:xfrm>
            <a:off x="400821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3" name="Picture Placeholder 2"/>
          <p:cNvSpPr>
            <a:spLocks noGrp="1"/>
          </p:cNvSpPr>
          <p:nvPr>
            <p:ph type="pic" sz="quarter" idx="18" hasCustomPrompt="1"/>
          </p:nvPr>
        </p:nvSpPr>
        <p:spPr>
          <a:xfrm>
            <a:off x="400862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4" name="Text Placeholder 3"/>
          <p:cNvSpPr>
            <a:spLocks noGrp="1"/>
          </p:cNvSpPr>
          <p:nvPr>
            <p:ph type="body" sz="quarter" idx="19"/>
          </p:nvPr>
        </p:nvSpPr>
        <p:spPr>
          <a:xfrm>
            <a:off x="562429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5" name="Text Placeholder 3"/>
          <p:cNvSpPr>
            <a:spLocks noGrp="1"/>
          </p:cNvSpPr>
          <p:nvPr>
            <p:ph type="body" sz="quarter" idx="20"/>
          </p:nvPr>
        </p:nvSpPr>
        <p:spPr>
          <a:xfrm>
            <a:off x="562429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6" name="Picture Placeholder 2"/>
          <p:cNvSpPr>
            <a:spLocks noGrp="1"/>
          </p:cNvSpPr>
          <p:nvPr>
            <p:ph type="pic" sz="quarter" idx="21" hasCustomPrompt="1"/>
          </p:nvPr>
        </p:nvSpPr>
        <p:spPr>
          <a:xfrm>
            <a:off x="562469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7" name="Text Placeholder 3"/>
          <p:cNvSpPr>
            <a:spLocks noGrp="1"/>
          </p:cNvSpPr>
          <p:nvPr>
            <p:ph type="body" sz="quarter" idx="22"/>
          </p:nvPr>
        </p:nvSpPr>
        <p:spPr>
          <a:xfrm>
            <a:off x="72403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8" name="Text Placeholder 3"/>
          <p:cNvSpPr>
            <a:spLocks noGrp="1"/>
          </p:cNvSpPr>
          <p:nvPr>
            <p:ph type="body" sz="quarter" idx="23"/>
          </p:nvPr>
        </p:nvSpPr>
        <p:spPr>
          <a:xfrm>
            <a:off x="72403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9" name="Picture Placeholder 2"/>
          <p:cNvSpPr>
            <a:spLocks noGrp="1"/>
          </p:cNvSpPr>
          <p:nvPr>
            <p:ph type="pic" sz="quarter" idx="24" hasCustomPrompt="1"/>
          </p:nvPr>
        </p:nvSpPr>
        <p:spPr>
          <a:xfrm>
            <a:off x="72407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0" name="Text Placeholder 3"/>
          <p:cNvSpPr>
            <a:spLocks noGrp="1"/>
          </p:cNvSpPr>
          <p:nvPr>
            <p:ph type="body" sz="quarter" idx="25"/>
          </p:nvPr>
        </p:nvSpPr>
        <p:spPr>
          <a:xfrm>
            <a:off x="7760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1" name="Text Placeholder 3"/>
          <p:cNvSpPr>
            <a:spLocks noGrp="1"/>
          </p:cNvSpPr>
          <p:nvPr>
            <p:ph type="body" sz="quarter" idx="26"/>
          </p:nvPr>
        </p:nvSpPr>
        <p:spPr>
          <a:xfrm>
            <a:off x="7760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2" name="Picture Placeholder 2"/>
          <p:cNvSpPr>
            <a:spLocks noGrp="1"/>
          </p:cNvSpPr>
          <p:nvPr>
            <p:ph type="pic" sz="quarter" idx="27" hasCustomPrompt="1"/>
          </p:nvPr>
        </p:nvSpPr>
        <p:spPr>
          <a:xfrm>
            <a:off x="7764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3" name="Text Placeholder 3"/>
          <p:cNvSpPr>
            <a:spLocks noGrp="1"/>
          </p:cNvSpPr>
          <p:nvPr>
            <p:ph type="body" sz="quarter" idx="28"/>
          </p:nvPr>
        </p:nvSpPr>
        <p:spPr>
          <a:xfrm>
            <a:off x="239214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4" name="Text Placeholder 3"/>
          <p:cNvSpPr>
            <a:spLocks noGrp="1"/>
          </p:cNvSpPr>
          <p:nvPr>
            <p:ph type="body" sz="quarter" idx="29"/>
          </p:nvPr>
        </p:nvSpPr>
        <p:spPr>
          <a:xfrm>
            <a:off x="239214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5" name="Picture Placeholder 2"/>
          <p:cNvSpPr>
            <a:spLocks noGrp="1"/>
          </p:cNvSpPr>
          <p:nvPr>
            <p:ph type="pic" sz="quarter" idx="30" hasCustomPrompt="1"/>
          </p:nvPr>
        </p:nvSpPr>
        <p:spPr>
          <a:xfrm>
            <a:off x="239254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6" name="Text Placeholder 3"/>
          <p:cNvSpPr>
            <a:spLocks noGrp="1"/>
          </p:cNvSpPr>
          <p:nvPr>
            <p:ph type="body" sz="quarter" idx="31"/>
          </p:nvPr>
        </p:nvSpPr>
        <p:spPr>
          <a:xfrm>
            <a:off x="400821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7" name="Text Placeholder 3"/>
          <p:cNvSpPr>
            <a:spLocks noGrp="1"/>
          </p:cNvSpPr>
          <p:nvPr>
            <p:ph type="body" sz="quarter" idx="32"/>
          </p:nvPr>
        </p:nvSpPr>
        <p:spPr>
          <a:xfrm>
            <a:off x="400821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8" name="Picture Placeholder 2"/>
          <p:cNvSpPr>
            <a:spLocks noGrp="1"/>
          </p:cNvSpPr>
          <p:nvPr>
            <p:ph type="pic" sz="quarter" idx="33" hasCustomPrompt="1"/>
          </p:nvPr>
        </p:nvSpPr>
        <p:spPr>
          <a:xfrm>
            <a:off x="400862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9" name="Text Placeholder 3"/>
          <p:cNvSpPr>
            <a:spLocks noGrp="1"/>
          </p:cNvSpPr>
          <p:nvPr>
            <p:ph type="body" sz="quarter" idx="34"/>
          </p:nvPr>
        </p:nvSpPr>
        <p:spPr>
          <a:xfrm>
            <a:off x="562429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0" name="Text Placeholder 3"/>
          <p:cNvSpPr>
            <a:spLocks noGrp="1"/>
          </p:cNvSpPr>
          <p:nvPr>
            <p:ph type="body" sz="quarter" idx="35"/>
          </p:nvPr>
        </p:nvSpPr>
        <p:spPr>
          <a:xfrm>
            <a:off x="562429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1" name="Picture Placeholder 2"/>
          <p:cNvSpPr>
            <a:spLocks noGrp="1"/>
          </p:cNvSpPr>
          <p:nvPr>
            <p:ph type="pic" sz="quarter" idx="36" hasCustomPrompt="1"/>
          </p:nvPr>
        </p:nvSpPr>
        <p:spPr>
          <a:xfrm>
            <a:off x="562469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2" name="Text Placeholder 3"/>
          <p:cNvSpPr>
            <a:spLocks noGrp="1"/>
          </p:cNvSpPr>
          <p:nvPr>
            <p:ph type="body" sz="quarter" idx="37"/>
          </p:nvPr>
        </p:nvSpPr>
        <p:spPr>
          <a:xfrm>
            <a:off x="72403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3" name="Text Placeholder 3"/>
          <p:cNvSpPr>
            <a:spLocks noGrp="1"/>
          </p:cNvSpPr>
          <p:nvPr>
            <p:ph type="body" sz="quarter" idx="38"/>
          </p:nvPr>
        </p:nvSpPr>
        <p:spPr>
          <a:xfrm>
            <a:off x="72403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4" name="Picture Placeholder 2"/>
          <p:cNvSpPr>
            <a:spLocks noGrp="1"/>
          </p:cNvSpPr>
          <p:nvPr>
            <p:ph type="pic" sz="quarter" idx="39" hasCustomPrompt="1"/>
          </p:nvPr>
        </p:nvSpPr>
        <p:spPr>
          <a:xfrm>
            <a:off x="72407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5" name="Text Placeholder 3"/>
          <p:cNvSpPr>
            <a:spLocks noGrp="1"/>
          </p:cNvSpPr>
          <p:nvPr>
            <p:ph type="body" sz="quarter" idx="40"/>
          </p:nvPr>
        </p:nvSpPr>
        <p:spPr>
          <a:xfrm>
            <a:off x="7760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6" name="Text Placeholder 3"/>
          <p:cNvSpPr>
            <a:spLocks noGrp="1"/>
          </p:cNvSpPr>
          <p:nvPr>
            <p:ph type="body" sz="quarter" idx="41"/>
          </p:nvPr>
        </p:nvSpPr>
        <p:spPr>
          <a:xfrm>
            <a:off x="7760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7" name="Picture Placeholder 2"/>
          <p:cNvSpPr>
            <a:spLocks noGrp="1"/>
          </p:cNvSpPr>
          <p:nvPr>
            <p:ph type="pic" sz="quarter" idx="42" hasCustomPrompt="1"/>
          </p:nvPr>
        </p:nvSpPr>
        <p:spPr>
          <a:xfrm>
            <a:off x="7764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8" name="Text Placeholder 3"/>
          <p:cNvSpPr>
            <a:spLocks noGrp="1"/>
          </p:cNvSpPr>
          <p:nvPr>
            <p:ph type="body" sz="quarter" idx="43"/>
          </p:nvPr>
        </p:nvSpPr>
        <p:spPr>
          <a:xfrm>
            <a:off x="239214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44"/>
          </p:nvPr>
        </p:nvSpPr>
        <p:spPr>
          <a:xfrm>
            <a:off x="239214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0" name="Picture Placeholder 2"/>
          <p:cNvSpPr>
            <a:spLocks noGrp="1"/>
          </p:cNvSpPr>
          <p:nvPr>
            <p:ph type="pic" sz="quarter" idx="45" hasCustomPrompt="1"/>
          </p:nvPr>
        </p:nvSpPr>
        <p:spPr>
          <a:xfrm>
            <a:off x="239254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1" name="Text Placeholder 3"/>
          <p:cNvSpPr>
            <a:spLocks noGrp="1"/>
          </p:cNvSpPr>
          <p:nvPr>
            <p:ph type="body" sz="quarter" idx="46"/>
          </p:nvPr>
        </p:nvSpPr>
        <p:spPr>
          <a:xfrm>
            <a:off x="400821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2" name="Text Placeholder 3"/>
          <p:cNvSpPr>
            <a:spLocks noGrp="1"/>
          </p:cNvSpPr>
          <p:nvPr>
            <p:ph type="body" sz="quarter" idx="47"/>
          </p:nvPr>
        </p:nvSpPr>
        <p:spPr>
          <a:xfrm>
            <a:off x="400821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3" name="Picture Placeholder 2"/>
          <p:cNvSpPr>
            <a:spLocks noGrp="1"/>
          </p:cNvSpPr>
          <p:nvPr>
            <p:ph type="pic" sz="quarter" idx="48" hasCustomPrompt="1"/>
          </p:nvPr>
        </p:nvSpPr>
        <p:spPr>
          <a:xfrm>
            <a:off x="400862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5" name="Text Placeholder 3"/>
          <p:cNvSpPr>
            <a:spLocks noGrp="1"/>
          </p:cNvSpPr>
          <p:nvPr>
            <p:ph type="body" sz="quarter" idx="49"/>
          </p:nvPr>
        </p:nvSpPr>
        <p:spPr>
          <a:xfrm>
            <a:off x="562429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6" name="Text Placeholder 3"/>
          <p:cNvSpPr>
            <a:spLocks noGrp="1"/>
          </p:cNvSpPr>
          <p:nvPr>
            <p:ph type="body" sz="quarter" idx="50"/>
          </p:nvPr>
        </p:nvSpPr>
        <p:spPr>
          <a:xfrm>
            <a:off x="562429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7" name="Picture Placeholder 2"/>
          <p:cNvSpPr>
            <a:spLocks noGrp="1"/>
          </p:cNvSpPr>
          <p:nvPr>
            <p:ph type="pic" sz="quarter" idx="51" hasCustomPrompt="1"/>
          </p:nvPr>
        </p:nvSpPr>
        <p:spPr>
          <a:xfrm>
            <a:off x="562469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8" name="Text Placeholder 3"/>
          <p:cNvSpPr>
            <a:spLocks noGrp="1"/>
          </p:cNvSpPr>
          <p:nvPr>
            <p:ph type="body" sz="quarter" idx="52"/>
          </p:nvPr>
        </p:nvSpPr>
        <p:spPr>
          <a:xfrm>
            <a:off x="72403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9" name="Text Placeholder 3"/>
          <p:cNvSpPr>
            <a:spLocks noGrp="1"/>
          </p:cNvSpPr>
          <p:nvPr>
            <p:ph type="body" sz="quarter" idx="53"/>
          </p:nvPr>
        </p:nvSpPr>
        <p:spPr>
          <a:xfrm>
            <a:off x="72403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50" name="Picture Placeholder 2"/>
          <p:cNvSpPr>
            <a:spLocks noGrp="1"/>
          </p:cNvSpPr>
          <p:nvPr>
            <p:ph type="pic" sz="quarter" idx="54" hasCustomPrompt="1"/>
          </p:nvPr>
        </p:nvSpPr>
        <p:spPr>
          <a:xfrm>
            <a:off x="72407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Tree>
    <p:extLst>
      <p:ext uri="{BB962C8B-B14F-4D97-AF65-F5344CB8AC3E}">
        <p14:creationId xmlns="" xmlns:p14="http://schemas.microsoft.com/office/powerpoint/2010/main" val="784831748"/>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3" name="Picture Placeholder 2"/>
          <p:cNvSpPr>
            <a:spLocks noGrp="1"/>
          </p:cNvSpPr>
          <p:nvPr>
            <p:ph type="pic" sz="quarter" idx="12" hasCustomPrompt="1"/>
          </p:nvPr>
        </p:nvSpPr>
        <p:spPr>
          <a:xfrm>
            <a:off x="606356"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1" name="Rectangle 50"/>
          <p:cNvSpPr/>
          <p:nvPr userDrawn="1"/>
        </p:nvSpPr>
        <p:spPr>
          <a:xfrm>
            <a:off x="1387550"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2"/>
          <p:cNvSpPr>
            <a:spLocks noGrp="1"/>
          </p:cNvSpPr>
          <p:nvPr>
            <p:ph type="pic" sz="quarter" idx="13" hasCustomPrompt="1"/>
          </p:nvPr>
        </p:nvSpPr>
        <p:spPr>
          <a:xfrm>
            <a:off x="606356"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5" name="Picture Placeholder 2"/>
          <p:cNvSpPr>
            <a:spLocks noGrp="1"/>
          </p:cNvSpPr>
          <p:nvPr>
            <p:ph type="pic" sz="quarter" idx="14" hasCustomPrompt="1"/>
          </p:nvPr>
        </p:nvSpPr>
        <p:spPr>
          <a:xfrm>
            <a:off x="606356"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 name="Text Placeholder 3"/>
          <p:cNvSpPr>
            <a:spLocks noGrp="1"/>
          </p:cNvSpPr>
          <p:nvPr>
            <p:ph type="body" sz="quarter" idx="10"/>
          </p:nvPr>
        </p:nvSpPr>
        <p:spPr>
          <a:xfrm>
            <a:off x="1477821"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4" name="Text Placeholder 3"/>
          <p:cNvSpPr>
            <a:spLocks noGrp="1"/>
          </p:cNvSpPr>
          <p:nvPr>
            <p:ph type="body" sz="quarter" idx="15"/>
          </p:nvPr>
        </p:nvSpPr>
        <p:spPr>
          <a:xfrm>
            <a:off x="1477781"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6" name="Picture Placeholder 2"/>
          <p:cNvSpPr>
            <a:spLocks noGrp="1"/>
          </p:cNvSpPr>
          <p:nvPr>
            <p:ph type="pic" sz="quarter" idx="16" hasCustomPrompt="1"/>
          </p:nvPr>
        </p:nvSpPr>
        <p:spPr>
          <a:xfrm>
            <a:off x="4855837"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7" name="Rectangle 56"/>
          <p:cNvSpPr/>
          <p:nvPr userDrawn="1"/>
        </p:nvSpPr>
        <p:spPr>
          <a:xfrm>
            <a:off x="5637031"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2"/>
          <p:cNvSpPr>
            <a:spLocks noGrp="1"/>
          </p:cNvSpPr>
          <p:nvPr>
            <p:ph type="pic" sz="quarter" idx="17" hasCustomPrompt="1"/>
          </p:nvPr>
        </p:nvSpPr>
        <p:spPr>
          <a:xfrm>
            <a:off x="4855837"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9" name="Picture Placeholder 2"/>
          <p:cNvSpPr>
            <a:spLocks noGrp="1"/>
          </p:cNvSpPr>
          <p:nvPr>
            <p:ph type="pic" sz="quarter" idx="18" hasCustomPrompt="1"/>
          </p:nvPr>
        </p:nvSpPr>
        <p:spPr>
          <a:xfrm>
            <a:off x="4855837"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727302"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727262"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2" name="Picture Placeholder 2"/>
          <p:cNvSpPr>
            <a:spLocks noGrp="1"/>
          </p:cNvSpPr>
          <p:nvPr>
            <p:ph type="pic" sz="quarter" idx="21" hasCustomPrompt="1"/>
          </p:nvPr>
        </p:nvSpPr>
        <p:spPr>
          <a:xfrm>
            <a:off x="606356"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3" name="Rectangle 62"/>
          <p:cNvSpPr/>
          <p:nvPr userDrawn="1"/>
        </p:nvSpPr>
        <p:spPr>
          <a:xfrm>
            <a:off x="1387550"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2"/>
          <p:cNvSpPr>
            <a:spLocks noGrp="1"/>
          </p:cNvSpPr>
          <p:nvPr>
            <p:ph type="pic" sz="quarter" idx="22" hasCustomPrompt="1"/>
          </p:nvPr>
        </p:nvSpPr>
        <p:spPr>
          <a:xfrm>
            <a:off x="606356"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5" name="Picture Placeholder 2"/>
          <p:cNvSpPr>
            <a:spLocks noGrp="1"/>
          </p:cNvSpPr>
          <p:nvPr>
            <p:ph type="pic" sz="quarter" idx="23" hasCustomPrompt="1"/>
          </p:nvPr>
        </p:nvSpPr>
        <p:spPr>
          <a:xfrm>
            <a:off x="606356"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6" name="Text Placeholder 3"/>
          <p:cNvSpPr>
            <a:spLocks noGrp="1"/>
          </p:cNvSpPr>
          <p:nvPr>
            <p:ph type="body" sz="quarter" idx="24"/>
          </p:nvPr>
        </p:nvSpPr>
        <p:spPr>
          <a:xfrm>
            <a:off x="1477821"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7" name="Text Placeholder 3"/>
          <p:cNvSpPr>
            <a:spLocks noGrp="1"/>
          </p:cNvSpPr>
          <p:nvPr>
            <p:ph type="body" sz="quarter" idx="25"/>
          </p:nvPr>
        </p:nvSpPr>
        <p:spPr>
          <a:xfrm>
            <a:off x="1477781"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8" name="Picture Placeholder 2"/>
          <p:cNvSpPr>
            <a:spLocks noGrp="1"/>
          </p:cNvSpPr>
          <p:nvPr>
            <p:ph type="pic" sz="quarter" idx="26" hasCustomPrompt="1"/>
          </p:nvPr>
        </p:nvSpPr>
        <p:spPr>
          <a:xfrm>
            <a:off x="4855837"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9" name="Rectangle 68"/>
          <p:cNvSpPr/>
          <p:nvPr userDrawn="1"/>
        </p:nvSpPr>
        <p:spPr>
          <a:xfrm>
            <a:off x="5637031"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icture Placeholder 2"/>
          <p:cNvSpPr>
            <a:spLocks noGrp="1"/>
          </p:cNvSpPr>
          <p:nvPr>
            <p:ph type="pic" sz="quarter" idx="27" hasCustomPrompt="1"/>
          </p:nvPr>
        </p:nvSpPr>
        <p:spPr>
          <a:xfrm>
            <a:off x="4855837"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1" name="Picture Placeholder 2"/>
          <p:cNvSpPr>
            <a:spLocks noGrp="1"/>
          </p:cNvSpPr>
          <p:nvPr>
            <p:ph type="pic" sz="quarter" idx="28" hasCustomPrompt="1"/>
          </p:nvPr>
        </p:nvSpPr>
        <p:spPr>
          <a:xfrm>
            <a:off x="4855837"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2" name="Text Placeholder 3"/>
          <p:cNvSpPr>
            <a:spLocks noGrp="1"/>
          </p:cNvSpPr>
          <p:nvPr>
            <p:ph type="body" sz="quarter" idx="29"/>
          </p:nvPr>
        </p:nvSpPr>
        <p:spPr>
          <a:xfrm>
            <a:off x="5727302"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73" name="Text Placeholder 3"/>
          <p:cNvSpPr>
            <a:spLocks noGrp="1"/>
          </p:cNvSpPr>
          <p:nvPr>
            <p:ph type="body" sz="quarter" idx="30"/>
          </p:nvPr>
        </p:nvSpPr>
        <p:spPr>
          <a:xfrm>
            <a:off x="5727262"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4228107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6" name="Picture Placeholder 2"/>
          <p:cNvSpPr>
            <a:spLocks noGrp="1"/>
          </p:cNvSpPr>
          <p:nvPr>
            <p:ph type="pic" sz="quarter" idx="16" hasCustomPrompt="1"/>
          </p:nvPr>
        </p:nvSpPr>
        <p:spPr>
          <a:xfrm>
            <a:off x="536946"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36947" y="1998921"/>
            <a:ext cx="1608390" cy="372142"/>
          </a:xfrm>
        </p:spPr>
        <p:txBody>
          <a:bodyPr anchor="ctr">
            <a:noAutofit/>
          </a:bodyPr>
          <a:lstStyle>
            <a:lvl1pPr marL="0" indent="0" algn="ctr">
              <a:buFontTx/>
              <a:buNone/>
              <a:defRPr sz="1400" b="1">
                <a:solidFill>
                  <a:schemeClr val="accent6"/>
                </a:solidFill>
              </a:defRPr>
            </a:lvl1pPr>
            <a:lvl2pPr>
              <a:defRPr sz="1600"/>
            </a:lvl2pPr>
            <a:lvl3pPr>
              <a:defRPr sz="1400"/>
            </a:lvl3pPr>
          </a:lstStyle>
          <a:p>
            <a:pPr lvl="0"/>
            <a:r>
              <a:rPr lang="en-US" dirty="0" smtClean="0"/>
              <a:t>Click to edit </a:t>
            </a:r>
          </a:p>
        </p:txBody>
      </p:sp>
      <p:sp>
        <p:nvSpPr>
          <p:cNvPr id="51" name="Rectangle 50"/>
          <p:cNvSpPr/>
          <p:nvPr userDrawn="1"/>
        </p:nvSpPr>
        <p:spPr>
          <a:xfrm>
            <a:off x="536946" y="2429541"/>
            <a:ext cx="1608390" cy="353532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228134" y="2429541"/>
            <a:ext cx="1608390" cy="3535323"/>
          </a:xfrm>
          <a:prstGeom prst="rect">
            <a:avLst/>
          </a:prstGeom>
          <a:gradFill>
            <a:gsLst>
              <a:gs pos="0">
                <a:schemeClr val="bg1">
                  <a:alpha val="0"/>
                </a:schemeClr>
              </a:gs>
              <a:gs pos="80000">
                <a:schemeClr val="accent3">
                  <a:lumMod val="20000"/>
                  <a:lumOff val="80000"/>
                </a:schemeClr>
              </a:gs>
              <a:gs pos="99000">
                <a:schemeClr val="accent3">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919321" y="2429541"/>
            <a:ext cx="1608390" cy="3535323"/>
          </a:xfrm>
          <a:prstGeom prst="rect">
            <a:avLst/>
          </a:prstGeom>
          <a:gradFill>
            <a:gsLst>
              <a:gs pos="0">
                <a:schemeClr val="bg1">
                  <a:alpha val="0"/>
                </a:schemeClr>
              </a:gs>
              <a:gs pos="80000">
                <a:schemeClr val="accent2">
                  <a:lumMod val="20000"/>
                  <a:lumOff val="80000"/>
                </a:schemeClr>
              </a:gs>
              <a:gs pos="100000">
                <a:schemeClr val="accent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5610509" y="2429541"/>
            <a:ext cx="1608390" cy="3535323"/>
          </a:xfrm>
          <a:prstGeom prst="rect">
            <a:avLst/>
          </a:prstGeom>
          <a:gradFill>
            <a:gsLst>
              <a:gs pos="0">
                <a:schemeClr val="bg1">
                  <a:alpha val="0"/>
                </a:schemeClr>
              </a:gs>
              <a:gs pos="80000">
                <a:schemeClr val="accent1">
                  <a:lumMod val="20000"/>
                  <a:lumOff val="80000"/>
                </a:schemeClr>
              </a:gs>
              <a:gs pos="100000">
                <a:schemeClr val="accent1">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01694" y="2429541"/>
            <a:ext cx="1608390" cy="3535323"/>
          </a:xfrm>
          <a:prstGeom prst="rect">
            <a:avLst/>
          </a:prstGeom>
          <a:gradFill>
            <a:gsLst>
              <a:gs pos="0">
                <a:schemeClr val="bg1">
                  <a:alpha val="0"/>
                </a:schemeClr>
              </a:gs>
              <a:gs pos="80000">
                <a:schemeClr val="bg2">
                  <a:lumMod val="90000"/>
                </a:schemeClr>
              </a:gs>
              <a:gs pos="100000">
                <a:schemeClr val="bg2">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
          <p:cNvSpPr>
            <a:spLocks noGrp="1"/>
          </p:cNvSpPr>
          <p:nvPr>
            <p:ph type="pic" sz="quarter" idx="21" hasCustomPrompt="1"/>
          </p:nvPr>
        </p:nvSpPr>
        <p:spPr>
          <a:xfrm>
            <a:off x="222813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3" name="Picture Placeholder 2"/>
          <p:cNvSpPr>
            <a:spLocks noGrp="1"/>
          </p:cNvSpPr>
          <p:nvPr>
            <p:ph type="pic" sz="quarter" idx="22" hasCustomPrompt="1"/>
          </p:nvPr>
        </p:nvSpPr>
        <p:spPr>
          <a:xfrm>
            <a:off x="3919321"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4" name="Picture Placeholder 2"/>
          <p:cNvSpPr>
            <a:spLocks noGrp="1"/>
          </p:cNvSpPr>
          <p:nvPr>
            <p:ph type="pic" sz="quarter" idx="23" hasCustomPrompt="1"/>
          </p:nvPr>
        </p:nvSpPr>
        <p:spPr>
          <a:xfrm>
            <a:off x="5610509"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5" name="Picture Placeholder 2"/>
          <p:cNvSpPr>
            <a:spLocks noGrp="1"/>
          </p:cNvSpPr>
          <p:nvPr>
            <p:ph type="pic" sz="quarter" idx="24" hasCustomPrompt="1"/>
          </p:nvPr>
        </p:nvSpPr>
        <p:spPr>
          <a:xfrm>
            <a:off x="730169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6" name="Text Placeholder 3"/>
          <p:cNvSpPr>
            <a:spLocks noGrp="1"/>
          </p:cNvSpPr>
          <p:nvPr>
            <p:ph type="body" sz="quarter" idx="25"/>
          </p:nvPr>
        </p:nvSpPr>
        <p:spPr>
          <a:xfrm>
            <a:off x="2228134" y="1998921"/>
            <a:ext cx="1608390" cy="372142"/>
          </a:xfrm>
        </p:spPr>
        <p:txBody>
          <a:bodyPr anchor="ctr">
            <a:noAutofit/>
          </a:bodyPr>
          <a:lstStyle>
            <a:lvl1pPr marL="0" indent="0" algn="ctr">
              <a:buFontTx/>
              <a:buNone/>
              <a:defRPr sz="1400" b="1">
                <a:solidFill>
                  <a:schemeClr val="accent3"/>
                </a:solidFill>
              </a:defRPr>
            </a:lvl1pPr>
            <a:lvl2pPr>
              <a:defRPr sz="1600"/>
            </a:lvl2pPr>
            <a:lvl3pPr>
              <a:defRPr sz="1400"/>
            </a:lvl3pPr>
          </a:lstStyle>
          <a:p>
            <a:pPr lvl="0"/>
            <a:r>
              <a:rPr lang="en-US" dirty="0" smtClean="0"/>
              <a:t>Click to edit </a:t>
            </a:r>
          </a:p>
        </p:txBody>
      </p:sp>
      <p:sp>
        <p:nvSpPr>
          <p:cNvPr id="37" name="Text Placeholder 3"/>
          <p:cNvSpPr>
            <a:spLocks noGrp="1"/>
          </p:cNvSpPr>
          <p:nvPr>
            <p:ph type="body" sz="quarter" idx="26"/>
          </p:nvPr>
        </p:nvSpPr>
        <p:spPr>
          <a:xfrm>
            <a:off x="3919321" y="1998921"/>
            <a:ext cx="1608390" cy="372142"/>
          </a:xfrm>
        </p:spPr>
        <p:txBody>
          <a:bodyPr anchor="ctr">
            <a:noAutofit/>
          </a:bodyPr>
          <a:lstStyle>
            <a:lvl1pPr marL="0" indent="0" algn="ctr">
              <a:buFontTx/>
              <a:buNone/>
              <a:defRPr sz="1400" b="1">
                <a:solidFill>
                  <a:schemeClr val="accent2"/>
                </a:solidFill>
              </a:defRPr>
            </a:lvl1pPr>
            <a:lvl2pPr>
              <a:defRPr sz="1600"/>
            </a:lvl2pPr>
            <a:lvl3pPr>
              <a:defRPr sz="1400"/>
            </a:lvl3pPr>
          </a:lstStyle>
          <a:p>
            <a:pPr lvl="0"/>
            <a:r>
              <a:rPr lang="en-US" dirty="0" smtClean="0"/>
              <a:t>Click to edit </a:t>
            </a:r>
          </a:p>
        </p:txBody>
      </p:sp>
      <p:sp>
        <p:nvSpPr>
          <p:cNvPr id="38" name="Text Placeholder 3"/>
          <p:cNvSpPr>
            <a:spLocks noGrp="1"/>
          </p:cNvSpPr>
          <p:nvPr>
            <p:ph type="body" sz="quarter" idx="27"/>
          </p:nvPr>
        </p:nvSpPr>
        <p:spPr>
          <a:xfrm>
            <a:off x="5610509" y="1998921"/>
            <a:ext cx="1608390" cy="372142"/>
          </a:xfrm>
        </p:spPr>
        <p:txBody>
          <a:bodyPr anchor="ctr">
            <a:noAutofit/>
          </a:bodyPr>
          <a:lstStyle>
            <a:lvl1pPr marL="0" indent="0" algn="ctr">
              <a:buFontTx/>
              <a:buNone/>
              <a:defRPr sz="1400" b="1">
                <a:solidFill>
                  <a:schemeClr val="accent1"/>
                </a:solidFill>
              </a:defRPr>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28"/>
          </p:nvPr>
        </p:nvSpPr>
        <p:spPr>
          <a:xfrm>
            <a:off x="7301694" y="1998921"/>
            <a:ext cx="1608390" cy="372142"/>
          </a:xfrm>
        </p:spPr>
        <p:txBody>
          <a:bodyPr anchor="ctr">
            <a:noAutofit/>
          </a:bodyPr>
          <a:lstStyle>
            <a:lvl1pPr marL="0" indent="0" algn="ctr">
              <a:buFontTx/>
              <a:buNone/>
              <a:defRPr sz="1400" b="1">
                <a:solidFill>
                  <a:schemeClr val="tx2"/>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3760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0" name="Text Placeholder 3"/>
          <p:cNvSpPr>
            <a:spLocks noGrp="1"/>
          </p:cNvSpPr>
          <p:nvPr>
            <p:ph type="body" sz="quarter" idx="29"/>
          </p:nvPr>
        </p:nvSpPr>
        <p:spPr>
          <a:xfrm>
            <a:off x="222813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1" name="Text Placeholder 3"/>
          <p:cNvSpPr>
            <a:spLocks noGrp="1"/>
          </p:cNvSpPr>
          <p:nvPr>
            <p:ph type="body" sz="quarter" idx="30"/>
          </p:nvPr>
        </p:nvSpPr>
        <p:spPr>
          <a:xfrm>
            <a:off x="393171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2" name="Text Placeholder 3"/>
          <p:cNvSpPr>
            <a:spLocks noGrp="1"/>
          </p:cNvSpPr>
          <p:nvPr>
            <p:ph type="body" sz="quarter" idx="31"/>
          </p:nvPr>
        </p:nvSpPr>
        <p:spPr>
          <a:xfrm>
            <a:off x="5610509"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3" name="Text Placeholder 3"/>
          <p:cNvSpPr>
            <a:spLocks noGrp="1"/>
          </p:cNvSpPr>
          <p:nvPr>
            <p:ph type="body" sz="quarter" idx="32"/>
          </p:nvPr>
        </p:nvSpPr>
        <p:spPr>
          <a:xfrm>
            <a:off x="730169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 xmlns:p14="http://schemas.microsoft.com/office/powerpoint/2010/main" val="3021142134"/>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052" y="0"/>
            <a:ext cx="9163051" cy="68580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3"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prstGeom prst="rect">
            <a:avLst/>
          </a:prstGeo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
        <p:nvSpPr>
          <p:cNvPr id="41" name="TextBox 40"/>
          <p:cNvSpPr txBox="1"/>
          <p:nvPr userDrawn="1"/>
        </p:nvSpPr>
        <p:spPr>
          <a:xfrm>
            <a:off x="137756" y="5832565"/>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44" name="Picture 43" descr="India_University.jpg"/>
          <p:cNvPicPr>
            <a:picLocks noChangeAspect="1"/>
          </p:cNvPicPr>
          <p:nvPr userDrawn="1"/>
        </p:nvPicPr>
        <p:blipFill>
          <a:blip r:embed="rId5" cstate="print"/>
          <a:stretch>
            <a:fillRect/>
          </a:stretch>
        </p:blipFill>
        <p:spPr>
          <a:xfrm>
            <a:off x="0" y="399281"/>
            <a:ext cx="2704012" cy="944324"/>
          </a:xfrm>
          <a:prstGeom prst="rect">
            <a:avLst/>
          </a:prstGeom>
        </p:spPr>
      </p:pic>
    </p:spTree>
    <p:extLst>
      <p:ext uri="{BB962C8B-B14F-4D97-AF65-F5344CB8AC3E}">
        <p14:creationId xmlns="" xmlns:p14="http://schemas.microsoft.com/office/powerpoint/2010/main" val="120849487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6" name="Rectangle 15"/>
          <p:cNvSpPr/>
          <p:nvPr userDrawn="1"/>
        </p:nvSpPr>
        <p:spPr>
          <a:xfrm>
            <a:off x="4890975" y="2349795"/>
            <a:ext cx="3668233"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1111101" y="2349795"/>
            <a:ext cx="3668233"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ext Placeholder 3"/>
          <p:cNvSpPr>
            <a:spLocks noGrp="1"/>
          </p:cNvSpPr>
          <p:nvPr>
            <p:ph type="body" sz="quarter" idx="10"/>
          </p:nvPr>
        </p:nvSpPr>
        <p:spPr>
          <a:xfrm>
            <a:off x="1105676" y="2498355"/>
            <a:ext cx="3657710" cy="2967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1"/>
          </p:nvPr>
        </p:nvSpPr>
        <p:spPr>
          <a:xfrm>
            <a:off x="4890977" y="2498355"/>
            <a:ext cx="3657600" cy="2967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hasCustomPrompt="1"/>
          </p:nvPr>
        </p:nvSpPr>
        <p:spPr>
          <a:xfrm>
            <a:off x="1106488" y="1722438"/>
            <a:ext cx="3657600" cy="548640"/>
          </a:xfrm>
        </p:spPr>
        <p:style>
          <a:lnRef idx="1">
            <a:schemeClr val="accent4"/>
          </a:lnRef>
          <a:fillRef idx="3">
            <a:schemeClr val="accent4"/>
          </a:fillRef>
          <a:effectRef idx="2">
            <a:schemeClr val="accent4"/>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23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
        <p:nvSpPr>
          <p:cNvPr id="15" name="Text Placeholder 10"/>
          <p:cNvSpPr>
            <a:spLocks noGrp="1"/>
          </p:cNvSpPr>
          <p:nvPr>
            <p:ph type="body" sz="quarter" idx="13" hasCustomPrompt="1"/>
          </p:nvPr>
        </p:nvSpPr>
        <p:spPr>
          <a:xfrm>
            <a:off x="4891679" y="1722438"/>
            <a:ext cx="3657600" cy="548640"/>
          </a:xfrm>
        </p:spPr>
        <p:style>
          <a:lnRef idx="1">
            <a:schemeClr val="accent4"/>
          </a:lnRef>
          <a:fillRef idx="3">
            <a:schemeClr val="accent4"/>
          </a:fillRef>
          <a:effectRef idx="2">
            <a:schemeClr val="accent4"/>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23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Tree>
    <p:extLst>
      <p:ext uri="{BB962C8B-B14F-4D97-AF65-F5344CB8AC3E}">
        <p14:creationId xmlns="" xmlns:p14="http://schemas.microsoft.com/office/powerpoint/2010/main" val="244296776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p:cNvSpPr/>
          <p:nvPr userDrawn="1"/>
        </p:nvSpPr>
        <p:spPr>
          <a:xfrm>
            <a:off x="1105786" y="2349795"/>
            <a:ext cx="2519916"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721395" y="2349795"/>
            <a:ext cx="2519916"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26372" y="2349795"/>
            <a:ext cx="2519916"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ext Placeholder 3"/>
          <p:cNvSpPr>
            <a:spLocks noGrp="1"/>
          </p:cNvSpPr>
          <p:nvPr>
            <p:ph type="body" sz="quarter" idx="10"/>
          </p:nvPr>
        </p:nvSpPr>
        <p:spPr>
          <a:xfrm>
            <a:off x="1105677" y="2498355"/>
            <a:ext cx="2520026" cy="2967038"/>
          </a:xfr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 Placeholder 3"/>
          <p:cNvSpPr>
            <a:spLocks noGrp="1"/>
          </p:cNvSpPr>
          <p:nvPr>
            <p:ph type="body" sz="quarter" idx="11"/>
          </p:nvPr>
        </p:nvSpPr>
        <p:spPr>
          <a:xfrm>
            <a:off x="3710764" y="2498355"/>
            <a:ext cx="2519950" cy="2967038"/>
          </a:xfr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Text Placeholder 10"/>
          <p:cNvSpPr>
            <a:spLocks noGrp="1"/>
          </p:cNvSpPr>
          <p:nvPr>
            <p:ph type="body" sz="quarter" idx="12" hasCustomPrompt="1"/>
          </p:nvPr>
        </p:nvSpPr>
        <p:spPr>
          <a:xfrm>
            <a:off x="1106489" y="1722438"/>
            <a:ext cx="2519950" cy="548640"/>
          </a:xfrm>
        </p:spPr>
        <p:style>
          <a:lnRef idx="1">
            <a:schemeClr val="accent4"/>
          </a:lnRef>
          <a:fillRef idx="3">
            <a:schemeClr val="accent4"/>
          </a:fillRef>
          <a:effectRef idx="2">
            <a:schemeClr val="accent4"/>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19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
        <p:nvSpPr>
          <p:cNvPr id="15" name="Text Placeholder 10"/>
          <p:cNvSpPr>
            <a:spLocks noGrp="1"/>
          </p:cNvSpPr>
          <p:nvPr>
            <p:ph type="body" sz="quarter" idx="13" hasCustomPrompt="1"/>
          </p:nvPr>
        </p:nvSpPr>
        <p:spPr>
          <a:xfrm>
            <a:off x="3711466" y="1722438"/>
            <a:ext cx="2519950" cy="548640"/>
          </a:xfrm>
        </p:spPr>
        <p:style>
          <a:lnRef idx="1">
            <a:schemeClr val="accent3"/>
          </a:lnRef>
          <a:fillRef idx="3">
            <a:schemeClr val="accent3"/>
          </a:fillRef>
          <a:effectRef idx="2">
            <a:schemeClr val="accent3"/>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19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
        <p:nvSpPr>
          <p:cNvPr id="7" name="Text Placeholder 3"/>
          <p:cNvSpPr>
            <a:spLocks noGrp="1"/>
          </p:cNvSpPr>
          <p:nvPr>
            <p:ph type="body" sz="quarter" idx="14"/>
          </p:nvPr>
        </p:nvSpPr>
        <p:spPr>
          <a:xfrm>
            <a:off x="6313266" y="2498355"/>
            <a:ext cx="2519950" cy="2967038"/>
          </a:xfr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10"/>
          <p:cNvSpPr>
            <a:spLocks noGrp="1"/>
          </p:cNvSpPr>
          <p:nvPr>
            <p:ph type="body" sz="quarter" idx="15" hasCustomPrompt="1"/>
          </p:nvPr>
        </p:nvSpPr>
        <p:spPr>
          <a:xfrm>
            <a:off x="6313968" y="1722438"/>
            <a:ext cx="2519950" cy="548640"/>
          </a:xfrm>
        </p:spPr>
        <p:style>
          <a:lnRef idx="1">
            <a:schemeClr val="accent1"/>
          </a:lnRef>
          <a:fillRef idx="3">
            <a:schemeClr val="accent1"/>
          </a:fillRef>
          <a:effectRef idx="2">
            <a:schemeClr val="accent1"/>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19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Tree>
    <p:extLst>
      <p:ext uri="{BB962C8B-B14F-4D97-AF65-F5344CB8AC3E}">
        <p14:creationId xmlns="" xmlns:p14="http://schemas.microsoft.com/office/powerpoint/2010/main" val="154935572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p:cNvSpPr/>
          <p:nvPr userDrawn="1"/>
        </p:nvSpPr>
        <p:spPr>
          <a:xfrm>
            <a:off x="1105786" y="2349795"/>
            <a:ext cx="4231758" cy="366823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ext Placeholder 3"/>
          <p:cNvSpPr>
            <a:spLocks noGrp="1"/>
          </p:cNvSpPr>
          <p:nvPr>
            <p:ph type="body" sz="quarter" idx="10"/>
          </p:nvPr>
        </p:nvSpPr>
        <p:spPr>
          <a:xfrm>
            <a:off x="1105676" y="2498355"/>
            <a:ext cx="4231867" cy="2967038"/>
          </a:xfrm>
        </p:spPr>
        <p:txBody>
          <a:bodyPr/>
          <a:lstStyle>
            <a:lvl1pPr>
              <a:defRPr sz="18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Text Placeholder 10"/>
          <p:cNvSpPr>
            <a:spLocks noGrp="1"/>
          </p:cNvSpPr>
          <p:nvPr>
            <p:ph type="body" sz="quarter" idx="12" hasCustomPrompt="1"/>
          </p:nvPr>
        </p:nvSpPr>
        <p:spPr>
          <a:xfrm>
            <a:off x="1106488" y="1722438"/>
            <a:ext cx="4220423" cy="548640"/>
          </a:xfrm>
        </p:spPr>
        <p:style>
          <a:lnRef idx="1">
            <a:schemeClr val="accent4"/>
          </a:lnRef>
          <a:fillRef idx="3">
            <a:schemeClr val="accent4"/>
          </a:fillRef>
          <a:effectRef idx="2">
            <a:schemeClr val="accent4"/>
          </a:effectRef>
          <a:fontRef idx="none"/>
        </p:style>
        <p:txBody>
          <a:bodyPr anchor="ctr">
            <a:normAutofit/>
          </a:bodyPr>
          <a:lstStyle>
            <a:lvl1pPr marL="0" marR="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sz="1900">
                <a:solidFill>
                  <a:schemeClr val="bg1"/>
                </a:solidFill>
                <a:effectLst>
                  <a:outerShdw blurRad="50800" dist="38100" dir="5400000" algn="t" rotWithShape="0">
                    <a:prstClr val="black">
                      <a:alpha val="40000"/>
                    </a:prstClr>
                  </a:outerShdw>
                </a:effectLst>
              </a:defRPr>
            </a:lvl1pPr>
          </a:lstStyle>
          <a:p>
            <a:pPr marL="0" marR="0" lvl="0" indent="0" algn="ctr" defTabSz="914400" rtl="0" eaLnBrk="1" fontAlgn="base" latinLnBrk="0" hangingPunct="1">
              <a:lnSpc>
                <a:spcPts val="2300"/>
              </a:lnSpc>
              <a:spcBef>
                <a:spcPts val="800"/>
              </a:spcBef>
              <a:spcAft>
                <a:spcPts val="0"/>
              </a:spcAft>
              <a:buClr>
                <a:schemeClr val="tx1">
                  <a:lumMod val="85000"/>
                  <a:lumOff val="15000"/>
                </a:schemeClr>
              </a:buClr>
              <a:buSzPct val="80000"/>
              <a:buFont typeface="Arial" pitchFamily="34" charset="0"/>
              <a:buNone/>
              <a:tabLst/>
              <a:defRPr/>
            </a:pPr>
            <a:r>
              <a:rPr lang="en-US" dirty="0" smtClean="0"/>
              <a:t>Click to edit Title</a:t>
            </a:r>
          </a:p>
        </p:txBody>
      </p:sp>
      <p:sp>
        <p:nvSpPr>
          <p:cNvPr id="5" name="Picture Placeholder 4"/>
          <p:cNvSpPr>
            <a:spLocks noGrp="1"/>
          </p:cNvSpPr>
          <p:nvPr>
            <p:ph type="pic" sz="quarter" idx="13" hasCustomPrompt="1"/>
          </p:nvPr>
        </p:nvSpPr>
        <p:spPr>
          <a:xfrm>
            <a:off x="5411788" y="1722438"/>
            <a:ext cx="3433762" cy="3752850"/>
          </a:xfrm>
          <a:ln w="12700">
            <a:solidFill>
              <a:schemeClr val="accent4">
                <a:lumMod val="20000"/>
                <a:lumOff val="80000"/>
              </a:schemeClr>
            </a:solidFill>
          </a:ln>
          <a:effectLst>
            <a:outerShdw blurRad="50800" dist="38100" dir="5400000" algn="t" rotWithShape="0">
              <a:prstClr val="black">
                <a:alpha val="40000"/>
              </a:prstClr>
            </a:outerShdw>
          </a:effectLst>
        </p:spPr>
        <p:txBody>
          <a:bodyPr>
            <a:normAutofit/>
          </a:bodyPr>
          <a:lstStyle>
            <a:lvl1pPr marL="0" indent="0" algn="ctr">
              <a:buNone/>
              <a:defRPr sz="1900"/>
            </a:lvl1pPr>
          </a:lstStyle>
          <a:p>
            <a:r>
              <a:rPr lang="en-US" dirty="0" smtClean="0"/>
              <a:t>Insert Picture</a:t>
            </a:r>
            <a:br>
              <a:rPr lang="en-US" dirty="0" smtClean="0"/>
            </a:br>
            <a:r>
              <a:rPr lang="en-US" dirty="0" smtClean="0"/>
              <a:t>Click Icon</a:t>
            </a:r>
            <a:endParaRPr lang="en-US" dirty="0"/>
          </a:p>
        </p:txBody>
      </p:sp>
    </p:spTree>
    <p:extLst>
      <p:ext uri="{BB962C8B-B14F-4D97-AF65-F5344CB8AC3E}">
        <p14:creationId xmlns="" xmlns:p14="http://schemas.microsoft.com/office/powerpoint/2010/main" val="217890614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a:defRPr/>
            </a:lvl1pPr>
          </a:lstStyle>
          <a:p>
            <a:pPr lvl="0"/>
            <a:r>
              <a:rPr lang="en-US" dirty="0" smtClean="0"/>
              <a:t>Title Goes Here</a:t>
            </a:r>
          </a:p>
        </p:txBody>
      </p:sp>
      <p:pic>
        <p:nvPicPr>
          <p:cNvPr id="4" name="Picture 3" descr="India_University.jpg"/>
          <p:cNvPicPr>
            <a:picLocks noChangeAspect="1"/>
          </p:cNvPicPr>
          <p:nvPr userDrawn="1"/>
        </p:nvPicPr>
        <p:blipFill>
          <a:blip r:embed="rId2" cstate="print"/>
          <a:stretch>
            <a:fillRect/>
          </a:stretch>
        </p:blipFill>
        <p:spPr>
          <a:xfrm>
            <a:off x="470263" y="6083091"/>
            <a:ext cx="2181498" cy="761846"/>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6"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75"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2.jpeg"/><Relationship Id="rId4" Type="http://schemas.openxmlformats.org/officeDocument/2006/relationships/slideLayout" Target="../slideLayouts/slideLayout4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2.jpeg"/><Relationship Id="rId4" Type="http://schemas.openxmlformats.org/officeDocument/2006/relationships/slideLayout" Target="../slideLayouts/slideLayout4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4.xml"/><Relationship Id="rId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p:cNvSpPr/>
          <p:nvPr userDrawn="1"/>
        </p:nvSpPr>
        <p:spPr>
          <a:xfrm flipV="1">
            <a:off x="0" y="0"/>
            <a:ext cx="9144000" cy="1638300"/>
          </a:xfrm>
          <a:prstGeom prst="rect">
            <a:avLst/>
          </a:prstGeom>
          <a:gradFill flip="none" rotWithShape="1">
            <a:gsLst>
              <a:gs pos="0">
                <a:schemeClr val="bg1">
                  <a:lumMod val="85000"/>
                </a:schemeClr>
              </a:gs>
              <a:gs pos="19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66" name="Rectangle 226"/>
          <p:cNvSpPr>
            <a:spLocks noGrp="1" noChangeArrowheads="1"/>
          </p:cNvSpPr>
          <p:nvPr>
            <p:ph type="title"/>
          </p:nvPr>
        </p:nvSpPr>
        <p:spPr bwMode="auto">
          <a:xfrm>
            <a:off x="1102549" y="452163"/>
            <a:ext cx="774726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grpSp>
        <p:nvGrpSpPr>
          <p:cNvPr id="5" name="Group 4"/>
          <p:cNvGrpSpPr/>
          <p:nvPr userDrawn="1"/>
        </p:nvGrpSpPr>
        <p:grpSpPr>
          <a:xfrm>
            <a:off x="633159" y="6272566"/>
            <a:ext cx="1771650" cy="381114"/>
            <a:chOff x="633159" y="6301141"/>
            <a:chExt cx="1771650" cy="381114"/>
          </a:xfrm>
        </p:grpSpPr>
        <p:sp>
          <p:nvSpPr>
            <p:cNvPr id="4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5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5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5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6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6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6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6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7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7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76" name="Text Box 1"/>
          <p:cNvSpPr txBox="1">
            <a:spLocks noChangeArrowheads="1"/>
          </p:cNvSpPr>
          <p:nvPr userDrawn="1"/>
        </p:nvSpPr>
        <p:spPr bwMode="black">
          <a:xfrm>
            <a:off x="5109081" y="6350719"/>
            <a:ext cx="3839007" cy="307777"/>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the Energy Efficient Solutions logo, mobileGT, PowerQUICC, QorIQ, StarCore and Symphony 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of their respective owners. © 2011 Freescale Semiconductor, Inc.</a:t>
            </a:r>
          </a:p>
        </p:txBody>
      </p:sp>
      <p:sp>
        <p:nvSpPr>
          <p:cNvPr id="77" name="Slide Number Placeholder 1"/>
          <p:cNvSpPr txBox="1">
            <a:spLocks/>
          </p:cNvSpPr>
          <p:nvPr userDrawn="1"/>
        </p:nvSpPr>
        <p:spPr>
          <a:xfrm>
            <a:off x="4680823" y="6314051"/>
            <a:ext cx="39810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9899D5D8-9A89-49C6-87E2-D5B81659BB09}" type="slidenum">
              <a:rPr lang="en-US" smtClean="0">
                <a:solidFill>
                  <a:schemeClr val="tx1">
                    <a:lumMod val="75000"/>
                    <a:lumOff val="25000"/>
                  </a:schemeClr>
                </a:solidFill>
              </a:rPr>
              <a:pPr/>
              <a:t>‹#›</a:t>
            </a:fld>
            <a:endParaRPr lang="en-US" dirty="0">
              <a:solidFill>
                <a:schemeClr val="tx1">
                  <a:lumMod val="75000"/>
                  <a:lumOff val="25000"/>
                </a:schemeClr>
              </a:solidFill>
            </a:endParaRPr>
          </a:p>
        </p:txBody>
      </p:sp>
      <p:cxnSp>
        <p:nvCxnSpPr>
          <p:cNvPr id="79" name="Straight Connector 78"/>
          <p:cNvCxnSpPr/>
          <p:nvPr userDrawn="1"/>
        </p:nvCxnSpPr>
        <p:spPr>
          <a:xfrm>
            <a:off x="5049660" y="6366416"/>
            <a:ext cx="0" cy="2767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 name="Rounded Rectangle 15"/>
          <p:cNvSpPr/>
          <p:nvPr userDrawn="1"/>
        </p:nvSpPr>
        <p:spPr>
          <a:xfrm flipH="1">
            <a:off x="-22838" y="-9636"/>
            <a:ext cx="378975" cy="6373098"/>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10019"/>
              <a:gd name="connsiteY0" fmla="*/ 8066 h 6576242"/>
              <a:gd name="connsiteX1" fmla="*/ 376489 w 2410019"/>
              <a:gd name="connsiteY1" fmla="*/ 0 h 6576242"/>
              <a:gd name="connsiteX2" fmla="*/ 2410019 w 2410019"/>
              <a:gd name="connsiteY2" fmla="*/ 6576242 h 6576242"/>
              <a:gd name="connsiteX3" fmla="*/ 401840 w 2410019"/>
              <a:gd name="connsiteY3" fmla="*/ 6576122 h 6576242"/>
              <a:gd name="connsiteX4" fmla="*/ 194 w 2410019"/>
              <a:gd name="connsiteY4" fmla="*/ 6174476 h 6576242"/>
              <a:gd name="connsiteX5" fmla="*/ 4486 w 2410019"/>
              <a:gd name="connsiteY5" fmla="*/ 8066 h 6576242"/>
              <a:gd name="connsiteX0" fmla="*/ 4486 w 401840"/>
              <a:gd name="connsiteY0" fmla="*/ 8066 h 6576122"/>
              <a:gd name="connsiteX1" fmla="*/ 376489 w 401840"/>
              <a:gd name="connsiteY1" fmla="*/ 0 h 6576122"/>
              <a:gd name="connsiteX2" fmla="*/ 401840 w 401840"/>
              <a:gd name="connsiteY2" fmla="*/ 6576122 h 6576122"/>
              <a:gd name="connsiteX3" fmla="*/ 194 w 401840"/>
              <a:gd name="connsiteY3" fmla="*/ 6174476 h 6576122"/>
              <a:gd name="connsiteX4" fmla="*/ 4486 w 401840"/>
              <a:gd name="connsiteY4" fmla="*/ 8066 h 6576122"/>
              <a:gd name="connsiteX0" fmla="*/ 4486 w 401840"/>
              <a:gd name="connsiteY0" fmla="*/ 1242 h 6569298"/>
              <a:gd name="connsiteX1" fmla="*/ 369665 w 401840"/>
              <a:gd name="connsiteY1" fmla="*/ 0 h 6569298"/>
              <a:gd name="connsiteX2" fmla="*/ 401840 w 401840"/>
              <a:gd name="connsiteY2" fmla="*/ 6569298 h 6569298"/>
              <a:gd name="connsiteX3" fmla="*/ 194 w 401840"/>
              <a:gd name="connsiteY3" fmla="*/ 6167652 h 6569298"/>
              <a:gd name="connsiteX4" fmla="*/ 4486 w 401840"/>
              <a:gd name="connsiteY4" fmla="*/ 1242 h 6569298"/>
              <a:gd name="connsiteX0" fmla="*/ 4486 w 371900"/>
              <a:gd name="connsiteY0" fmla="*/ 1242 h 6569298"/>
              <a:gd name="connsiteX1" fmla="*/ 369665 w 371900"/>
              <a:gd name="connsiteY1" fmla="*/ 0 h 6569298"/>
              <a:gd name="connsiteX2" fmla="*/ 367721 w 371900"/>
              <a:gd name="connsiteY2" fmla="*/ 6569298 h 6569298"/>
              <a:gd name="connsiteX3" fmla="*/ 194 w 371900"/>
              <a:gd name="connsiteY3" fmla="*/ 6167652 h 6569298"/>
              <a:gd name="connsiteX4" fmla="*/ 4486 w 371900"/>
              <a:gd name="connsiteY4" fmla="*/ 1242 h 6569298"/>
              <a:gd name="connsiteX0" fmla="*/ 4486 w 374545"/>
              <a:gd name="connsiteY0" fmla="*/ 1242 h 6569298"/>
              <a:gd name="connsiteX1" fmla="*/ 369665 w 374545"/>
              <a:gd name="connsiteY1" fmla="*/ 0 h 6569298"/>
              <a:gd name="connsiteX2" fmla="*/ 374545 w 374545"/>
              <a:gd name="connsiteY2" fmla="*/ 6569298 h 6569298"/>
              <a:gd name="connsiteX3" fmla="*/ 194 w 374545"/>
              <a:gd name="connsiteY3" fmla="*/ 6167652 h 6569298"/>
              <a:gd name="connsiteX4" fmla="*/ 4486 w 374545"/>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206068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206068 h 6569298"/>
              <a:gd name="connsiteX0" fmla="*/ 4292 w 374351"/>
              <a:gd name="connsiteY0" fmla="*/ 1242 h 6364472"/>
              <a:gd name="connsiteX1" fmla="*/ 362156 w 374351"/>
              <a:gd name="connsiteY1" fmla="*/ 0 h 6364472"/>
              <a:gd name="connsiteX2" fmla="*/ 374351 w 374351"/>
              <a:gd name="connsiteY2" fmla="*/ 6364472 h 6364472"/>
              <a:gd name="connsiteX3" fmla="*/ 0 w 374351"/>
              <a:gd name="connsiteY3" fmla="*/ 5962826 h 6364472"/>
              <a:gd name="connsiteX4" fmla="*/ 4292 w 374351"/>
              <a:gd name="connsiteY4" fmla="*/ 1242 h 6364472"/>
              <a:gd name="connsiteX0" fmla="*/ 4292 w 374351"/>
              <a:gd name="connsiteY0" fmla="*/ 0 h 6363230"/>
              <a:gd name="connsiteX1" fmla="*/ 369471 w 374351"/>
              <a:gd name="connsiteY1" fmla="*/ 6073 h 6363230"/>
              <a:gd name="connsiteX2" fmla="*/ 374351 w 374351"/>
              <a:gd name="connsiteY2" fmla="*/ 6363230 h 6363230"/>
              <a:gd name="connsiteX3" fmla="*/ 0 w 374351"/>
              <a:gd name="connsiteY3" fmla="*/ 5961584 h 6363230"/>
              <a:gd name="connsiteX4" fmla="*/ 4292 w 374351"/>
              <a:gd name="connsiteY4" fmla="*/ 0 h 6363230"/>
              <a:gd name="connsiteX0" fmla="*/ 4292 w 374351"/>
              <a:gd name="connsiteY0" fmla="*/ 8558 h 6371788"/>
              <a:gd name="connsiteX1" fmla="*/ 369471 w 374351"/>
              <a:gd name="connsiteY1" fmla="*/ 0 h 6371788"/>
              <a:gd name="connsiteX2" fmla="*/ 374351 w 374351"/>
              <a:gd name="connsiteY2" fmla="*/ 6371788 h 6371788"/>
              <a:gd name="connsiteX3" fmla="*/ 0 w 374351"/>
              <a:gd name="connsiteY3" fmla="*/ 5970142 h 6371788"/>
              <a:gd name="connsiteX4" fmla="*/ 4292 w 374351"/>
              <a:gd name="connsiteY4" fmla="*/ 8558 h 6371788"/>
              <a:gd name="connsiteX0" fmla="*/ 4292 w 378975"/>
              <a:gd name="connsiteY0" fmla="*/ 0 h 6363230"/>
              <a:gd name="connsiteX1" fmla="*/ 376787 w 378975"/>
              <a:gd name="connsiteY1" fmla="*/ 6073 h 6363230"/>
              <a:gd name="connsiteX2" fmla="*/ 374351 w 378975"/>
              <a:gd name="connsiteY2" fmla="*/ 6363230 h 6363230"/>
              <a:gd name="connsiteX3" fmla="*/ 0 w 378975"/>
              <a:gd name="connsiteY3" fmla="*/ 5961584 h 6363230"/>
              <a:gd name="connsiteX4" fmla="*/ 4292 w 378975"/>
              <a:gd name="connsiteY4" fmla="*/ 0 h 6363230"/>
              <a:gd name="connsiteX0" fmla="*/ 4292 w 378975"/>
              <a:gd name="connsiteY0" fmla="*/ 8558 h 6371788"/>
              <a:gd name="connsiteX1" fmla="*/ 376787 w 378975"/>
              <a:gd name="connsiteY1" fmla="*/ 0 h 6371788"/>
              <a:gd name="connsiteX2" fmla="*/ 374351 w 378975"/>
              <a:gd name="connsiteY2" fmla="*/ 6371788 h 6371788"/>
              <a:gd name="connsiteX3" fmla="*/ 0 w 378975"/>
              <a:gd name="connsiteY3" fmla="*/ 5970142 h 6371788"/>
              <a:gd name="connsiteX4" fmla="*/ 4292 w 378975"/>
              <a:gd name="connsiteY4" fmla="*/ 8558 h 6371788"/>
              <a:gd name="connsiteX0" fmla="*/ 4292 w 378975"/>
              <a:gd name="connsiteY0" fmla="*/ 0 h 6377861"/>
              <a:gd name="connsiteX1" fmla="*/ 376787 w 378975"/>
              <a:gd name="connsiteY1" fmla="*/ 6073 h 6377861"/>
              <a:gd name="connsiteX2" fmla="*/ 374351 w 378975"/>
              <a:gd name="connsiteY2" fmla="*/ 6377861 h 6377861"/>
              <a:gd name="connsiteX3" fmla="*/ 0 w 378975"/>
              <a:gd name="connsiteY3" fmla="*/ 5976215 h 6377861"/>
              <a:gd name="connsiteX4" fmla="*/ 4292 w 378975"/>
              <a:gd name="connsiteY4" fmla="*/ 0 h 6377861"/>
              <a:gd name="connsiteX0" fmla="*/ 4292 w 378975"/>
              <a:gd name="connsiteY0" fmla="*/ 0 h 6373098"/>
              <a:gd name="connsiteX1" fmla="*/ 376787 w 378975"/>
              <a:gd name="connsiteY1" fmla="*/ 1310 h 6373098"/>
              <a:gd name="connsiteX2" fmla="*/ 374351 w 378975"/>
              <a:gd name="connsiteY2" fmla="*/ 6373098 h 6373098"/>
              <a:gd name="connsiteX3" fmla="*/ 0 w 378975"/>
              <a:gd name="connsiteY3" fmla="*/ 5971452 h 6373098"/>
              <a:gd name="connsiteX4" fmla="*/ 4292 w 378975"/>
              <a:gd name="connsiteY4" fmla="*/ 0 h 637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75" h="6373098">
                <a:moveTo>
                  <a:pt x="4292" y="0"/>
                </a:moveTo>
                <a:lnTo>
                  <a:pt x="376787" y="1310"/>
                </a:lnTo>
                <a:cubicBezTo>
                  <a:pt x="385237" y="2193351"/>
                  <a:pt x="365901" y="4181057"/>
                  <a:pt x="374351" y="6373098"/>
                </a:cubicBezTo>
                <a:cubicBezTo>
                  <a:pt x="152528" y="6373098"/>
                  <a:pt x="0" y="6273661"/>
                  <a:pt x="0" y="5971452"/>
                </a:cubicBezTo>
                <a:cubicBezTo>
                  <a:pt x="0" y="5669243"/>
                  <a:pt x="5737" y="1828308"/>
                  <a:pt x="4292" y="0"/>
                </a:cubicBezTo>
                <a:close/>
              </a:path>
            </a:pathLst>
          </a:custGeom>
          <a:gradFill flip="none" rotWithShape="1">
            <a:gsLst>
              <a:gs pos="0">
                <a:srgbClr val="D8450A"/>
              </a:gs>
              <a:gs pos="50000">
                <a:srgbClr val="F86F08">
                  <a:alpha val="95000"/>
                </a:srgbClr>
              </a:gs>
              <a:gs pos="100000">
                <a:srgbClr val="FC7420">
                  <a:alpha val="94000"/>
                </a:srgbClr>
              </a:gs>
            </a:gsLst>
            <a:lin ang="16200000" scaled="1"/>
            <a:tileRect/>
          </a:gradFill>
          <a:ln>
            <a:noFill/>
          </a:ln>
          <a:effectLst>
            <a:innerShdw blurRad="38100" dist="12700" dir="108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userDrawn="1"/>
        </p:nvGrpSpPr>
        <p:grpSpPr>
          <a:xfrm>
            <a:off x="143071" y="310601"/>
            <a:ext cx="951756" cy="956225"/>
            <a:chOff x="6866421" y="109537"/>
            <a:chExt cx="2028825" cy="2038350"/>
          </a:xfrm>
          <a:effectLst/>
        </p:grpSpPr>
        <p:pic>
          <p:nvPicPr>
            <p:cNvPr id="83" name="Picture 181" descr="Dmd_CHIP_72dpi_5"/>
            <p:cNvPicPr>
              <a:picLocks noChangeAspect="1" noChangeArrowheads="1"/>
            </p:cNvPicPr>
            <p:nvPr/>
          </p:nvPicPr>
          <p:blipFill>
            <a:blip r:embed="rId38" cstate="print">
              <a:extLst>
                <a:ext uri="{BEBA8EAE-BF5A-486C-A8C5-ECC9F3942E4B}">
                  <a14:imgProps xmlns="" xmlns:a14="http://schemas.microsoft.com/office/drawing/2010/main">
                    <a14:imgLayer r:embed="rId75">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85" name="Rectangle 84"/>
            <p:cNvSpPr/>
            <p:nvPr userDrawn="1"/>
          </p:nvSpPr>
          <p:spPr>
            <a:xfrm rot="18851266">
              <a:off x="7156392" y="418319"/>
              <a:ext cx="1434596" cy="1387450"/>
            </a:xfrm>
            <a:prstGeom prst="rect">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16"/>
          <p:cNvSpPr>
            <a:spLocks noGrp="1"/>
          </p:cNvSpPr>
          <p:nvPr>
            <p:ph type="body" idx="1"/>
          </p:nvPr>
        </p:nvSpPr>
        <p:spPr>
          <a:xfrm>
            <a:off x="1102549" y="1239492"/>
            <a:ext cx="775570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Box 30"/>
          <p:cNvSpPr txBox="1"/>
          <p:nvPr userDrawn="1"/>
        </p:nvSpPr>
        <p:spPr>
          <a:xfrm>
            <a:off x="5007128" y="6157378"/>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33" name="Picture 32" descr="India_University.jpg"/>
          <p:cNvPicPr>
            <a:picLocks noChangeAspect="1"/>
          </p:cNvPicPr>
          <p:nvPr userDrawn="1"/>
        </p:nvPicPr>
        <p:blipFill>
          <a:blip r:embed="rId76" cstate="print"/>
          <a:stretch>
            <a:fillRect/>
          </a:stretch>
        </p:blipFill>
        <p:spPr>
          <a:xfrm>
            <a:off x="470263" y="6083091"/>
            <a:ext cx="2181498" cy="76184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6" r:id="rId2"/>
    <p:sldLayoutId id="2147483658" r:id="rId3"/>
    <p:sldLayoutId id="2147483689" r:id="rId4"/>
    <p:sldLayoutId id="2147483691" r:id="rId5"/>
    <p:sldLayoutId id="2147483698" r:id="rId6"/>
    <p:sldLayoutId id="2147483699" r:id="rId7"/>
    <p:sldLayoutId id="2147483700"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779" r:id="rId34"/>
    <p:sldLayoutId id="2147483780" r:id="rId35"/>
    <p:sldLayoutId id="2147483781" r:id="rId36"/>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0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6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4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 name="Rectangle 73"/>
          <p:cNvSpPr/>
          <p:nvPr userDrawn="1"/>
        </p:nvSpPr>
        <p:spPr>
          <a:xfrm flipV="1">
            <a:off x="0" y="0"/>
            <a:ext cx="9144000" cy="1638300"/>
          </a:xfrm>
          <a:prstGeom prst="rect">
            <a:avLst/>
          </a:prstGeom>
          <a:gradFill flip="none" rotWithShape="1">
            <a:gsLst>
              <a:gs pos="0">
                <a:schemeClr val="bg1">
                  <a:lumMod val="85000"/>
                </a:schemeClr>
              </a:gs>
              <a:gs pos="19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66" name="Rectangle 226"/>
          <p:cNvSpPr>
            <a:spLocks noGrp="1" noChangeArrowheads="1"/>
          </p:cNvSpPr>
          <p:nvPr>
            <p:ph type="title"/>
          </p:nvPr>
        </p:nvSpPr>
        <p:spPr bwMode="auto">
          <a:xfrm>
            <a:off x="534019" y="280713"/>
            <a:ext cx="831579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grpSp>
        <p:nvGrpSpPr>
          <p:cNvPr id="5" name="Group 4"/>
          <p:cNvGrpSpPr/>
          <p:nvPr userDrawn="1"/>
        </p:nvGrpSpPr>
        <p:grpSpPr>
          <a:xfrm>
            <a:off x="633159" y="6272566"/>
            <a:ext cx="1771650" cy="381114"/>
            <a:chOff x="633159" y="6301141"/>
            <a:chExt cx="1771650" cy="381114"/>
          </a:xfrm>
        </p:grpSpPr>
        <p:sp>
          <p:nvSpPr>
            <p:cNvPr id="4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5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5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5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6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6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6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6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7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7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76" name="Text Box 1"/>
          <p:cNvSpPr txBox="1">
            <a:spLocks noChangeArrowheads="1"/>
          </p:cNvSpPr>
          <p:nvPr userDrawn="1"/>
        </p:nvSpPr>
        <p:spPr bwMode="black">
          <a:xfrm>
            <a:off x="5109081" y="6350719"/>
            <a:ext cx="3839007" cy="307777"/>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the Energy Efficient Solutions logo, mobileGT, PowerQUICC, QorIQ, StarCore and Symphony 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of their respective owners. © 2011 Freescale Semiconductor, Inc.</a:t>
            </a:r>
          </a:p>
        </p:txBody>
      </p:sp>
      <p:sp>
        <p:nvSpPr>
          <p:cNvPr id="77" name="Slide Number Placeholder 1"/>
          <p:cNvSpPr txBox="1">
            <a:spLocks/>
          </p:cNvSpPr>
          <p:nvPr userDrawn="1"/>
        </p:nvSpPr>
        <p:spPr>
          <a:xfrm>
            <a:off x="4680823" y="6314051"/>
            <a:ext cx="39810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9899D5D8-9A89-49C6-87E2-D5B81659BB09}" type="slidenum">
              <a:rPr lang="en-US" smtClean="0">
                <a:solidFill>
                  <a:schemeClr val="tx1">
                    <a:lumMod val="75000"/>
                    <a:lumOff val="25000"/>
                  </a:schemeClr>
                </a:solidFill>
              </a:rPr>
              <a:pPr/>
              <a:t>‹#›</a:t>
            </a:fld>
            <a:endParaRPr lang="en-US" dirty="0">
              <a:solidFill>
                <a:schemeClr val="tx1">
                  <a:lumMod val="75000"/>
                  <a:lumOff val="25000"/>
                </a:schemeClr>
              </a:solidFill>
            </a:endParaRPr>
          </a:p>
        </p:txBody>
      </p:sp>
      <p:cxnSp>
        <p:nvCxnSpPr>
          <p:cNvPr id="79" name="Straight Connector 78"/>
          <p:cNvCxnSpPr/>
          <p:nvPr userDrawn="1"/>
        </p:nvCxnSpPr>
        <p:spPr>
          <a:xfrm>
            <a:off x="5049660" y="6366416"/>
            <a:ext cx="0" cy="2767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 name="Rounded Rectangle 15"/>
          <p:cNvSpPr/>
          <p:nvPr userDrawn="1"/>
        </p:nvSpPr>
        <p:spPr>
          <a:xfrm flipH="1">
            <a:off x="-22838" y="-9636"/>
            <a:ext cx="378975" cy="6373098"/>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10019"/>
              <a:gd name="connsiteY0" fmla="*/ 8066 h 6576242"/>
              <a:gd name="connsiteX1" fmla="*/ 376489 w 2410019"/>
              <a:gd name="connsiteY1" fmla="*/ 0 h 6576242"/>
              <a:gd name="connsiteX2" fmla="*/ 2410019 w 2410019"/>
              <a:gd name="connsiteY2" fmla="*/ 6576242 h 6576242"/>
              <a:gd name="connsiteX3" fmla="*/ 401840 w 2410019"/>
              <a:gd name="connsiteY3" fmla="*/ 6576122 h 6576242"/>
              <a:gd name="connsiteX4" fmla="*/ 194 w 2410019"/>
              <a:gd name="connsiteY4" fmla="*/ 6174476 h 6576242"/>
              <a:gd name="connsiteX5" fmla="*/ 4486 w 2410019"/>
              <a:gd name="connsiteY5" fmla="*/ 8066 h 6576242"/>
              <a:gd name="connsiteX0" fmla="*/ 4486 w 401840"/>
              <a:gd name="connsiteY0" fmla="*/ 8066 h 6576122"/>
              <a:gd name="connsiteX1" fmla="*/ 376489 w 401840"/>
              <a:gd name="connsiteY1" fmla="*/ 0 h 6576122"/>
              <a:gd name="connsiteX2" fmla="*/ 401840 w 401840"/>
              <a:gd name="connsiteY2" fmla="*/ 6576122 h 6576122"/>
              <a:gd name="connsiteX3" fmla="*/ 194 w 401840"/>
              <a:gd name="connsiteY3" fmla="*/ 6174476 h 6576122"/>
              <a:gd name="connsiteX4" fmla="*/ 4486 w 401840"/>
              <a:gd name="connsiteY4" fmla="*/ 8066 h 6576122"/>
              <a:gd name="connsiteX0" fmla="*/ 4486 w 401840"/>
              <a:gd name="connsiteY0" fmla="*/ 1242 h 6569298"/>
              <a:gd name="connsiteX1" fmla="*/ 369665 w 401840"/>
              <a:gd name="connsiteY1" fmla="*/ 0 h 6569298"/>
              <a:gd name="connsiteX2" fmla="*/ 401840 w 401840"/>
              <a:gd name="connsiteY2" fmla="*/ 6569298 h 6569298"/>
              <a:gd name="connsiteX3" fmla="*/ 194 w 401840"/>
              <a:gd name="connsiteY3" fmla="*/ 6167652 h 6569298"/>
              <a:gd name="connsiteX4" fmla="*/ 4486 w 401840"/>
              <a:gd name="connsiteY4" fmla="*/ 1242 h 6569298"/>
              <a:gd name="connsiteX0" fmla="*/ 4486 w 371900"/>
              <a:gd name="connsiteY0" fmla="*/ 1242 h 6569298"/>
              <a:gd name="connsiteX1" fmla="*/ 369665 w 371900"/>
              <a:gd name="connsiteY1" fmla="*/ 0 h 6569298"/>
              <a:gd name="connsiteX2" fmla="*/ 367721 w 371900"/>
              <a:gd name="connsiteY2" fmla="*/ 6569298 h 6569298"/>
              <a:gd name="connsiteX3" fmla="*/ 194 w 371900"/>
              <a:gd name="connsiteY3" fmla="*/ 6167652 h 6569298"/>
              <a:gd name="connsiteX4" fmla="*/ 4486 w 371900"/>
              <a:gd name="connsiteY4" fmla="*/ 1242 h 6569298"/>
              <a:gd name="connsiteX0" fmla="*/ 4486 w 374545"/>
              <a:gd name="connsiteY0" fmla="*/ 1242 h 6569298"/>
              <a:gd name="connsiteX1" fmla="*/ 369665 w 374545"/>
              <a:gd name="connsiteY1" fmla="*/ 0 h 6569298"/>
              <a:gd name="connsiteX2" fmla="*/ 374545 w 374545"/>
              <a:gd name="connsiteY2" fmla="*/ 6569298 h 6569298"/>
              <a:gd name="connsiteX3" fmla="*/ 194 w 374545"/>
              <a:gd name="connsiteY3" fmla="*/ 6167652 h 6569298"/>
              <a:gd name="connsiteX4" fmla="*/ 4486 w 374545"/>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206068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206068 h 6569298"/>
              <a:gd name="connsiteX0" fmla="*/ 4292 w 374351"/>
              <a:gd name="connsiteY0" fmla="*/ 1242 h 6364472"/>
              <a:gd name="connsiteX1" fmla="*/ 362156 w 374351"/>
              <a:gd name="connsiteY1" fmla="*/ 0 h 6364472"/>
              <a:gd name="connsiteX2" fmla="*/ 374351 w 374351"/>
              <a:gd name="connsiteY2" fmla="*/ 6364472 h 6364472"/>
              <a:gd name="connsiteX3" fmla="*/ 0 w 374351"/>
              <a:gd name="connsiteY3" fmla="*/ 5962826 h 6364472"/>
              <a:gd name="connsiteX4" fmla="*/ 4292 w 374351"/>
              <a:gd name="connsiteY4" fmla="*/ 1242 h 6364472"/>
              <a:gd name="connsiteX0" fmla="*/ 4292 w 374351"/>
              <a:gd name="connsiteY0" fmla="*/ 0 h 6363230"/>
              <a:gd name="connsiteX1" fmla="*/ 369471 w 374351"/>
              <a:gd name="connsiteY1" fmla="*/ 6073 h 6363230"/>
              <a:gd name="connsiteX2" fmla="*/ 374351 w 374351"/>
              <a:gd name="connsiteY2" fmla="*/ 6363230 h 6363230"/>
              <a:gd name="connsiteX3" fmla="*/ 0 w 374351"/>
              <a:gd name="connsiteY3" fmla="*/ 5961584 h 6363230"/>
              <a:gd name="connsiteX4" fmla="*/ 4292 w 374351"/>
              <a:gd name="connsiteY4" fmla="*/ 0 h 6363230"/>
              <a:gd name="connsiteX0" fmla="*/ 4292 w 374351"/>
              <a:gd name="connsiteY0" fmla="*/ 8558 h 6371788"/>
              <a:gd name="connsiteX1" fmla="*/ 369471 w 374351"/>
              <a:gd name="connsiteY1" fmla="*/ 0 h 6371788"/>
              <a:gd name="connsiteX2" fmla="*/ 374351 w 374351"/>
              <a:gd name="connsiteY2" fmla="*/ 6371788 h 6371788"/>
              <a:gd name="connsiteX3" fmla="*/ 0 w 374351"/>
              <a:gd name="connsiteY3" fmla="*/ 5970142 h 6371788"/>
              <a:gd name="connsiteX4" fmla="*/ 4292 w 374351"/>
              <a:gd name="connsiteY4" fmla="*/ 8558 h 6371788"/>
              <a:gd name="connsiteX0" fmla="*/ 4292 w 378975"/>
              <a:gd name="connsiteY0" fmla="*/ 0 h 6363230"/>
              <a:gd name="connsiteX1" fmla="*/ 376787 w 378975"/>
              <a:gd name="connsiteY1" fmla="*/ 6073 h 6363230"/>
              <a:gd name="connsiteX2" fmla="*/ 374351 w 378975"/>
              <a:gd name="connsiteY2" fmla="*/ 6363230 h 6363230"/>
              <a:gd name="connsiteX3" fmla="*/ 0 w 378975"/>
              <a:gd name="connsiteY3" fmla="*/ 5961584 h 6363230"/>
              <a:gd name="connsiteX4" fmla="*/ 4292 w 378975"/>
              <a:gd name="connsiteY4" fmla="*/ 0 h 6363230"/>
              <a:gd name="connsiteX0" fmla="*/ 4292 w 378975"/>
              <a:gd name="connsiteY0" fmla="*/ 8558 h 6371788"/>
              <a:gd name="connsiteX1" fmla="*/ 376787 w 378975"/>
              <a:gd name="connsiteY1" fmla="*/ 0 h 6371788"/>
              <a:gd name="connsiteX2" fmla="*/ 374351 w 378975"/>
              <a:gd name="connsiteY2" fmla="*/ 6371788 h 6371788"/>
              <a:gd name="connsiteX3" fmla="*/ 0 w 378975"/>
              <a:gd name="connsiteY3" fmla="*/ 5970142 h 6371788"/>
              <a:gd name="connsiteX4" fmla="*/ 4292 w 378975"/>
              <a:gd name="connsiteY4" fmla="*/ 8558 h 6371788"/>
              <a:gd name="connsiteX0" fmla="*/ 4292 w 378975"/>
              <a:gd name="connsiteY0" fmla="*/ 0 h 6377861"/>
              <a:gd name="connsiteX1" fmla="*/ 376787 w 378975"/>
              <a:gd name="connsiteY1" fmla="*/ 6073 h 6377861"/>
              <a:gd name="connsiteX2" fmla="*/ 374351 w 378975"/>
              <a:gd name="connsiteY2" fmla="*/ 6377861 h 6377861"/>
              <a:gd name="connsiteX3" fmla="*/ 0 w 378975"/>
              <a:gd name="connsiteY3" fmla="*/ 5976215 h 6377861"/>
              <a:gd name="connsiteX4" fmla="*/ 4292 w 378975"/>
              <a:gd name="connsiteY4" fmla="*/ 0 h 6377861"/>
              <a:gd name="connsiteX0" fmla="*/ 4292 w 378975"/>
              <a:gd name="connsiteY0" fmla="*/ 0 h 6373098"/>
              <a:gd name="connsiteX1" fmla="*/ 376787 w 378975"/>
              <a:gd name="connsiteY1" fmla="*/ 1310 h 6373098"/>
              <a:gd name="connsiteX2" fmla="*/ 374351 w 378975"/>
              <a:gd name="connsiteY2" fmla="*/ 6373098 h 6373098"/>
              <a:gd name="connsiteX3" fmla="*/ 0 w 378975"/>
              <a:gd name="connsiteY3" fmla="*/ 5971452 h 6373098"/>
              <a:gd name="connsiteX4" fmla="*/ 4292 w 378975"/>
              <a:gd name="connsiteY4" fmla="*/ 0 h 637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75" h="6373098">
                <a:moveTo>
                  <a:pt x="4292" y="0"/>
                </a:moveTo>
                <a:lnTo>
                  <a:pt x="376787" y="1310"/>
                </a:lnTo>
                <a:cubicBezTo>
                  <a:pt x="385237" y="2193351"/>
                  <a:pt x="365901" y="4181057"/>
                  <a:pt x="374351" y="6373098"/>
                </a:cubicBezTo>
                <a:cubicBezTo>
                  <a:pt x="152528" y="6373098"/>
                  <a:pt x="0" y="6273661"/>
                  <a:pt x="0" y="5971452"/>
                </a:cubicBezTo>
                <a:cubicBezTo>
                  <a:pt x="0" y="5669243"/>
                  <a:pt x="5737" y="1828308"/>
                  <a:pt x="4292" y="0"/>
                </a:cubicBezTo>
                <a:close/>
              </a:path>
            </a:pathLst>
          </a:custGeom>
          <a:gradFill flip="none" rotWithShape="1">
            <a:gsLst>
              <a:gs pos="0">
                <a:srgbClr val="D8450A"/>
              </a:gs>
              <a:gs pos="50000">
                <a:srgbClr val="F86F08">
                  <a:alpha val="95000"/>
                </a:srgbClr>
              </a:gs>
              <a:gs pos="100000">
                <a:srgbClr val="FC7420">
                  <a:alpha val="94000"/>
                </a:srgbClr>
              </a:gs>
            </a:gsLst>
            <a:lin ang="16200000" scaled="1"/>
            <a:tileRect/>
          </a:gradFill>
          <a:ln>
            <a:noFill/>
          </a:ln>
          <a:effectLst>
            <a:innerShdw blurRad="38100" dist="12700" dir="108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idx="1"/>
          </p:nvPr>
        </p:nvSpPr>
        <p:spPr>
          <a:xfrm>
            <a:off x="533399" y="1068042"/>
            <a:ext cx="832485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Box 27"/>
          <p:cNvSpPr txBox="1"/>
          <p:nvPr userDrawn="1"/>
        </p:nvSpPr>
        <p:spPr>
          <a:xfrm>
            <a:off x="5007128" y="6157378"/>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30" name="Picture 29" descr="India_University.jpg"/>
          <p:cNvPicPr>
            <a:picLocks noChangeAspect="1"/>
          </p:cNvPicPr>
          <p:nvPr userDrawn="1"/>
        </p:nvPicPr>
        <p:blipFill>
          <a:blip r:embed="rId10" cstate="print"/>
          <a:stretch>
            <a:fillRect/>
          </a:stretch>
        </p:blipFill>
        <p:spPr>
          <a:xfrm>
            <a:off x="470263" y="6083091"/>
            <a:ext cx="2181498" cy="761846"/>
          </a:xfrm>
          <a:prstGeom prst="rect">
            <a:avLst/>
          </a:prstGeom>
        </p:spPr>
      </p:pic>
    </p:spTree>
    <p:extLst>
      <p:ext uri="{BB962C8B-B14F-4D97-AF65-F5344CB8AC3E}">
        <p14:creationId xmlns="" xmlns:p14="http://schemas.microsoft.com/office/powerpoint/2010/main" val="196630136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687" r:id="rId3"/>
    <p:sldLayoutId id="2147483688" r:id="rId4"/>
    <p:sldLayoutId id="2147483690" r:id="rId5"/>
    <p:sldLayoutId id="2147483701" r:id="rId6"/>
    <p:sldLayoutId id="2147483702" r:id="rId7"/>
    <p:sldLayoutId id="2147483703" r:id="rId8"/>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0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6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4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 name="Rectangle 73"/>
          <p:cNvSpPr/>
          <p:nvPr userDrawn="1"/>
        </p:nvSpPr>
        <p:spPr>
          <a:xfrm flipV="1">
            <a:off x="0" y="0"/>
            <a:ext cx="9144000" cy="1638300"/>
          </a:xfrm>
          <a:prstGeom prst="rect">
            <a:avLst/>
          </a:prstGeom>
          <a:gradFill flip="none" rotWithShape="1">
            <a:gsLst>
              <a:gs pos="0">
                <a:schemeClr val="bg1">
                  <a:lumMod val="85000"/>
                </a:schemeClr>
              </a:gs>
              <a:gs pos="19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66" name="Rectangle 226"/>
          <p:cNvSpPr>
            <a:spLocks noGrp="1" noChangeArrowheads="1"/>
          </p:cNvSpPr>
          <p:nvPr>
            <p:ph type="title"/>
          </p:nvPr>
        </p:nvSpPr>
        <p:spPr bwMode="auto">
          <a:xfrm>
            <a:off x="305669" y="280713"/>
            <a:ext cx="854414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304801" y="1068042"/>
            <a:ext cx="8553450"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Rounded Rectangle 15"/>
          <p:cNvSpPr/>
          <p:nvPr userDrawn="1"/>
        </p:nvSpPr>
        <p:spPr>
          <a:xfrm rot="5400000">
            <a:off x="7021434" y="4739576"/>
            <a:ext cx="155280" cy="409883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10019"/>
              <a:gd name="connsiteY0" fmla="*/ 8066 h 6576242"/>
              <a:gd name="connsiteX1" fmla="*/ 376489 w 2410019"/>
              <a:gd name="connsiteY1" fmla="*/ 0 h 6576242"/>
              <a:gd name="connsiteX2" fmla="*/ 2410019 w 2410019"/>
              <a:gd name="connsiteY2" fmla="*/ 6576242 h 6576242"/>
              <a:gd name="connsiteX3" fmla="*/ 401840 w 2410019"/>
              <a:gd name="connsiteY3" fmla="*/ 6576122 h 6576242"/>
              <a:gd name="connsiteX4" fmla="*/ 194 w 2410019"/>
              <a:gd name="connsiteY4" fmla="*/ 6174476 h 6576242"/>
              <a:gd name="connsiteX5" fmla="*/ 4486 w 2410019"/>
              <a:gd name="connsiteY5" fmla="*/ 8066 h 6576242"/>
              <a:gd name="connsiteX0" fmla="*/ 4486 w 401840"/>
              <a:gd name="connsiteY0" fmla="*/ 8066 h 6576122"/>
              <a:gd name="connsiteX1" fmla="*/ 376489 w 401840"/>
              <a:gd name="connsiteY1" fmla="*/ 0 h 6576122"/>
              <a:gd name="connsiteX2" fmla="*/ 401840 w 401840"/>
              <a:gd name="connsiteY2" fmla="*/ 6576122 h 6576122"/>
              <a:gd name="connsiteX3" fmla="*/ 194 w 401840"/>
              <a:gd name="connsiteY3" fmla="*/ 6174476 h 6576122"/>
              <a:gd name="connsiteX4" fmla="*/ 4486 w 401840"/>
              <a:gd name="connsiteY4" fmla="*/ 8066 h 6576122"/>
              <a:gd name="connsiteX0" fmla="*/ 4486 w 401840"/>
              <a:gd name="connsiteY0" fmla="*/ 1242 h 6569298"/>
              <a:gd name="connsiteX1" fmla="*/ 369665 w 401840"/>
              <a:gd name="connsiteY1" fmla="*/ 0 h 6569298"/>
              <a:gd name="connsiteX2" fmla="*/ 401840 w 401840"/>
              <a:gd name="connsiteY2" fmla="*/ 6569298 h 6569298"/>
              <a:gd name="connsiteX3" fmla="*/ 194 w 401840"/>
              <a:gd name="connsiteY3" fmla="*/ 6167652 h 6569298"/>
              <a:gd name="connsiteX4" fmla="*/ 4486 w 401840"/>
              <a:gd name="connsiteY4" fmla="*/ 1242 h 6569298"/>
              <a:gd name="connsiteX0" fmla="*/ 4486 w 371900"/>
              <a:gd name="connsiteY0" fmla="*/ 1242 h 6569298"/>
              <a:gd name="connsiteX1" fmla="*/ 369665 w 371900"/>
              <a:gd name="connsiteY1" fmla="*/ 0 h 6569298"/>
              <a:gd name="connsiteX2" fmla="*/ 367721 w 371900"/>
              <a:gd name="connsiteY2" fmla="*/ 6569298 h 6569298"/>
              <a:gd name="connsiteX3" fmla="*/ 194 w 371900"/>
              <a:gd name="connsiteY3" fmla="*/ 6167652 h 6569298"/>
              <a:gd name="connsiteX4" fmla="*/ 4486 w 371900"/>
              <a:gd name="connsiteY4" fmla="*/ 1242 h 6569298"/>
              <a:gd name="connsiteX0" fmla="*/ 4486 w 374545"/>
              <a:gd name="connsiteY0" fmla="*/ 1242 h 6569298"/>
              <a:gd name="connsiteX1" fmla="*/ 369665 w 374545"/>
              <a:gd name="connsiteY1" fmla="*/ 0 h 6569298"/>
              <a:gd name="connsiteX2" fmla="*/ 374545 w 374545"/>
              <a:gd name="connsiteY2" fmla="*/ 6569298 h 6569298"/>
              <a:gd name="connsiteX3" fmla="*/ 194 w 374545"/>
              <a:gd name="connsiteY3" fmla="*/ 6167652 h 6569298"/>
              <a:gd name="connsiteX4" fmla="*/ 4486 w 374545"/>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206068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206068 h 6569298"/>
              <a:gd name="connsiteX0" fmla="*/ 4292 w 374351"/>
              <a:gd name="connsiteY0" fmla="*/ 1242 h 6364472"/>
              <a:gd name="connsiteX1" fmla="*/ 362156 w 374351"/>
              <a:gd name="connsiteY1" fmla="*/ 0 h 6364472"/>
              <a:gd name="connsiteX2" fmla="*/ 374351 w 374351"/>
              <a:gd name="connsiteY2" fmla="*/ 6364472 h 6364472"/>
              <a:gd name="connsiteX3" fmla="*/ 0 w 374351"/>
              <a:gd name="connsiteY3" fmla="*/ 5962826 h 6364472"/>
              <a:gd name="connsiteX4" fmla="*/ 4292 w 374351"/>
              <a:gd name="connsiteY4" fmla="*/ 1242 h 6364472"/>
              <a:gd name="connsiteX0" fmla="*/ 4292 w 374351"/>
              <a:gd name="connsiteY0" fmla="*/ 0 h 6363230"/>
              <a:gd name="connsiteX1" fmla="*/ 369471 w 374351"/>
              <a:gd name="connsiteY1" fmla="*/ 6073 h 6363230"/>
              <a:gd name="connsiteX2" fmla="*/ 374351 w 374351"/>
              <a:gd name="connsiteY2" fmla="*/ 6363230 h 6363230"/>
              <a:gd name="connsiteX3" fmla="*/ 0 w 374351"/>
              <a:gd name="connsiteY3" fmla="*/ 5961584 h 6363230"/>
              <a:gd name="connsiteX4" fmla="*/ 4292 w 374351"/>
              <a:gd name="connsiteY4" fmla="*/ 0 h 6363230"/>
              <a:gd name="connsiteX0" fmla="*/ 4292 w 374351"/>
              <a:gd name="connsiteY0" fmla="*/ 8558 h 6371788"/>
              <a:gd name="connsiteX1" fmla="*/ 369471 w 374351"/>
              <a:gd name="connsiteY1" fmla="*/ 0 h 6371788"/>
              <a:gd name="connsiteX2" fmla="*/ 374351 w 374351"/>
              <a:gd name="connsiteY2" fmla="*/ 6371788 h 6371788"/>
              <a:gd name="connsiteX3" fmla="*/ 0 w 374351"/>
              <a:gd name="connsiteY3" fmla="*/ 5970142 h 6371788"/>
              <a:gd name="connsiteX4" fmla="*/ 4292 w 374351"/>
              <a:gd name="connsiteY4" fmla="*/ 8558 h 6371788"/>
              <a:gd name="connsiteX0" fmla="*/ 4292 w 378975"/>
              <a:gd name="connsiteY0" fmla="*/ 0 h 6363230"/>
              <a:gd name="connsiteX1" fmla="*/ 376787 w 378975"/>
              <a:gd name="connsiteY1" fmla="*/ 6073 h 6363230"/>
              <a:gd name="connsiteX2" fmla="*/ 374351 w 378975"/>
              <a:gd name="connsiteY2" fmla="*/ 6363230 h 6363230"/>
              <a:gd name="connsiteX3" fmla="*/ 0 w 378975"/>
              <a:gd name="connsiteY3" fmla="*/ 5961584 h 6363230"/>
              <a:gd name="connsiteX4" fmla="*/ 4292 w 378975"/>
              <a:gd name="connsiteY4" fmla="*/ 0 h 6363230"/>
              <a:gd name="connsiteX0" fmla="*/ 4292 w 378975"/>
              <a:gd name="connsiteY0" fmla="*/ 8558 h 6371788"/>
              <a:gd name="connsiteX1" fmla="*/ 376787 w 378975"/>
              <a:gd name="connsiteY1" fmla="*/ 0 h 6371788"/>
              <a:gd name="connsiteX2" fmla="*/ 374351 w 378975"/>
              <a:gd name="connsiteY2" fmla="*/ 6371788 h 6371788"/>
              <a:gd name="connsiteX3" fmla="*/ 0 w 378975"/>
              <a:gd name="connsiteY3" fmla="*/ 5970142 h 6371788"/>
              <a:gd name="connsiteX4" fmla="*/ 4292 w 378975"/>
              <a:gd name="connsiteY4" fmla="*/ 8558 h 6371788"/>
              <a:gd name="connsiteX0" fmla="*/ 4292 w 378975"/>
              <a:gd name="connsiteY0" fmla="*/ 0 h 6377861"/>
              <a:gd name="connsiteX1" fmla="*/ 376787 w 378975"/>
              <a:gd name="connsiteY1" fmla="*/ 6073 h 6377861"/>
              <a:gd name="connsiteX2" fmla="*/ 374351 w 378975"/>
              <a:gd name="connsiteY2" fmla="*/ 6377861 h 6377861"/>
              <a:gd name="connsiteX3" fmla="*/ 0 w 378975"/>
              <a:gd name="connsiteY3" fmla="*/ 5976215 h 6377861"/>
              <a:gd name="connsiteX4" fmla="*/ 4292 w 378975"/>
              <a:gd name="connsiteY4" fmla="*/ 0 h 6377861"/>
              <a:gd name="connsiteX0" fmla="*/ 4292 w 378975"/>
              <a:gd name="connsiteY0" fmla="*/ 0 h 6373098"/>
              <a:gd name="connsiteX1" fmla="*/ 376787 w 378975"/>
              <a:gd name="connsiteY1" fmla="*/ 1310 h 6373098"/>
              <a:gd name="connsiteX2" fmla="*/ 374351 w 378975"/>
              <a:gd name="connsiteY2" fmla="*/ 6373098 h 6373098"/>
              <a:gd name="connsiteX3" fmla="*/ 0 w 378975"/>
              <a:gd name="connsiteY3" fmla="*/ 5971452 h 6373098"/>
              <a:gd name="connsiteX4" fmla="*/ 4292 w 378975"/>
              <a:gd name="connsiteY4" fmla="*/ 0 h 637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75" h="6373098">
                <a:moveTo>
                  <a:pt x="4292" y="0"/>
                </a:moveTo>
                <a:lnTo>
                  <a:pt x="376787" y="1310"/>
                </a:lnTo>
                <a:cubicBezTo>
                  <a:pt x="385237" y="2193351"/>
                  <a:pt x="365901" y="4181057"/>
                  <a:pt x="374351" y="6373098"/>
                </a:cubicBezTo>
                <a:cubicBezTo>
                  <a:pt x="152528" y="6373098"/>
                  <a:pt x="0" y="6273661"/>
                  <a:pt x="0" y="5971452"/>
                </a:cubicBezTo>
                <a:cubicBezTo>
                  <a:pt x="0" y="5669243"/>
                  <a:pt x="5737" y="1828308"/>
                  <a:pt x="4292" y="0"/>
                </a:cubicBezTo>
                <a:close/>
              </a:path>
            </a:pathLst>
          </a:custGeom>
          <a:gradFill flip="none" rotWithShape="1">
            <a:gsLst>
              <a:gs pos="0">
                <a:srgbClr val="D8450A"/>
              </a:gs>
              <a:gs pos="50000">
                <a:srgbClr val="F86F08">
                  <a:alpha val="95000"/>
                </a:srgbClr>
              </a:gs>
              <a:gs pos="100000">
                <a:srgbClr val="FC7420">
                  <a:alpha val="94000"/>
                </a:srgbClr>
              </a:gs>
            </a:gsLst>
            <a:lin ang="16200000" scaled="1"/>
            <a:tileRect/>
          </a:gradFill>
          <a:ln>
            <a:noFill/>
          </a:ln>
          <a:effectLst>
            <a:innerShdw blurRad="38100" dist="12700" dir="108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Text Box 1"/>
          <p:cNvSpPr txBox="1">
            <a:spLocks noChangeArrowheads="1"/>
          </p:cNvSpPr>
          <p:nvPr userDrawn="1"/>
        </p:nvSpPr>
        <p:spPr bwMode="black">
          <a:xfrm>
            <a:off x="5109081" y="6350719"/>
            <a:ext cx="3839007" cy="307777"/>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the Energy Efficient Solutions logo, mobileGT, PowerQUICC, QorIQ, StarCore and Symphony 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of their respective owners. © 2011 Freescale Semiconductor, Inc.</a:t>
            </a:r>
          </a:p>
        </p:txBody>
      </p:sp>
      <p:sp>
        <p:nvSpPr>
          <p:cNvPr id="30" name="Slide Number Placeholder 1"/>
          <p:cNvSpPr txBox="1">
            <a:spLocks/>
          </p:cNvSpPr>
          <p:nvPr userDrawn="1"/>
        </p:nvSpPr>
        <p:spPr>
          <a:xfrm>
            <a:off x="4680823" y="6314051"/>
            <a:ext cx="39810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9899D5D8-9A89-49C6-87E2-D5B81659BB09}" type="slidenum">
              <a:rPr lang="en-US" smtClean="0">
                <a:solidFill>
                  <a:schemeClr val="tx1">
                    <a:lumMod val="75000"/>
                    <a:lumOff val="25000"/>
                  </a:schemeClr>
                </a:solidFill>
              </a:rPr>
              <a:pPr/>
              <a:t>‹#›</a:t>
            </a:fld>
            <a:endParaRPr lang="en-US" dirty="0">
              <a:solidFill>
                <a:schemeClr val="tx1">
                  <a:lumMod val="75000"/>
                  <a:lumOff val="25000"/>
                </a:schemeClr>
              </a:solidFill>
            </a:endParaRPr>
          </a:p>
        </p:txBody>
      </p:sp>
      <p:cxnSp>
        <p:nvCxnSpPr>
          <p:cNvPr id="31" name="Straight Connector 30"/>
          <p:cNvCxnSpPr/>
          <p:nvPr userDrawn="1"/>
        </p:nvCxnSpPr>
        <p:spPr>
          <a:xfrm>
            <a:off x="5049660" y="6366416"/>
            <a:ext cx="0" cy="2767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userDrawn="1"/>
        </p:nvGrpSpPr>
        <p:grpSpPr>
          <a:xfrm>
            <a:off x="633159" y="6272566"/>
            <a:ext cx="1771650" cy="381114"/>
            <a:chOff x="633159" y="6301141"/>
            <a:chExt cx="1771650" cy="381114"/>
          </a:xfrm>
        </p:grpSpPr>
        <p:sp>
          <p:nvSpPr>
            <p:cNvPr id="3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4"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5"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6"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7"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43" name="TextBox 42"/>
          <p:cNvSpPr txBox="1"/>
          <p:nvPr userDrawn="1"/>
        </p:nvSpPr>
        <p:spPr>
          <a:xfrm>
            <a:off x="5007128" y="6157378"/>
            <a:ext cx="1463862" cy="215444"/>
          </a:xfrm>
          <a:prstGeom prst="rect">
            <a:avLst/>
          </a:prstGeom>
          <a:noFill/>
        </p:spPr>
        <p:txBody>
          <a:bodyPr wrap="none" rtlCol="0">
            <a:spAutoFit/>
          </a:bodyPr>
          <a:lstStyle/>
          <a:p>
            <a:r>
              <a:rPr lang="en-US" sz="800" b="0" dirty="0" smtClean="0">
                <a:solidFill>
                  <a:schemeClr val="tx1">
                    <a:lumMod val="65000"/>
                    <a:lumOff val="35000"/>
                  </a:schemeClr>
                </a:solidFill>
              </a:rPr>
              <a:t>Confidential and</a:t>
            </a:r>
            <a:r>
              <a:rPr lang="en-US" sz="800" b="0" baseline="0" dirty="0" smtClean="0">
                <a:solidFill>
                  <a:schemeClr val="tx1">
                    <a:lumMod val="65000"/>
                    <a:lumOff val="35000"/>
                  </a:schemeClr>
                </a:solidFill>
              </a:rPr>
              <a:t> Proprietary</a:t>
            </a:r>
            <a:endParaRPr lang="en-US" sz="800" b="0" dirty="0">
              <a:solidFill>
                <a:schemeClr val="tx1">
                  <a:lumMod val="65000"/>
                  <a:lumOff val="35000"/>
                </a:schemeClr>
              </a:solidFill>
            </a:endParaRPr>
          </a:p>
        </p:txBody>
      </p:sp>
      <p:pic>
        <p:nvPicPr>
          <p:cNvPr id="53" name="Picture 52" descr="India_University.jpg"/>
          <p:cNvPicPr>
            <a:picLocks noChangeAspect="1"/>
          </p:cNvPicPr>
          <p:nvPr userDrawn="1"/>
        </p:nvPicPr>
        <p:blipFill>
          <a:blip r:embed="rId10" cstate="print"/>
          <a:stretch>
            <a:fillRect/>
          </a:stretch>
        </p:blipFill>
        <p:spPr>
          <a:xfrm>
            <a:off x="470263" y="6083091"/>
            <a:ext cx="2181498" cy="761846"/>
          </a:xfrm>
          <a:prstGeom prst="rect">
            <a:avLst/>
          </a:prstGeom>
        </p:spPr>
      </p:pic>
    </p:spTree>
    <p:extLst>
      <p:ext uri="{BB962C8B-B14F-4D97-AF65-F5344CB8AC3E}">
        <p14:creationId xmlns=""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07" r:id="rId3"/>
    <p:sldLayoutId id="2147483708" r:id="rId4"/>
    <p:sldLayoutId id="2147483709" r:id="rId5"/>
    <p:sldLayoutId id="2147483710" r:id="rId6"/>
    <p:sldLayoutId id="2147483711" r:id="rId7"/>
    <p:sldLayoutId id="2147483712" r:id="rId8"/>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0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6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4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23720" name="Text Box 8"/>
          <p:cNvSpPr txBox="1">
            <a:spLocks noChangeAspect="1" noChangeArrowheads="1"/>
          </p:cNvSpPr>
          <p:nvPr userDrawn="1"/>
        </p:nvSpPr>
        <p:spPr bwMode="black">
          <a:xfrm>
            <a:off x="6362700" y="2847975"/>
            <a:ext cx="933450" cy="246063"/>
          </a:xfrm>
          <a:prstGeom prst="rect">
            <a:avLst/>
          </a:prstGeom>
          <a:noFill/>
          <a:ln w="9525">
            <a:noFill/>
            <a:miter lim="800000"/>
            <a:headEnd/>
            <a:tailEnd/>
          </a:ln>
          <a:effectLst/>
        </p:spPr>
        <p:txBody>
          <a:bodyPr>
            <a:spAutoFit/>
          </a:bodyPr>
          <a:lstStyle/>
          <a:p>
            <a:r>
              <a:rPr lang="en-US" sz="1000" b="1"/>
              <a:t>TM</a:t>
            </a:r>
          </a:p>
        </p:txBody>
      </p:sp>
      <p:sp>
        <p:nvSpPr>
          <p:cNvPr id="1523734" name="Freeform 22"/>
          <p:cNvSpPr>
            <a:spLocks noChangeAspect="1"/>
          </p:cNvSpPr>
          <p:nvPr userDrawn="1"/>
        </p:nvSpPr>
        <p:spPr bwMode="black">
          <a:xfrm>
            <a:off x="2162175" y="2289175"/>
            <a:ext cx="382588" cy="20796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5" name="Freeform 23"/>
          <p:cNvSpPr>
            <a:spLocks noChangeAspect="1"/>
          </p:cNvSpPr>
          <p:nvPr userDrawn="1"/>
        </p:nvSpPr>
        <p:spPr bwMode="black">
          <a:xfrm>
            <a:off x="2384425" y="2401888"/>
            <a:ext cx="373063" cy="211138"/>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36" name="Freeform 24"/>
          <p:cNvSpPr>
            <a:spLocks noChangeAspect="1"/>
          </p:cNvSpPr>
          <p:nvPr userDrawn="1"/>
        </p:nvSpPr>
        <p:spPr bwMode="black">
          <a:xfrm>
            <a:off x="2592388" y="2509838"/>
            <a:ext cx="382588" cy="2159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7" name="Freeform 25"/>
          <p:cNvSpPr>
            <a:spLocks noChangeAspect="1"/>
          </p:cNvSpPr>
          <p:nvPr userDrawn="1"/>
        </p:nvSpPr>
        <p:spPr bwMode="black">
          <a:xfrm>
            <a:off x="2271713" y="2705100"/>
            <a:ext cx="381000" cy="215900"/>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38" name="Freeform 26"/>
          <p:cNvSpPr>
            <a:spLocks noChangeAspect="1"/>
          </p:cNvSpPr>
          <p:nvPr userDrawn="1"/>
        </p:nvSpPr>
        <p:spPr bwMode="black">
          <a:xfrm>
            <a:off x="2487613" y="2820988"/>
            <a:ext cx="377825" cy="20796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9" name="Freeform 27"/>
          <p:cNvSpPr>
            <a:spLocks noChangeAspect="1"/>
          </p:cNvSpPr>
          <p:nvPr userDrawn="1"/>
        </p:nvSpPr>
        <p:spPr bwMode="black">
          <a:xfrm>
            <a:off x="1954213" y="2895600"/>
            <a:ext cx="373063" cy="219075"/>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40" name="Freeform 28"/>
          <p:cNvSpPr>
            <a:spLocks noChangeAspect="1"/>
          </p:cNvSpPr>
          <p:nvPr userDrawn="1"/>
        </p:nvSpPr>
        <p:spPr bwMode="black">
          <a:xfrm>
            <a:off x="2162175" y="3006725"/>
            <a:ext cx="382588" cy="217488"/>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41" name="Freeform 29"/>
          <p:cNvSpPr>
            <a:spLocks noChangeAspect="1"/>
          </p:cNvSpPr>
          <p:nvPr userDrawn="1"/>
        </p:nvSpPr>
        <p:spPr bwMode="black">
          <a:xfrm>
            <a:off x="1841500" y="3206750"/>
            <a:ext cx="382588" cy="215900"/>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42" name="Freeform 30"/>
          <p:cNvSpPr>
            <a:spLocks noChangeAspect="1"/>
          </p:cNvSpPr>
          <p:nvPr userDrawn="1"/>
        </p:nvSpPr>
        <p:spPr bwMode="black">
          <a:xfrm>
            <a:off x="2974975" y="2851150"/>
            <a:ext cx="307975" cy="571500"/>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1523743" name="Freeform 31"/>
          <p:cNvSpPr>
            <a:spLocks noChangeAspect="1"/>
          </p:cNvSpPr>
          <p:nvPr userDrawn="1"/>
        </p:nvSpPr>
        <p:spPr bwMode="black">
          <a:xfrm>
            <a:off x="3230563" y="2994025"/>
            <a:ext cx="325438" cy="428625"/>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1523744" name="Freeform 32"/>
          <p:cNvSpPr>
            <a:spLocks noChangeAspect="1" noEditPoints="1"/>
          </p:cNvSpPr>
          <p:nvPr userDrawn="1"/>
        </p:nvSpPr>
        <p:spPr bwMode="black">
          <a:xfrm>
            <a:off x="5292725" y="2986088"/>
            <a:ext cx="450850" cy="444500"/>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1523745" name="Freeform 33"/>
          <p:cNvSpPr>
            <a:spLocks noChangeAspect="1"/>
          </p:cNvSpPr>
          <p:nvPr userDrawn="1"/>
        </p:nvSpPr>
        <p:spPr bwMode="black">
          <a:xfrm>
            <a:off x="5757863" y="2855913"/>
            <a:ext cx="233363" cy="566738"/>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1523746" name="Freeform 34"/>
          <p:cNvSpPr>
            <a:spLocks noChangeAspect="1" noEditPoints="1"/>
          </p:cNvSpPr>
          <p:nvPr userDrawn="1"/>
        </p:nvSpPr>
        <p:spPr bwMode="black">
          <a:xfrm>
            <a:off x="3517900" y="2986088"/>
            <a:ext cx="463550" cy="444500"/>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1523747" name="Freeform 35"/>
          <p:cNvSpPr>
            <a:spLocks noChangeAspect="1" noEditPoints="1"/>
          </p:cNvSpPr>
          <p:nvPr userDrawn="1"/>
        </p:nvSpPr>
        <p:spPr bwMode="black">
          <a:xfrm>
            <a:off x="3981450" y="2986088"/>
            <a:ext cx="465138" cy="444500"/>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1523748" name="Freeform 36"/>
          <p:cNvSpPr>
            <a:spLocks noChangeAspect="1" noEditPoints="1"/>
          </p:cNvSpPr>
          <p:nvPr userDrawn="1"/>
        </p:nvSpPr>
        <p:spPr bwMode="black">
          <a:xfrm>
            <a:off x="5956300" y="2986088"/>
            <a:ext cx="460375" cy="444500"/>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1523749" name="Freeform 37"/>
          <p:cNvSpPr>
            <a:spLocks noChangeAspect="1"/>
          </p:cNvSpPr>
          <p:nvPr userDrawn="1"/>
        </p:nvSpPr>
        <p:spPr bwMode="black">
          <a:xfrm>
            <a:off x="4857750" y="2986088"/>
            <a:ext cx="447675" cy="444500"/>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1523750" name="Freeform 38"/>
          <p:cNvSpPr>
            <a:spLocks noChangeAspect="1"/>
          </p:cNvSpPr>
          <p:nvPr userDrawn="1"/>
        </p:nvSpPr>
        <p:spPr bwMode="black">
          <a:xfrm>
            <a:off x="4411663" y="2986088"/>
            <a:ext cx="473075" cy="444500"/>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4" r:id="rId1"/>
    <p:sldLayoutId id="2147483753" r:id="rId2"/>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7.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8.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9.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9.xml"/><Relationship Id="rId1" Type="http://schemas.openxmlformats.org/officeDocument/2006/relationships/vmlDrawing" Target="../drawings/vmlDrawing4.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9.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9.xml"/><Relationship Id="rId1" Type="http://schemas.openxmlformats.org/officeDocument/2006/relationships/vmlDrawing" Target="../drawings/vmlDrawing6.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9.xml"/><Relationship Id="rId1" Type="http://schemas.openxmlformats.org/officeDocument/2006/relationships/vmlDrawing" Target="../drawings/vmlDrawing7.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30.xml"/><Relationship Id="rId1" Type="http://schemas.openxmlformats.org/officeDocument/2006/relationships/vmlDrawing" Target="../drawings/vmlDrawing8.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ARM Software Track</a:t>
            </a:r>
            <a:endParaRPr lang="en-US" dirty="0"/>
          </a:p>
        </p:txBody>
      </p:sp>
      <p:sp>
        <p:nvSpPr>
          <p:cNvPr id="4" name="Title 2"/>
          <p:cNvSpPr txBox="1">
            <a:spLocks/>
          </p:cNvSpPr>
          <p:nvPr/>
        </p:nvSpPr>
        <p:spPr bwMode="blackWhite">
          <a:xfrm>
            <a:off x="3046948" y="3838353"/>
            <a:ext cx="5884403" cy="1345019"/>
          </a:xfrm>
          <a:prstGeom prst="rect">
            <a:avLst/>
          </a:prstGeom>
          <a:noFill/>
          <a:ln w="25400" algn="ctr">
            <a:noFill/>
            <a:miter lim="800000"/>
            <a:headEnd/>
            <a:tailEnd/>
          </a:ln>
          <a:effectLst/>
        </p:spPr>
        <p:txBody>
          <a:bodyPr vert="horz" wrap="square" lIns="91440" tIns="91440" rIns="91440" bIns="91440" numCol="1" anchor="b" anchorCtr="0" compatLnSpc="1">
            <a:prstTxWarp prst="textNoShape">
              <a:avLst/>
            </a:prstTxWarp>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sz="1600" b="1" i="0" u="none" strike="noStrike" kern="1200" cap="none" spc="0" normalizeH="0" baseline="0" noProof="0" dirty="0" smtClean="0">
                <a:ln>
                  <a:noFill/>
                </a:ln>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uLnTx/>
                <a:uFillTx/>
                <a:latin typeface="Arial" charset="0"/>
                <a:ea typeface="+mn-ea"/>
                <a:cs typeface="+mn-cs"/>
              </a:rPr>
              <a:t>Arnab Basu</a:t>
            </a:r>
          </a:p>
          <a:p>
            <a:pPr marL="0" marR="0" lvl="0" indent="0" algn="l" defTabSz="914400" rtl="0" eaLnBrk="1" fontAlgn="base" latinLnBrk="0" hangingPunct="1">
              <a:lnSpc>
                <a:spcPct val="100000"/>
              </a:lnSpc>
              <a:spcBef>
                <a:spcPct val="25000"/>
              </a:spcBef>
              <a:spcAft>
                <a:spcPct val="0"/>
              </a:spcAft>
              <a:buClrTx/>
              <a:buSzTx/>
              <a:buFontTx/>
              <a:buNone/>
              <a:tabLst/>
              <a:defRPr/>
            </a:pPr>
            <a:r>
              <a:rPr lang="en-US" sz="1600" b="1" dirty="0" err="1" smtClean="0">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rPr>
              <a:t>Bhupesh</a:t>
            </a:r>
            <a:r>
              <a:rPr lang="en-US" sz="1600" b="1" dirty="0" smtClean="0">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rPr>
              <a:t> Sharma</a:t>
            </a:r>
            <a:endParaRPr kumimoji="0" lang="en-US" sz="1600" b="1" i="0" u="none" strike="noStrike" kern="1200" cap="none" spc="0" normalizeH="0" baseline="0" noProof="0" dirty="0" smtClean="0">
              <a:ln>
                <a:noFill/>
              </a:ln>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uLnTx/>
              <a:uFillTx/>
              <a:latin typeface="Arial" charset="0"/>
              <a:ea typeface="+mn-ea"/>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r>
              <a:rPr lang="en-US" sz="1600" b="1" dirty="0" smtClean="0">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rPr>
              <a:t>Prabhakar Kushwaha</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sz="1600" b="1" i="0" u="none" strike="noStrike" kern="1200" cap="none" spc="0" normalizeH="0" baseline="0" noProof="0" dirty="0" smtClean="0">
                <a:ln>
                  <a:noFill/>
                </a:ln>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uLnTx/>
                <a:uFillTx/>
                <a:latin typeface="Arial" charset="0"/>
                <a:ea typeface="+mn-ea"/>
                <a:cs typeface="+mn-cs"/>
              </a:rPr>
              <a:t>Shaveta Leekha</a:t>
            </a:r>
            <a:endParaRPr kumimoji="0" lang="en-US" sz="1600" b="1" i="0" u="none" strike="noStrike" kern="1200" cap="none" spc="0" normalizeH="0" baseline="0" noProof="0" dirty="0">
              <a:ln>
                <a:noFill/>
              </a:ln>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uLnTx/>
              <a:uFillTx/>
              <a:latin typeface="Arial" charset="0"/>
              <a:ea typeface="+mn-ea"/>
              <a:cs typeface="+mn-cs"/>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Modes - contd</a:t>
            </a:r>
            <a:endParaRPr lang="en-US" dirty="0"/>
          </a:p>
        </p:txBody>
      </p:sp>
      <p:sp>
        <p:nvSpPr>
          <p:cNvPr id="3" name="Text Placeholder 2"/>
          <p:cNvSpPr>
            <a:spLocks noGrp="1"/>
          </p:cNvSpPr>
          <p:nvPr>
            <p:ph type="body" sz="quarter" idx="10"/>
          </p:nvPr>
        </p:nvSpPr>
        <p:spPr/>
        <p:txBody>
          <a:bodyPr/>
          <a:lstStyle/>
          <a:p>
            <a:endParaRPr lang="en-US" dirty="0" smtClean="0"/>
          </a:p>
          <a:p>
            <a:r>
              <a:rPr lang="en-US" dirty="0" smtClean="0"/>
              <a:t>How is processor mode changed?</a:t>
            </a:r>
          </a:p>
          <a:p>
            <a:endParaRPr lang="en-US" dirty="0" smtClean="0"/>
          </a:p>
          <a:p>
            <a:pPr lvl="1"/>
            <a:r>
              <a:rPr lang="en-US" dirty="0" smtClean="0"/>
              <a:t> Processor mode changes when the processor responds to an interrupt or exception</a:t>
            </a:r>
          </a:p>
          <a:p>
            <a:pPr lvl="1"/>
            <a:endParaRPr lang="en-US" dirty="0" smtClean="0"/>
          </a:p>
          <a:p>
            <a:pPr lvl="1"/>
            <a:r>
              <a:rPr lang="en-US" dirty="0" smtClean="0"/>
              <a:t>It can also be changed by writing directly to the mode bits of the cpsr (only in privileged modes)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Text Placeholder 2"/>
          <p:cNvSpPr>
            <a:spLocks noGrp="1"/>
          </p:cNvSpPr>
          <p:nvPr>
            <p:ph type="body" sz="quarter" idx="10"/>
          </p:nvPr>
        </p:nvSpPr>
        <p:spPr/>
        <p:txBody>
          <a:bodyPr>
            <a:normAutofit fontScale="92500" lnSpcReduction="10000"/>
          </a:bodyPr>
          <a:lstStyle/>
          <a:p>
            <a:r>
              <a:rPr lang="en-US" dirty="0" smtClean="0"/>
              <a:t>There are a total of 37 registers in the register file</a:t>
            </a:r>
          </a:p>
          <a:p>
            <a:pPr lvl="1"/>
            <a:r>
              <a:rPr lang="en-US" dirty="0" smtClean="0"/>
              <a:t>30 data registers</a:t>
            </a:r>
          </a:p>
          <a:p>
            <a:pPr lvl="1"/>
            <a:r>
              <a:rPr lang="en-US" dirty="0" smtClean="0"/>
              <a:t>6 process status registers (1 current PSR and 5 saved PSRs)</a:t>
            </a:r>
          </a:p>
          <a:p>
            <a:pPr lvl="1"/>
            <a:r>
              <a:rPr lang="en-US" dirty="0" smtClean="0"/>
              <a:t>1 Program Counter</a:t>
            </a:r>
          </a:p>
          <a:p>
            <a:pPr lvl="1"/>
            <a:endParaRPr lang="en-US" dirty="0" smtClean="0"/>
          </a:p>
          <a:p>
            <a:r>
              <a:rPr lang="en-US" dirty="0" smtClean="0"/>
              <a:t>Register banking – registers are hidden i.e. inaccessible based on the processor mode</a:t>
            </a:r>
          </a:p>
          <a:p>
            <a:endParaRPr lang="en-US" dirty="0" smtClean="0"/>
          </a:p>
          <a:p>
            <a:r>
              <a:rPr lang="en-US" dirty="0" smtClean="0"/>
              <a:t>All privileged modes (except system) have 2 process status registers (current and saved)</a:t>
            </a:r>
          </a:p>
          <a:p>
            <a:pPr lvl="1"/>
            <a:r>
              <a:rPr lang="en-US" dirty="0" smtClean="0"/>
              <a:t>User mode only has one</a:t>
            </a:r>
          </a:p>
          <a:p>
            <a:pPr lvl="1"/>
            <a:endParaRPr lang="en-US" dirty="0" smtClean="0"/>
          </a:p>
          <a:p>
            <a:r>
              <a:rPr lang="en-US" dirty="0" smtClean="0"/>
              <a:t>15 Data registers and the Program Counter are visible at a time</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ARMv7 Register Organization</a:t>
            </a:r>
            <a:endParaRPr lang="en-US" dirty="0"/>
          </a:p>
        </p:txBody>
      </p:sp>
      <p:pic>
        <p:nvPicPr>
          <p:cNvPr id="4" name="Table Placeholder 3" descr="RegBankArmU.JPG"/>
          <p:cNvPicPr>
            <a:picLocks noGrp="1" noChangeAspect="1"/>
          </p:cNvPicPr>
          <p:nvPr>
            <p:ph type="tbl" sz="quarter" idx="10"/>
          </p:nvPr>
        </p:nvPicPr>
        <p:blipFill>
          <a:blip r:embed="rId2" cstate="print"/>
          <a:stretch>
            <a:fillRect/>
          </a:stretch>
        </p:blipFill>
        <p:spPr>
          <a:xfrm>
            <a:off x="2232400" y="1233488"/>
            <a:ext cx="5487238" cy="4646612"/>
          </a:xfrm>
        </p:spPr>
      </p:pic>
      <p:sp>
        <p:nvSpPr>
          <p:cNvPr id="5" name="TextBox 4"/>
          <p:cNvSpPr txBox="1"/>
          <p:nvPr/>
        </p:nvSpPr>
        <p:spPr>
          <a:xfrm>
            <a:off x="4537494" y="5840083"/>
            <a:ext cx="4033476" cy="246221"/>
          </a:xfrm>
          <a:prstGeom prst="rect">
            <a:avLst/>
          </a:prstGeom>
          <a:noFill/>
        </p:spPr>
        <p:txBody>
          <a:bodyPr wrap="none" rtlCol="0">
            <a:spAutoFit/>
          </a:bodyPr>
          <a:lstStyle/>
          <a:p>
            <a:r>
              <a:rPr lang="en-US" sz="1000" dirty="0" smtClean="0"/>
              <a:t>(Source: The ARM Instruction Set - ARM University Program - V1.0)</a:t>
            </a:r>
            <a:endParaRPr lang="en-US" sz="10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Data Registers</a:t>
            </a:r>
            <a:endParaRPr lang="en-US" dirty="0"/>
          </a:p>
        </p:txBody>
      </p:sp>
      <p:sp>
        <p:nvSpPr>
          <p:cNvPr id="3" name="Text Placeholder 2"/>
          <p:cNvSpPr>
            <a:spLocks noGrp="1"/>
          </p:cNvSpPr>
          <p:nvPr>
            <p:ph type="body" sz="quarter" idx="10"/>
          </p:nvPr>
        </p:nvSpPr>
        <p:spPr/>
        <p:txBody>
          <a:bodyPr/>
          <a:lstStyle/>
          <a:p>
            <a:r>
              <a:rPr lang="en-US" dirty="0" smtClean="0"/>
              <a:t>r0 to r13 are </a:t>
            </a:r>
            <a:r>
              <a:rPr lang="en-US" i="1" dirty="0" smtClean="0">
                <a:hlinkClick r:id="rId2" action="ppaction://hlinksldjump"/>
              </a:rPr>
              <a:t>orthogonal</a:t>
            </a:r>
            <a:r>
              <a:rPr lang="en-US" dirty="0" smtClean="0">
                <a:hlinkClick r:id="rId2" action="ppaction://hlinksldjump"/>
              </a:rPr>
              <a:t> </a:t>
            </a:r>
            <a:r>
              <a:rPr lang="en-US" dirty="0" smtClean="0"/>
              <a:t>i.e. any instruction that can operate on r0 can operate on all the other registers</a:t>
            </a:r>
          </a:p>
          <a:p>
            <a:pPr>
              <a:buNone/>
            </a:pPr>
            <a:endParaRPr lang="en-US" dirty="0" smtClean="0"/>
          </a:p>
          <a:p>
            <a:r>
              <a:rPr lang="en-US" dirty="0" smtClean="0"/>
              <a:t>r13 is used as the stack pointer </a:t>
            </a:r>
          </a:p>
          <a:p>
            <a:pPr lvl="1"/>
            <a:r>
              <a:rPr lang="en-US" dirty="0" smtClean="0"/>
              <a:t>it is banked in all modes (except system) so each mode can have its own stack</a:t>
            </a:r>
          </a:p>
          <a:p>
            <a:pPr lvl="1"/>
            <a:endParaRPr lang="en-US" dirty="0" smtClean="0"/>
          </a:p>
          <a:p>
            <a:r>
              <a:rPr lang="en-US" dirty="0" smtClean="0"/>
              <a:t>r14 is the link register</a:t>
            </a:r>
          </a:p>
          <a:p>
            <a:pPr>
              <a:buNone/>
            </a:pPr>
            <a:endParaRPr lang="en-US" dirty="0" smtClean="0"/>
          </a:p>
          <a:p>
            <a:r>
              <a:rPr lang="en-US" dirty="0" smtClean="0"/>
              <a:t>r15 is the program counter</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Banking Example</a:t>
            </a:r>
            <a:endParaRPr lang="en-US" dirty="0"/>
          </a:p>
        </p:txBody>
      </p:sp>
      <p:pic>
        <p:nvPicPr>
          <p:cNvPr id="4" name="Table Placeholder 3" descr="UsertoFIQRegs.JPG"/>
          <p:cNvPicPr>
            <a:picLocks noGrp="1" noChangeAspect="1"/>
          </p:cNvPicPr>
          <p:nvPr>
            <p:ph type="tbl" sz="quarter" idx="10"/>
          </p:nvPr>
        </p:nvPicPr>
        <p:blipFill>
          <a:blip r:embed="rId2" cstate="print"/>
          <a:stretch>
            <a:fillRect/>
          </a:stretch>
        </p:blipFill>
        <p:spPr>
          <a:xfrm>
            <a:off x="1509564" y="1233488"/>
            <a:ext cx="6932910" cy="4646612"/>
          </a:xfrm>
        </p:spPr>
      </p:pic>
      <p:sp>
        <p:nvSpPr>
          <p:cNvPr id="5" name="TextBox 4"/>
          <p:cNvSpPr txBox="1"/>
          <p:nvPr/>
        </p:nvSpPr>
        <p:spPr>
          <a:xfrm>
            <a:off x="4960183" y="5874586"/>
            <a:ext cx="4033476" cy="246221"/>
          </a:xfrm>
          <a:prstGeom prst="rect">
            <a:avLst/>
          </a:prstGeom>
          <a:solidFill>
            <a:schemeClr val="bg1"/>
          </a:solidFill>
        </p:spPr>
        <p:txBody>
          <a:bodyPr wrap="none" rtlCol="0">
            <a:spAutoFit/>
          </a:bodyPr>
          <a:lstStyle/>
          <a:p>
            <a:r>
              <a:rPr lang="en-US" sz="1000" dirty="0" smtClean="0"/>
              <a:t>(Source: The ARM Instruction Set - ARM University Program - V1.0)</a:t>
            </a:r>
            <a:endParaRPr lang="en-US" sz="1000" dirty="0"/>
          </a:p>
        </p:txBody>
      </p:sp>
      <p:sp>
        <p:nvSpPr>
          <p:cNvPr id="6" name="Rectangle 5"/>
          <p:cNvSpPr/>
          <p:nvPr/>
        </p:nvSpPr>
        <p:spPr>
          <a:xfrm>
            <a:off x="8126083" y="5796951"/>
            <a:ext cx="327804" cy="8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Text Placeholder 2"/>
          <p:cNvSpPr>
            <a:spLocks noGrp="1"/>
          </p:cNvSpPr>
          <p:nvPr>
            <p:ph type="body" sz="quarter" idx="10"/>
          </p:nvPr>
        </p:nvSpPr>
        <p:spPr/>
        <p:txBody>
          <a:bodyPr/>
          <a:lstStyle/>
          <a:p>
            <a:r>
              <a:rPr lang="en-US" dirty="0" smtClean="0"/>
              <a:t>Vector Table: Address range within which the processor will jump in case an exception occurs</a:t>
            </a:r>
          </a:p>
          <a:p>
            <a:pPr>
              <a:buNone/>
            </a:pPr>
            <a:endParaRPr lang="en-US" dirty="0" smtClean="0"/>
          </a:p>
          <a:p>
            <a:r>
              <a:rPr lang="en-US" dirty="0" smtClean="0"/>
              <a:t>Specific offset within the table is determined by the interrupt</a:t>
            </a:r>
          </a:p>
          <a:p>
            <a:pPr>
              <a:buNone/>
            </a:pPr>
            <a:endParaRPr lang="en-US" dirty="0" smtClean="0"/>
          </a:p>
          <a:p>
            <a:r>
              <a:rPr lang="en-US" dirty="0" smtClean="0"/>
              <a:t>Vector table only has space for one instruction per exception</a:t>
            </a:r>
          </a:p>
          <a:p>
            <a:pPr lvl="1"/>
            <a:r>
              <a:rPr lang="en-US" dirty="0" smtClean="0"/>
              <a:t>This instruction is a branch instruction to the actual handler</a:t>
            </a:r>
          </a:p>
          <a:p>
            <a:pPr lvl="1"/>
            <a:r>
              <a:rPr lang="en-US" dirty="0" smtClean="0"/>
              <a:t>FIQ is placed at the end of the table so it doesn’t need to branch</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Table Placement and Structure</a:t>
            </a:r>
            <a:endParaRPr lang="en-US" dirty="0"/>
          </a:p>
        </p:txBody>
      </p:sp>
      <p:sp>
        <p:nvSpPr>
          <p:cNvPr id="3" name="Text Placeholder 2"/>
          <p:cNvSpPr>
            <a:spLocks noGrp="1"/>
          </p:cNvSpPr>
          <p:nvPr>
            <p:ph type="body" sz="quarter" idx="10"/>
          </p:nvPr>
        </p:nvSpPr>
        <p:spPr/>
        <p:txBody>
          <a:bodyPr>
            <a:normAutofit fontScale="77500" lnSpcReduction="20000"/>
          </a:bodyPr>
          <a:lstStyle/>
          <a:p>
            <a:r>
              <a:rPr lang="en-US" dirty="0" smtClean="0"/>
              <a:t>Vector table can be placed at 0x00000000 or 0xffff0000</a:t>
            </a:r>
          </a:p>
          <a:p>
            <a:pPr lvl="1"/>
            <a:r>
              <a:rPr lang="en-US" dirty="0" smtClean="0"/>
              <a:t>The address is determined by</a:t>
            </a:r>
          </a:p>
          <a:p>
            <a:pPr lvl="2"/>
            <a:r>
              <a:rPr lang="en-US" dirty="0" smtClean="0"/>
              <a:t>Either VINITHI (configuration signal)</a:t>
            </a:r>
          </a:p>
          <a:p>
            <a:pPr lvl="2"/>
            <a:r>
              <a:rPr lang="en-US" dirty="0" smtClean="0"/>
              <a:t>Or V bit of System control register</a:t>
            </a:r>
          </a:p>
          <a:p>
            <a:pPr>
              <a:buNone/>
            </a:pPr>
            <a:endParaRPr lang="en-US" dirty="0" smtClean="0"/>
          </a:p>
          <a:p>
            <a:r>
              <a:rPr lang="en-US" dirty="0" smtClean="0"/>
              <a:t>Arrangement of vectors within the vector table:</a:t>
            </a:r>
          </a:p>
          <a:p>
            <a:pPr lvl="1"/>
            <a:r>
              <a:rPr lang="en-US" dirty="0" smtClean="0"/>
              <a:t>Reset</a:t>
            </a:r>
          </a:p>
          <a:p>
            <a:pPr lvl="1"/>
            <a:r>
              <a:rPr lang="en-US" dirty="0" smtClean="0"/>
              <a:t>Undefined Instruction</a:t>
            </a:r>
          </a:p>
          <a:p>
            <a:pPr lvl="1"/>
            <a:r>
              <a:rPr lang="en-US" dirty="0" smtClean="0"/>
              <a:t>Software Interrupt</a:t>
            </a:r>
          </a:p>
          <a:p>
            <a:pPr lvl="1"/>
            <a:r>
              <a:rPr lang="en-US" dirty="0" smtClean="0"/>
              <a:t>Prefetch Abort</a:t>
            </a:r>
          </a:p>
          <a:p>
            <a:pPr lvl="1"/>
            <a:r>
              <a:rPr lang="en-US" dirty="0" smtClean="0"/>
              <a:t>Data Abort</a:t>
            </a:r>
          </a:p>
          <a:p>
            <a:pPr lvl="1"/>
            <a:r>
              <a:rPr lang="en-US" dirty="0" smtClean="0"/>
              <a:t>IRQ</a:t>
            </a:r>
          </a:p>
          <a:p>
            <a:pPr lvl="1"/>
            <a:r>
              <a:rPr lang="en-US" dirty="0" smtClean="0"/>
              <a:t>FIQ</a:t>
            </a:r>
          </a:p>
          <a:p>
            <a:pPr lvl="1"/>
            <a:endParaRPr lang="en-US" dirty="0" smtClean="0"/>
          </a:p>
          <a:p>
            <a:r>
              <a:rPr lang="en-US" dirty="0" smtClean="0"/>
              <a:t>We will go further into exception handling in another module (to be covered in Track 2)</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Context Switching</a:t>
            </a:r>
            <a:endParaRPr lang="en-US" dirty="0"/>
          </a:p>
        </p:txBody>
      </p:sp>
      <p:sp>
        <p:nvSpPr>
          <p:cNvPr id="3" name="Text Placeholder 2"/>
          <p:cNvSpPr>
            <a:spLocks noGrp="1"/>
          </p:cNvSpPr>
          <p:nvPr>
            <p:ph type="body" sz="quarter" idx="10"/>
          </p:nvPr>
        </p:nvSpPr>
        <p:spPr/>
        <p:txBody>
          <a:bodyPr>
            <a:normAutofit fontScale="92500"/>
          </a:bodyPr>
          <a:lstStyle/>
          <a:p>
            <a:r>
              <a:rPr lang="en-US" dirty="0" smtClean="0"/>
              <a:t>Register Banking</a:t>
            </a:r>
          </a:p>
          <a:p>
            <a:pPr lvl="1"/>
            <a:r>
              <a:rPr lang="en-US" dirty="0" smtClean="0"/>
              <a:t>Hardware supported</a:t>
            </a:r>
          </a:p>
          <a:p>
            <a:pPr lvl="2"/>
            <a:r>
              <a:rPr lang="en-US" dirty="0" smtClean="0"/>
              <a:t>supported in hardware and also initiated by hardware</a:t>
            </a:r>
          </a:p>
          <a:p>
            <a:pPr lvl="1"/>
            <a:r>
              <a:rPr lang="en-US" dirty="0" smtClean="0"/>
              <a:t>Fast (very low Sw complexity in the simple case)</a:t>
            </a:r>
          </a:p>
          <a:p>
            <a:pPr lvl="1"/>
            <a:r>
              <a:rPr lang="en-US" dirty="0" smtClean="0"/>
              <a:t>Maximum Nesting Depth is Predefined (and Limited)</a:t>
            </a:r>
          </a:p>
          <a:p>
            <a:pPr lvl="1"/>
            <a:r>
              <a:rPr lang="en-US" dirty="0" smtClean="0"/>
              <a:t>Can get complex (we will discuss nested interrupts later)</a:t>
            </a:r>
          </a:p>
          <a:p>
            <a:pPr lvl="1">
              <a:buNone/>
            </a:pPr>
            <a:endParaRPr lang="en-US" dirty="0" smtClean="0"/>
          </a:p>
          <a:p>
            <a:r>
              <a:rPr lang="en-US" dirty="0" smtClean="0"/>
              <a:t>Software initiated context switching using the stack</a:t>
            </a:r>
          </a:p>
          <a:p>
            <a:pPr lvl="1"/>
            <a:r>
              <a:rPr lang="en-US" dirty="0" smtClean="0"/>
              <a:t>Has hardware support in some architectures (limited in ARM)</a:t>
            </a:r>
          </a:p>
          <a:p>
            <a:pPr lvl="2"/>
            <a:r>
              <a:rPr lang="en-US" dirty="0" smtClean="0"/>
              <a:t>Even with Hw support, more Sw intervention required than above case</a:t>
            </a:r>
          </a:p>
          <a:p>
            <a:pPr lvl="1"/>
            <a:r>
              <a:rPr lang="en-US" dirty="0" smtClean="0"/>
              <a:t>Much more flexible, nesting depth only limited by stack size</a:t>
            </a:r>
          </a:p>
          <a:p>
            <a:pPr lvl="1"/>
            <a:r>
              <a:rPr lang="en-US" dirty="0" smtClean="0"/>
              <a:t>Careful management of </a:t>
            </a:r>
            <a:r>
              <a:rPr lang="en-US" i="1" dirty="0" smtClean="0"/>
              <a:t>sp</a:t>
            </a:r>
            <a:r>
              <a:rPr lang="en-US" dirty="0" smtClean="0"/>
              <a:t> required (usually handled by compiler)</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Quiz Time</a:t>
            </a:r>
            <a:endParaRPr lang="en-US" dirty="0"/>
          </a:p>
        </p:txBody>
      </p:sp>
      <p:sp>
        <p:nvSpPr>
          <p:cNvPr id="3" name="Text Placeholder 2"/>
          <p:cNvSpPr>
            <a:spLocks noGrp="1"/>
          </p:cNvSpPr>
          <p:nvPr>
            <p:ph type="body" sz="quarter" idx="10"/>
          </p:nvPr>
        </p:nvSpPr>
        <p:spPr>
          <a:xfrm>
            <a:off x="733648" y="1358901"/>
            <a:ext cx="8144538" cy="395471"/>
          </a:xfrm>
        </p:spPr>
        <p:txBody>
          <a:bodyPr>
            <a:normAutofit/>
          </a:bodyPr>
          <a:lstStyle/>
          <a:p>
            <a:pPr>
              <a:buNone/>
            </a:pPr>
            <a:r>
              <a:rPr lang="en-US" sz="1600" dirty="0" smtClean="0"/>
              <a:t>Q: How many general-purpose registers are there in the ARM 32-bit architectures?</a:t>
            </a:r>
          </a:p>
        </p:txBody>
      </p:sp>
      <p:sp>
        <p:nvSpPr>
          <p:cNvPr id="4" name="Text Placeholder 2"/>
          <p:cNvSpPr txBox="1">
            <a:spLocks/>
          </p:cNvSpPr>
          <p:nvPr/>
        </p:nvSpPr>
        <p:spPr>
          <a:xfrm>
            <a:off x="744279" y="1784203"/>
            <a:ext cx="8144538" cy="1767071"/>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	</a:t>
            </a:r>
            <a:r>
              <a:rPr kumimoji="0" lang="en-US" sz="1600" b="0" i="0" u="none" strike="noStrike" kern="0" cap="none" spc="0" normalizeH="0" baseline="0" noProof="0" dirty="0" smtClean="0">
                <a:ln>
                  <a:noFill/>
                </a:ln>
                <a:solidFill>
                  <a:srgbClr val="FF0000"/>
                </a:solidFill>
                <a:effectLst/>
                <a:uLnTx/>
                <a:uFillTx/>
                <a:latin typeface="+mn-lt"/>
                <a:ea typeface="+mn-ea"/>
                <a:cs typeface="+mn-cs"/>
              </a:rPr>
              <a:t>37 registers in the register file</a:t>
            </a:r>
          </a:p>
          <a:p>
            <a:pPr marL="233363" marR="0" lvl="1"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FF0000"/>
                </a:solidFill>
                <a:effectLst/>
                <a:uLnTx/>
                <a:uFillTx/>
                <a:latin typeface="+mn-lt"/>
                <a:ea typeface="+mn-ea"/>
                <a:cs typeface="+mn-cs"/>
              </a:rPr>
              <a:t>	30 data registers</a:t>
            </a:r>
          </a:p>
          <a:p>
            <a:pPr marL="233363" marR="0" lvl="1"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FF0000"/>
                </a:solidFill>
                <a:effectLst/>
                <a:uLnTx/>
                <a:uFillTx/>
                <a:latin typeface="+mn-lt"/>
                <a:ea typeface="+mn-ea"/>
                <a:cs typeface="+mn-cs"/>
              </a:rPr>
              <a:t>	6 process status registers (1 current PSR and 5 saved PSRs)</a:t>
            </a:r>
          </a:p>
          <a:p>
            <a:pPr marL="233363" marR="0" lvl="1"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FF0000"/>
                </a:solidFill>
                <a:effectLst/>
                <a:uLnTx/>
                <a:uFillTx/>
                <a:latin typeface="+mn-lt"/>
                <a:ea typeface="+mn-ea"/>
                <a:cs typeface="+mn-cs"/>
              </a:rPr>
              <a:t>	1 Program Counter</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5" name="Text Placeholder 2"/>
          <p:cNvSpPr txBox="1">
            <a:spLocks/>
          </p:cNvSpPr>
          <p:nvPr/>
        </p:nvSpPr>
        <p:spPr>
          <a:xfrm>
            <a:off x="715920" y="3595369"/>
            <a:ext cx="8144538" cy="395471"/>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Q: How can default location</a:t>
            </a:r>
            <a:r>
              <a:rPr kumimoji="0" lang="en-US" sz="1600" b="0" i="0" u="none" strike="noStrike" kern="0" cap="none" spc="0" normalizeH="0" noProof="0" dirty="0" smtClean="0">
                <a:ln>
                  <a:noFill/>
                </a:ln>
                <a:solidFill>
                  <a:srgbClr val="000000"/>
                </a:solidFill>
                <a:effectLst/>
                <a:uLnTx/>
                <a:uFillTx/>
                <a:latin typeface="+mn-lt"/>
                <a:ea typeface="+mn-ea"/>
                <a:cs typeface="+mn-cs"/>
              </a:rPr>
              <a:t> Exception vector table be changed at runtime?</a:t>
            </a:r>
            <a:endParaRPr kumimoji="0" lang="en-US" sz="16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6" name="Text Placeholder 2"/>
          <p:cNvSpPr txBox="1">
            <a:spLocks/>
          </p:cNvSpPr>
          <p:nvPr/>
        </p:nvSpPr>
        <p:spPr>
          <a:xfrm>
            <a:off x="726551" y="4020671"/>
            <a:ext cx="8144538" cy="1767071"/>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FF0000"/>
                </a:solidFill>
                <a:effectLst/>
                <a:uLnTx/>
                <a:uFillTx/>
                <a:latin typeface="+mn-lt"/>
                <a:ea typeface="+mn-ea"/>
                <a:cs typeface="+mn-cs"/>
              </a:rPr>
              <a:t>	V bit of</a:t>
            </a:r>
            <a:r>
              <a:rPr kumimoji="0" lang="en-US" sz="1600" b="0" i="0" u="none" strike="noStrike" kern="0" cap="none" spc="0" normalizeH="0" noProof="0" dirty="0" smtClean="0">
                <a:ln>
                  <a:noFill/>
                </a:ln>
                <a:solidFill>
                  <a:srgbClr val="FF0000"/>
                </a:solidFill>
                <a:effectLst/>
                <a:uLnTx/>
                <a:uFillTx/>
                <a:latin typeface="+mn-lt"/>
                <a:ea typeface="+mn-ea"/>
                <a:cs typeface="+mn-cs"/>
              </a:rPr>
              <a:t> System Control Register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endParaRPr lang="en-US" sz="1600" kern="0" dirty="0" smtClean="0">
              <a:solidFill>
                <a:srgbClr val="FF0000"/>
              </a:solidFill>
              <a:latin typeface="+mn-lt"/>
            </a:endParaRP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noProof="0" dirty="0" smtClean="0">
                <a:ln>
                  <a:noFill/>
                </a:ln>
                <a:solidFill>
                  <a:srgbClr val="FF0000"/>
                </a:solidFill>
                <a:effectLst/>
                <a:uLnTx/>
                <a:uFillTx/>
                <a:latin typeface="+mn-lt"/>
                <a:ea typeface="+mn-ea"/>
                <a:cs typeface="+mn-cs"/>
              </a:rPr>
              <a:t> </a:t>
            </a:r>
            <a:endParaRPr kumimoji="0" lang="en-US" sz="20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zh-TW" dirty="0" smtClean="0"/>
              <a:t>ARM Procedure Call Standard</a:t>
            </a:r>
            <a:endParaRPr lang="en-US" dirty="0"/>
          </a:p>
        </p:txBody>
      </p:sp>
      <p:sp>
        <p:nvSpPr>
          <p:cNvPr id="3" name="Title 2"/>
          <p:cNvSpPr>
            <a:spLocks noGrp="1"/>
          </p:cNvSpPr>
          <p:nvPr>
            <p:ph type="ctrTitle"/>
          </p:nvPr>
        </p:nvSpPr>
        <p:spPr/>
        <p:txBody>
          <a:bodyPr/>
          <a:lstStyle/>
          <a:p>
            <a:r>
              <a:rPr lang="en-US" dirty="0" smtClean="0"/>
              <a:t>APCS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Agenda</a:t>
            </a:r>
            <a:endParaRPr lang="en-US" dirty="0"/>
          </a:p>
        </p:txBody>
      </p:sp>
      <p:sp>
        <p:nvSpPr>
          <p:cNvPr id="3" name="Text Placeholder 2"/>
          <p:cNvSpPr>
            <a:spLocks noGrp="1"/>
          </p:cNvSpPr>
          <p:nvPr>
            <p:ph type="body" sz="quarter" idx="10"/>
          </p:nvPr>
        </p:nvSpPr>
        <p:spPr/>
        <p:txBody>
          <a:bodyPr>
            <a:normAutofit lnSpcReduction="10000"/>
          </a:bodyPr>
          <a:lstStyle/>
          <a:p>
            <a:r>
              <a:rPr lang="en-US" dirty="0" smtClean="0"/>
              <a:t>Track 1 : 8</a:t>
            </a:r>
            <a:r>
              <a:rPr lang="en-US" baseline="30000" dirty="0" smtClean="0"/>
              <a:t>th</a:t>
            </a:r>
            <a:r>
              <a:rPr lang="en-US" dirty="0" smtClean="0"/>
              <a:t> Oct 2013</a:t>
            </a:r>
          </a:p>
          <a:p>
            <a:pPr lvl="1"/>
            <a:r>
              <a:rPr lang="en-US" dirty="0" smtClean="0"/>
              <a:t>ARMv7 Recap</a:t>
            </a:r>
          </a:p>
          <a:p>
            <a:pPr lvl="1"/>
            <a:r>
              <a:rPr lang="en-US" altLang="zh-TW" dirty="0" smtClean="0"/>
              <a:t>ARM Procedure Call Standard </a:t>
            </a:r>
            <a:r>
              <a:rPr lang="en-US" dirty="0" smtClean="0"/>
              <a:t>(APCS)</a:t>
            </a:r>
          </a:p>
          <a:p>
            <a:pPr lvl="1"/>
            <a:r>
              <a:rPr lang="en-US" dirty="0" smtClean="0"/>
              <a:t>ARM Functional Model</a:t>
            </a:r>
          </a:p>
          <a:p>
            <a:pPr lvl="1"/>
            <a:r>
              <a:rPr lang="en-US" dirty="0" smtClean="0"/>
              <a:t>ARM Bring up/Boot up (Simple hardware)</a:t>
            </a:r>
          </a:p>
          <a:p>
            <a:pPr lvl="1"/>
            <a:r>
              <a:rPr lang="en-US" dirty="0" smtClean="0"/>
              <a:t>ARM Bring up/Boot up (Complex hardware)</a:t>
            </a:r>
          </a:p>
          <a:p>
            <a:pPr lvl="1">
              <a:buNone/>
            </a:pPr>
            <a:endParaRPr lang="en-US" dirty="0" smtClean="0"/>
          </a:p>
          <a:p>
            <a:r>
              <a:rPr lang="en-US" dirty="0" smtClean="0"/>
              <a:t>Track 2 : 17</a:t>
            </a:r>
            <a:r>
              <a:rPr lang="en-US" baseline="30000" dirty="0" smtClean="0"/>
              <a:t>th</a:t>
            </a:r>
            <a:r>
              <a:rPr lang="en-US" dirty="0" smtClean="0"/>
              <a:t> Oct 2013</a:t>
            </a:r>
          </a:p>
          <a:p>
            <a:pPr lvl="1"/>
            <a:r>
              <a:rPr lang="en-US" dirty="0" smtClean="0"/>
              <a:t>ARM Instruction Set</a:t>
            </a:r>
          </a:p>
          <a:p>
            <a:pPr lvl="1"/>
            <a:r>
              <a:rPr lang="en-US" dirty="0" smtClean="0"/>
              <a:t>ARM Interrupt Model</a:t>
            </a:r>
          </a:p>
          <a:p>
            <a:pPr lvl="1"/>
            <a:r>
              <a:rPr lang="en-US" dirty="0" smtClean="0"/>
              <a:t>ARM Development Tools</a:t>
            </a:r>
          </a:p>
          <a:p>
            <a:pPr lvl="1"/>
            <a:r>
              <a:rPr lang="en-US" dirty="0" smtClean="0"/>
              <a:t>RealView ICE</a:t>
            </a:r>
          </a:p>
          <a:p>
            <a:endParaRPr lang="en-US" dirty="0" smtClean="0"/>
          </a:p>
          <a:p>
            <a:endParaRPr lang="en-US" dirty="0" smtClean="0"/>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Procedures/Functions</a:t>
            </a:r>
            <a:endParaRPr lang="en-US" dirty="0"/>
          </a:p>
        </p:txBody>
      </p:sp>
      <p:sp>
        <p:nvSpPr>
          <p:cNvPr id="3" name="Rectangle 3"/>
          <p:cNvSpPr txBox="1">
            <a:spLocks noChangeArrowheads="1"/>
          </p:cNvSpPr>
          <p:nvPr/>
        </p:nvSpPr>
        <p:spPr>
          <a:xfrm>
            <a:off x="457200" y="1052513"/>
            <a:ext cx="8229600" cy="5472112"/>
          </a:xfrm>
          <a:prstGeom prst="rect">
            <a:avLst/>
          </a:prstGeom>
        </p:spPr>
        <p:txBody>
          <a:bodyPr/>
          <a:lstStyle/>
          <a:p>
            <a:r>
              <a:rPr lang="en-US" sz="1600" dirty="0" smtClean="0">
                <a:latin typeface="+mn-lt"/>
              </a:rPr>
              <a:t>		</a:t>
            </a:r>
          </a:p>
          <a:p>
            <a:r>
              <a:rPr lang="en-US" sz="1600" dirty="0" smtClean="0">
                <a:latin typeface="+mn-lt"/>
              </a:rPr>
              <a:t>		</a:t>
            </a:r>
          </a:p>
          <a:p>
            <a:r>
              <a:rPr lang="en-US" sz="1600" dirty="0" smtClean="0">
                <a:latin typeface="+mn-lt"/>
              </a:rPr>
              <a:t>		</a:t>
            </a:r>
          </a:p>
          <a:p>
            <a:r>
              <a:rPr lang="en-US" sz="1600" dirty="0" smtClean="0">
                <a:latin typeface="+mn-lt"/>
              </a:rPr>
              <a:t>		</a:t>
            </a:r>
          </a:p>
          <a:p>
            <a:r>
              <a:rPr lang="en-US" sz="1600" dirty="0" smtClean="0">
                <a:latin typeface="+mn-lt"/>
              </a:rPr>
              <a:t>		    	</a:t>
            </a:r>
          </a:p>
        </p:txBody>
      </p:sp>
      <p:sp>
        <p:nvSpPr>
          <p:cNvPr id="4" name="Rounded Rectangle 3"/>
          <p:cNvSpPr/>
          <p:nvPr/>
        </p:nvSpPr>
        <p:spPr>
          <a:xfrm>
            <a:off x="1227908" y="1463041"/>
            <a:ext cx="1724297" cy="54864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Routine, subroutine</a:t>
            </a:r>
            <a:r>
              <a:rPr lang="en-US" dirty="0" smtClean="0"/>
              <a:t>:</a:t>
            </a:r>
            <a:endParaRPr lang="en-US" dirty="0"/>
          </a:p>
        </p:txBody>
      </p:sp>
      <p:sp>
        <p:nvSpPr>
          <p:cNvPr id="5" name="Rounded Rectangle 4"/>
          <p:cNvSpPr/>
          <p:nvPr/>
        </p:nvSpPr>
        <p:spPr>
          <a:xfrm>
            <a:off x="1210489" y="2751910"/>
            <a:ext cx="1724297" cy="409302"/>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Procedure</a:t>
            </a:r>
            <a:endParaRPr lang="en-US" dirty="0"/>
          </a:p>
        </p:txBody>
      </p:sp>
      <p:sp>
        <p:nvSpPr>
          <p:cNvPr id="6" name="Rounded Rectangle 5"/>
          <p:cNvSpPr/>
          <p:nvPr/>
        </p:nvSpPr>
        <p:spPr>
          <a:xfrm>
            <a:off x="1193074" y="3518261"/>
            <a:ext cx="1724297" cy="400595"/>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Function</a:t>
            </a:r>
            <a:r>
              <a:rPr lang="en-US" dirty="0" smtClean="0"/>
              <a:t>:</a:t>
            </a:r>
            <a:endParaRPr lang="en-US" dirty="0"/>
          </a:p>
        </p:txBody>
      </p:sp>
      <p:sp>
        <p:nvSpPr>
          <p:cNvPr id="8" name="Rounded Rectangle 7"/>
          <p:cNvSpPr/>
          <p:nvPr/>
        </p:nvSpPr>
        <p:spPr>
          <a:xfrm>
            <a:off x="1175657" y="4428308"/>
            <a:ext cx="1724297" cy="400595"/>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Arguments</a:t>
            </a:r>
            <a:endParaRPr lang="en-US" dirty="0">
              <a:solidFill>
                <a:srgbClr val="FF0000"/>
              </a:solidFill>
            </a:endParaRPr>
          </a:p>
        </p:txBody>
      </p:sp>
      <p:sp>
        <p:nvSpPr>
          <p:cNvPr id="9" name="Rounded Rectangle 8"/>
          <p:cNvSpPr/>
          <p:nvPr/>
        </p:nvSpPr>
        <p:spPr>
          <a:xfrm>
            <a:off x="1197429" y="5312229"/>
            <a:ext cx="1724297" cy="400595"/>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Parameters</a:t>
            </a:r>
            <a:endParaRPr lang="en-US" dirty="0"/>
          </a:p>
        </p:txBody>
      </p:sp>
      <p:sp>
        <p:nvSpPr>
          <p:cNvPr id="12" name="Rounded Rectangle 11"/>
          <p:cNvSpPr/>
          <p:nvPr/>
        </p:nvSpPr>
        <p:spPr>
          <a:xfrm>
            <a:off x="2952204" y="1097280"/>
            <a:ext cx="5721533" cy="133241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fragment of program to which control can be transferred that, on completing its task, returns control to its caller at an instruction following the call. a routine is the caller and a subroutine is the </a:t>
            </a:r>
            <a:r>
              <a:rPr lang="en-US" dirty="0" err="1" smtClean="0"/>
              <a:t>callee</a:t>
            </a:r>
            <a:r>
              <a:rPr lang="en-US" dirty="0" smtClean="0"/>
              <a:t>. 	</a:t>
            </a:r>
            <a:endParaRPr lang="en-US" dirty="0"/>
          </a:p>
        </p:txBody>
      </p:sp>
      <p:sp>
        <p:nvSpPr>
          <p:cNvPr id="13" name="Rounded Rectangle 12"/>
          <p:cNvSpPr/>
          <p:nvPr/>
        </p:nvSpPr>
        <p:spPr>
          <a:xfrm>
            <a:off x="2921725" y="2625635"/>
            <a:ext cx="5725886" cy="64007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 routine that returns no result value. 	</a:t>
            </a:r>
            <a:endParaRPr lang="en-US" dirty="0"/>
          </a:p>
        </p:txBody>
      </p:sp>
      <p:sp>
        <p:nvSpPr>
          <p:cNvPr id="14" name="Rounded Rectangle 13"/>
          <p:cNvSpPr/>
          <p:nvPr/>
        </p:nvSpPr>
        <p:spPr>
          <a:xfrm>
            <a:off x="2930433" y="3400697"/>
            <a:ext cx="5717178" cy="68797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routine that returns a result value.</a:t>
            </a:r>
            <a:endParaRPr lang="en-US" dirty="0"/>
          </a:p>
        </p:txBody>
      </p:sp>
      <p:sp>
        <p:nvSpPr>
          <p:cNvPr id="15" name="Rounded Rectangle 14"/>
          <p:cNvSpPr/>
          <p:nvPr/>
        </p:nvSpPr>
        <p:spPr>
          <a:xfrm>
            <a:off x="2886891" y="4297679"/>
            <a:ext cx="5799909" cy="69233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kern="0" dirty="0" smtClean="0">
              <a:solidFill>
                <a:schemeClr val="bg1"/>
              </a:solidFill>
            </a:endParaRPr>
          </a:p>
          <a:p>
            <a:pPr algn="ctr"/>
            <a:r>
              <a:rPr lang="en-US" altLang="zh-TW" kern="0" dirty="0" smtClean="0">
                <a:solidFill>
                  <a:schemeClr val="bg1"/>
                </a:solidFill>
              </a:rPr>
              <a:t>Expressions passed into a function </a:t>
            </a:r>
            <a:endParaRPr lang="en-US" dirty="0" smtClean="0">
              <a:solidFill>
                <a:schemeClr val="bg1"/>
              </a:solidFill>
            </a:endParaRPr>
          </a:p>
          <a:p>
            <a:pPr algn="ctr"/>
            <a:endParaRPr lang="en-US" dirty="0"/>
          </a:p>
        </p:txBody>
      </p:sp>
      <p:sp>
        <p:nvSpPr>
          <p:cNvPr id="16" name="Rounded Rectangle 15"/>
          <p:cNvSpPr/>
          <p:nvPr/>
        </p:nvSpPr>
        <p:spPr>
          <a:xfrm>
            <a:off x="2908661" y="5181600"/>
            <a:ext cx="5778139" cy="6966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kern="0" dirty="0" smtClean="0">
              <a:solidFill>
                <a:srgbClr val="000000"/>
              </a:solidFill>
            </a:endParaRPr>
          </a:p>
          <a:p>
            <a:pPr algn="ctr"/>
            <a:r>
              <a:rPr lang="en-US" altLang="zh-TW" kern="0" dirty="0" smtClean="0">
                <a:solidFill>
                  <a:schemeClr val="bg1"/>
                </a:solidFill>
              </a:rPr>
              <a:t>Values received by the function</a:t>
            </a:r>
            <a:endParaRPr lang="en-US" dirty="0" smtClean="0">
              <a:solidFill>
                <a:schemeClr val="bg1"/>
              </a:solidFill>
            </a:endParaRPr>
          </a:p>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Procedures/Functions</a:t>
            </a:r>
            <a:endParaRPr lang="en-US" dirty="0"/>
          </a:p>
        </p:txBody>
      </p:sp>
      <p:sp>
        <p:nvSpPr>
          <p:cNvPr id="3" name="Rectangle 3"/>
          <p:cNvSpPr txBox="1">
            <a:spLocks noChangeArrowheads="1"/>
          </p:cNvSpPr>
          <p:nvPr/>
        </p:nvSpPr>
        <p:spPr>
          <a:xfrm>
            <a:off x="457200" y="1052513"/>
            <a:ext cx="8229600" cy="5472112"/>
          </a:xfrm>
          <a:prstGeom prst="rect">
            <a:avLst/>
          </a:prstGeom>
        </p:spPr>
        <p:txBody>
          <a:bodyPr/>
          <a:lstStyle/>
          <a:p>
            <a:r>
              <a:rPr lang="en-US" sz="1600" dirty="0" smtClean="0">
                <a:latin typeface="+mn-lt"/>
              </a:rPr>
              <a:t>		 </a:t>
            </a:r>
          </a:p>
          <a:p>
            <a:r>
              <a:rPr lang="en-US" sz="2000" b="1" dirty="0" smtClean="0">
                <a:latin typeface="+mn-lt"/>
              </a:rPr>
              <a:t>Caller/</a:t>
            </a:r>
            <a:r>
              <a:rPr lang="en-US" sz="2000" b="1" dirty="0" err="1" smtClean="0">
                <a:latin typeface="+mn-lt"/>
              </a:rPr>
              <a:t>Callee</a:t>
            </a:r>
            <a:r>
              <a:rPr lang="en-US" sz="2000" b="1" dirty="0" smtClean="0">
                <a:latin typeface="+mn-lt"/>
              </a:rPr>
              <a:t>:</a:t>
            </a:r>
          </a:p>
          <a:p>
            <a:r>
              <a:rPr lang="en-US" sz="1600" dirty="0" smtClean="0">
                <a:latin typeface="+mn-lt"/>
              </a:rPr>
              <a:t> </a:t>
            </a:r>
            <a:r>
              <a:rPr lang="en-US" sz="1600" kern="0" dirty="0" smtClean="0">
                <a:solidFill>
                  <a:srgbClr val="000000"/>
                </a:solidFill>
                <a:latin typeface="+mn-lt"/>
              </a:rPr>
              <a:t>		</a:t>
            </a:r>
          </a:p>
          <a:p>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		</a:t>
            </a:r>
            <a:r>
              <a:rPr kumimoji="0" lang="en-US" altLang="zh-TW" b="1" i="0" u="none" strike="noStrike" kern="0" cap="none" spc="0" normalizeH="0" noProof="0" dirty="0" smtClean="0">
                <a:ln>
                  <a:noFill/>
                </a:ln>
                <a:solidFill>
                  <a:srgbClr val="000000"/>
                </a:solidFill>
                <a:effectLst/>
                <a:uLnTx/>
                <a:uFillTx/>
                <a:latin typeface="Courier New" pitchFamily="49" charset="0"/>
                <a:ea typeface="+mn-ea"/>
                <a:cs typeface="+mn-cs"/>
              </a:rPr>
              <a:t>    </a:t>
            </a: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void </a:t>
            </a:r>
            <a:r>
              <a:rPr kumimoji="0" lang="en-US" altLang="zh-TW" b="1" i="0" u="none" strike="noStrike" kern="0" cap="none" spc="0" normalizeH="0" baseline="0" noProof="0" dirty="0" err="1" smtClean="0">
                <a:ln>
                  <a:noFill/>
                </a:ln>
                <a:solidFill>
                  <a:srgbClr val="000000"/>
                </a:solidFill>
                <a:effectLst/>
                <a:uLnTx/>
                <a:uFillTx/>
                <a:latin typeface="Courier New" pitchFamily="49" charset="0"/>
                <a:ea typeface="+mn-ea"/>
                <a:cs typeface="+mn-cs"/>
              </a:rPr>
              <a:t>func</a:t>
            </a: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a:t>
            </a:r>
            <a:r>
              <a:rPr kumimoji="0" lang="en-US" altLang="zh-TW" b="1" i="0" u="none" strike="noStrike" kern="0" cap="none" spc="0" normalizeH="0" baseline="0" noProof="0" dirty="0" err="1" smtClean="0">
                <a:ln>
                  <a:noFill/>
                </a:ln>
                <a:solidFill>
                  <a:srgbClr val="000000"/>
                </a:solidFill>
                <a:effectLst/>
                <a:uLnTx/>
                <a:uFillTx/>
                <a:latin typeface="Courier New" pitchFamily="49" charset="0"/>
                <a:ea typeface="+mn-ea"/>
                <a:cs typeface="+mn-cs"/>
              </a:rPr>
              <a:t>int</a:t>
            </a: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 a, </a:t>
            </a:r>
            <a:r>
              <a:rPr kumimoji="0" lang="en-US" altLang="zh-TW" b="1" i="0" u="none" strike="noStrike" kern="0" cap="none" spc="0" normalizeH="0" baseline="0" noProof="0" dirty="0" err="1" smtClean="0">
                <a:ln>
                  <a:noFill/>
                </a:ln>
                <a:solidFill>
                  <a:srgbClr val="000000"/>
                </a:solidFill>
                <a:effectLst/>
                <a:uLnTx/>
                <a:uFillTx/>
                <a:latin typeface="Courier New" pitchFamily="49" charset="0"/>
                <a:ea typeface="+mn-ea"/>
                <a:cs typeface="+mn-cs"/>
              </a:rPr>
              <a:t>int</a:t>
            </a: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 b)</a:t>
            </a:r>
          </a:p>
          <a:p>
            <a:pPr marL="2519363" lvl="5" indent="-233363">
              <a:lnSpc>
                <a:spcPct val="90000"/>
              </a:lnSpc>
              <a:spcBef>
                <a:spcPts val="575"/>
              </a:spcBef>
              <a:spcAft>
                <a:spcPts val="75"/>
              </a:spcAft>
              <a:buClr>
                <a:schemeClr val="tx1">
                  <a:lumMod val="85000"/>
                  <a:lumOff val="15000"/>
                </a:schemeClr>
              </a:buClr>
              <a:buSzPct val="80000"/>
            </a:pP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a:t>
            </a:r>
          </a:p>
          <a:p>
            <a:pPr marL="2519363" lvl="5" indent="-233363">
              <a:lnSpc>
                <a:spcPct val="90000"/>
              </a:lnSpc>
              <a:spcBef>
                <a:spcPts val="575"/>
              </a:spcBef>
              <a:spcAft>
                <a:spcPts val="75"/>
              </a:spcAft>
              <a:buClr>
                <a:schemeClr val="tx1">
                  <a:lumMod val="85000"/>
                  <a:lumOff val="15000"/>
                </a:schemeClr>
              </a:buClr>
              <a:buSzPct val="80000"/>
            </a:pP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  ...</a:t>
            </a:r>
          </a:p>
          <a:p>
            <a:pPr marL="2519363" lvl="5" indent="-233363">
              <a:lnSpc>
                <a:spcPct val="90000"/>
              </a:lnSpc>
              <a:spcBef>
                <a:spcPts val="575"/>
              </a:spcBef>
              <a:spcAft>
                <a:spcPts val="75"/>
              </a:spcAft>
              <a:buClr>
                <a:schemeClr val="tx1">
                  <a:lumMod val="85000"/>
                  <a:lumOff val="15000"/>
                </a:schemeClr>
              </a:buClr>
              <a:buSzPct val="80000"/>
            </a:pP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a:t>
            </a:r>
          </a:p>
          <a:p>
            <a:pPr marL="2519363" lvl="5" indent="-233363">
              <a:lnSpc>
                <a:spcPct val="90000"/>
              </a:lnSpc>
              <a:spcBef>
                <a:spcPts val="575"/>
              </a:spcBef>
              <a:spcAft>
                <a:spcPts val="75"/>
              </a:spcAft>
              <a:buClr>
                <a:schemeClr val="tx1">
                  <a:lumMod val="85000"/>
                  <a:lumOff val="15000"/>
                </a:schemeClr>
              </a:buClr>
              <a:buSzPct val="80000"/>
            </a:pPr>
            <a:r>
              <a:rPr kumimoji="0" lang="en-US" altLang="zh-TW" b="1" i="0" u="none" strike="noStrike" kern="0" cap="none" spc="0" normalizeH="0" baseline="0" noProof="0" dirty="0" err="1" smtClean="0">
                <a:ln>
                  <a:noFill/>
                </a:ln>
                <a:solidFill>
                  <a:srgbClr val="000000"/>
                </a:solidFill>
                <a:effectLst/>
                <a:uLnTx/>
                <a:uFillTx/>
                <a:latin typeface="Courier New" pitchFamily="49" charset="0"/>
                <a:ea typeface="+mn-ea"/>
                <a:cs typeface="+mn-cs"/>
              </a:rPr>
              <a:t>int</a:t>
            </a: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 main(void)</a:t>
            </a:r>
          </a:p>
          <a:p>
            <a:pPr marL="2519363" lvl="5" indent="-233363">
              <a:lnSpc>
                <a:spcPct val="90000"/>
              </a:lnSpc>
              <a:spcBef>
                <a:spcPts val="575"/>
              </a:spcBef>
              <a:spcAft>
                <a:spcPts val="75"/>
              </a:spcAft>
              <a:buClr>
                <a:schemeClr val="tx1">
                  <a:lumMod val="85000"/>
                  <a:lumOff val="15000"/>
                </a:schemeClr>
              </a:buClr>
              <a:buSzPct val="80000"/>
            </a:pP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a:t>
            </a:r>
          </a:p>
          <a:p>
            <a:pPr marL="2519363" lvl="5" indent="-233363">
              <a:lnSpc>
                <a:spcPct val="90000"/>
              </a:lnSpc>
              <a:spcBef>
                <a:spcPts val="575"/>
              </a:spcBef>
              <a:spcAft>
                <a:spcPts val="75"/>
              </a:spcAft>
              <a:buClr>
                <a:schemeClr val="tx1">
                  <a:lumMod val="85000"/>
                  <a:lumOff val="15000"/>
                </a:schemeClr>
              </a:buClr>
              <a:buSzPct val="80000"/>
            </a:pP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  </a:t>
            </a:r>
            <a:r>
              <a:rPr kumimoji="0" lang="en-US" altLang="zh-TW" b="1" i="0" u="none" strike="noStrike" kern="0" cap="none" spc="0" normalizeH="0" baseline="0" noProof="0" dirty="0" err="1" smtClean="0">
                <a:ln>
                  <a:noFill/>
                </a:ln>
                <a:solidFill>
                  <a:srgbClr val="000000"/>
                </a:solidFill>
                <a:effectLst/>
                <a:uLnTx/>
                <a:uFillTx/>
                <a:latin typeface="Courier New" pitchFamily="49" charset="0"/>
                <a:ea typeface="+mn-ea"/>
                <a:cs typeface="+mn-cs"/>
              </a:rPr>
              <a:t>func</a:t>
            </a: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(100,200);</a:t>
            </a:r>
          </a:p>
          <a:p>
            <a:pPr marL="2519363" lvl="5" indent="-233363">
              <a:lnSpc>
                <a:spcPct val="90000"/>
              </a:lnSpc>
              <a:spcBef>
                <a:spcPts val="575"/>
              </a:spcBef>
              <a:spcAft>
                <a:spcPts val="75"/>
              </a:spcAft>
              <a:buClr>
                <a:schemeClr val="tx1">
                  <a:lumMod val="85000"/>
                  <a:lumOff val="15000"/>
                </a:schemeClr>
              </a:buClr>
              <a:buSzPct val="80000"/>
            </a:pP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  ...</a:t>
            </a:r>
          </a:p>
          <a:p>
            <a:pPr marL="2519363" lvl="5" indent="-233363">
              <a:lnSpc>
                <a:spcPct val="90000"/>
              </a:lnSpc>
              <a:spcBef>
                <a:spcPts val="575"/>
              </a:spcBef>
              <a:spcAft>
                <a:spcPts val="75"/>
              </a:spcAft>
              <a:buClr>
                <a:schemeClr val="tx1">
                  <a:lumMod val="85000"/>
                  <a:lumOff val="15000"/>
                </a:schemeClr>
              </a:buClr>
              <a:buSzPct val="80000"/>
            </a:pPr>
            <a:r>
              <a:rPr kumimoji="0" lang="en-US" altLang="zh-TW" b="1" i="0" u="none" strike="noStrike" kern="0" cap="none" spc="0" normalizeH="0" baseline="0" noProof="0" dirty="0" smtClean="0">
                <a:ln>
                  <a:noFill/>
                </a:ln>
                <a:solidFill>
                  <a:srgbClr val="000000"/>
                </a:solidFill>
                <a:effectLst/>
                <a:uLnTx/>
                <a:uFillTx/>
                <a:latin typeface="Courier New" pitchFamily="49" charset="0"/>
                <a:ea typeface="+mn-ea"/>
                <a:cs typeface="+mn-cs"/>
              </a:rPr>
              <a:t>}</a:t>
            </a:r>
          </a:p>
        </p:txBody>
      </p:sp>
      <p:sp>
        <p:nvSpPr>
          <p:cNvPr id="7" name="Text Box 8"/>
          <p:cNvSpPr txBox="1">
            <a:spLocks noChangeArrowheads="1"/>
          </p:cNvSpPr>
          <p:nvPr/>
        </p:nvSpPr>
        <p:spPr bwMode="auto">
          <a:xfrm>
            <a:off x="6290128" y="1703207"/>
            <a:ext cx="1019175" cy="466725"/>
          </a:xfrm>
          <a:prstGeom prst="rect">
            <a:avLst/>
          </a:prstGeom>
          <a:solidFill>
            <a:srgbClr val="C0C0C0"/>
          </a:solidFill>
          <a:ln w="9525">
            <a:solidFill>
              <a:srgbClr val="006600"/>
            </a:solidFill>
            <a:miter lim="800000"/>
            <a:headEnd/>
            <a:tailEnd/>
          </a:ln>
        </p:spPr>
        <p:txBody>
          <a:bodyPr wrap="none">
            <a:spAutoFit/>
          </a:bodyPr>
          <a:lstStyle/>
          <a:p>
            <a:r>
              <a:rPr lang="en-US" altLang="zh-TW" sz="2400" dirty="0" err="1">
                <a:solidFill>
                  <a:srgbClr val="006600"/>
                </a:solidFill>
                <a:latin typeface="Trebuchet MS" pitchFamily="34" charset="0"/>
              </a:rPr>
              <a:t>callee</a:t>
            </a:r>
            <a:endParaRPr lang="en-US" altLang="zh-TW" sz="2400" dirty="0">
              <a:solidFill>
                <a:srgbClr val="006600"/>
              </a:solidFill>
              <a:latin typeface="Trebuchet MS" pitchFamily="34" charset="0"/>
            </a:endParaRPr>
          </a:p>
        </p:txBody>
      </p:sp>
      <p:sp>
        <p:nvSpPr>
          <p:cNvPr id="8" name="Text Box 4"/>
          <p:cNvSpPr txBox="1">
            <a:spLocks noChangeArrowheads="1"/>
          </p:cNvSpPr>
          <p:nvPr/>
        </p:nvSpPr>
        <p:spPr bwMode="auto">
          <a:xfrm>
            <a:off x="6675845" y="3352800"/>
            <a:ext cx="1612900" cy="457200"/>
          </a:xfrm>
          <a:prstGeom prst="rect">
            <a:avLst/>
          </a:prstGeom>
          <a:noFill/>
          <a:ln w="9525">
            <a:noFill/>
            <a:miter lim="800000"/>
            <a:headEnd/>
            <a:tailEnd/>
          </a:ln>
        </p:spPr>
        <p:txBody>
          <a:bodyPr wrap="none">
            <a:spAutoFit/>
          </a:bodyPr>
          <a:lstStyle/>
          <a:p>
            <a:r>
              <a:rPr lang="en-US" altLang="zh-TW" sz="2400" dirty="0">
                <a:solidFill>
                  <a:srgbClr val="000099"/>
                </a:solidFill>
                <a:latin typeface="Trebuchet MS" pitchFamily="34" charset="0"/>
              </a:rPr>
              <a:t>arguments</a:t>
            </a:r>
          </a:p>
        </p:txBody>
      </p:sp>
      <p:sp>
        <p:nvSpPr>
          <p:cNvPr id="9" name="Text Box 5"/>
          <p:cNvSpPr txBox="1">
            <a:spLocks noChangeArrowheads="1"/>
          </p:cNvSpPr>
          <p:nvPr/>
        </p:nvSpPr>
        <p:spPr bwMode="auto">
          <a:xfrm>
            <a:off x="5990454" y="2306320"/>
            <a:ext cx="1743075" cy="457200"/>
          </a:xfrm>
          <a:prstGeom prst="rect">
            <a:avLst/>
          </a:prstGeom>
          <a:noFill/>
          <a:ln w="9525">
            <a:noFill/>
            <a:miter lim="800000"/>
            <a:headEnd/>
            <a:tailEnd/>
          </a:ln>
        </p:spPr>
        <p:txBody>
          <a:bodyPr wrap="none">
            <a:spAutoFit/>
          </a:bodyPr>
          <a:lstStyle/>
          <a:p>
            <a:r>
              <a:rPr lang="en-US" altLang="zh-TW" sz="2400" dirty="0">
                <a:solidFill>
                  <a:srgbClr val="006600"/>
                </a:solidFill>
                <a:latin typeface="Trebuchet MS" pitchFamily="34" charset="0"/>
              </a:rPr>
              <a:t>parameters</a:t>
            </a:r>
          </a:p>
        </p:txBody>
      </p:sp>
      <p:sp>
        <p:nvSpPr>
          <p:cNvPr id="10" name="Freeform 6"/>
          <p:cNvSpPr>
            <a:spLocks/>
          </p:cNvSpPr>
          <p:nvPr/>
        </p:nvSpPr>
        <p:spPr bwMode="auto">
          <a:xfrm>
            <a:off x="4143421" y="3557225"/>
            <a:ext cx="2519362" cy="358775"/>
          </a:xfrm>
          <a:custGeom>
            <a:avLst/>
            <a:gdLst>
              <a:gd name="T0" fmla="*/ 2147483647 w 1587"/>
              <a:gd name="T1" fmla="*/ 0 h 226"/>
              <a:gd name="T2" fmla="*/ 0 w 1587"/>
              <a:gd name="T3" fmla="*/ 0 h 226"/>
              <a:gd name="T4" fmla="*/ 0 w 1587"/>
              <a:gd name="T5" fmla="*/ 2147483647 h 226"/>
              <a:gd name="T6" fmla="*/ 0 60000 65536"/>
              <a:gd name="T7" fmla="*/ 0 60000 65536"/>
              <a:gd name="T8" fmla="*/ 0 60000 65536"/>
              <a:gd name="T9" fmla="*/ 0 w 1587"/>
              <a:gd name="T10" fmla="*/ 0 h 226"/>
              <a:gd name="T11" fmla="*/ 1587 w 1587"/>
              <a:gd name="T12" fmla="*/ 226 h 226"/>
            </a:gdLst>
            <a:ahLst/>
            <a:cxnLst>
              <a:cxn ang="T6">
                <a:pos x="T0" y="T1"/>
              </a:cxn>
              <a:cxn ang="T7">
                <a:pos x="T2" y="T3"/>
              </a:cxn>
              <a:cxn ang="T8">
                <a:pos x="T4" y="T5"/>
              </a:cxn>
            </a:cxnLst>
            <a:rect l="T9" t="T10" r="T11" b="T12"/>
            <a:pathLst>
              <a:path w="1587" h="226">
                <a:moveTo>
                  <a:pt x="1587" y="0"/>
                </a:moveTo>
                <a:lnTo>
                  <a:pt x="0" y="0"/>
                </a:lnTo>
                <a:lnTo>
                  <a:pt x="0" y="226"/>
                </a:lnTo>
              </a:path>
            </a:pathLst>
          </a:custGeom>
          <a:noFill/>
          <a:ln w="28575">
            <a:solidFill>
              <a:srgbClr val="000099"/>
            </a:solidFill>
            <a:round/>
            <a:headEnd/>
            <a:tailEnd type="triangle" w="med" len="med"/>
          </a:ln>
        </p:spPr>
        <p:txBody>
          <a:bodyPr/>
          <a:lstStyle/>
          <a:p>
            <a:endParaRPr lang="zh-TW" altLang="en-US"/>
          </a:p>
        </p:txBody>
      </p:sp>
      <p:sp>
        <p:nvSpPr>
          <p:cNvPr id="11" name="Freeform 7"/>
          <p:cNvSpPr>
            <a:spLocks/>
          </p:cNvSpPr>
          <p:nvPr/>
        </p:nvSpPr>
        <p:spPr bwMode="auto">
          <a:xfrm>
            <a:off x="4628968" y="2148795"/>
            <a:ext cx="1439863" cy="433387"/>
          </a:xfrm>
          <a:custGeom>
            <a:avLst/>
            <a:gdLst>
              <a:gd name="T0" fmla="*/ 2147483647 w 907"/>
              <a:gd name="T1" fmla="*/ 2147483647 h 273"/>
              <a:gd name="T2" fmla="*/ 0 w 907"/>
              <a:gd name="T3" fmla="*/ 2147483647 h 273"/>
              <a:gd name="T4" fmla="*/ 0 w 907"/>
              <a:gd name="T5" fmla="*/ 0 h 273"/>
              <a:gd name="T6" fmla="*/ 0 60000 65536"/>
              <a:gd name="T7" fmla="*/ 0 60000 65536"/>
              <a:gd name="T8" fmla="*/ 0 60000 65536"/>
              <a:gd name="T9" fmla="*/ 0 w 907"/>
              <a:gd name="T10" fmla="*/ 0 h 273"/>
              <a:gd name="T11" fmla="*/ 907 w 907"/>
              <a:gd name="T12" fmla="*/ 273 h 273"/>
            </a:gdLst>
            <a:ahLst/>
            <a:cxnLst>
              <a:cxn ang="T6">
                <a:pos x="T0" y="T1"/>
              </a:cxn>
              <a:cxn ang="T7">
                <a:pos x="T2" y="T3"/>
              </a:cxn>
              <a:cxn ang="T8">
                <a:pos x="T4" y="T5"/>
              </a:cxn>
            </a:cxnLst>
            <a:rect l="T9" t="T10" r="T11" b="T12"/>
            <a:pathLst>
              <a:path w="907" h="273">
                <a:moveTo>
                  <a:pt x="907" y="273"/>
                </a:moveTo>
                <a:lnTo>
                  <a:pt x="0" y="273"/>
                </a:lnTo>
                <a:lnTo>
                  <a:pt x="0" y="0"/>
                </a:lnTo>
              </a:path>
            </a:pathLst>
          </a:custGeom>
          <a:noFill/>
          <a:ln w="28575">
            <a:solidFill>
              <a:srgbClr val="006600"/>
            </a:solidFill>
            <a:round/>
            <a:headEnd/>
            <a:tailEnd type="triangle" w="med" len="med"/>
          </a:ln>
        </p:spPr>
        <p:txBody>
          <a:bodyPr/>
          <a:lstStyle/>
          <a:p>
            <a:endParaRPr lang="zh-TW" altLang="en-US"/>
          </a:p>
        </p:txBody>
      </p:sp>
      <p:sp>
        <p:nvSpPr>
          <p:cNvPr id="12" name="Text Box 9"/>
          <p:cNvSpPr txBox="1">
            <a:spLocks noChangeArrowheads="1"/>
          </p:cNvSpPr>
          <p:nvPr/>
        </p:nvSpPr>
        <p:spPr bwMode="auto">
          <a:xfrm>
            <a:off x="5058501" y="2980962"/>
            <a:ext cx="971550" cy="466725"/>
          </a:xfrm>
          <a:prstGeom prst="rect">
            <a:avLst/>
          </a:prstGeom>
          <a:solidFill>
            <a:srgbClr val="C0C0C0"/>
          </a:solidFill>
          <a:ln w="9525">
            <a:solidFill>
              <a:srgbClr val="000099"/>
            </a:solidFill>
            <a:miter lim="800000"/>
            <a:headEnd/>
            <a:tailEnd/>
          </a:ln>
        </p:spPr>
        <p:txBody>
          <a:bodyPr wrap="none">
            <a:spAutoFit/>
          </a:bodyPr>
          <a:lstStyle/>
          <a:p>
            <a:r>
              <a:rPr lang="en-US" altLang="zh-TW" sz="2400" dirty="0">
                <a:solidFill>
                  <a:srgbClr val="000099"/>
                </a:solidFill>
                <a:latin typeface="Trebuchet MS" pitchFamily="34" charset="0"/>
              </a:rPr>
              <a:t>caller</a:t>
            </a:r>
          </a:p>
        </p:txBody>
      </p:sp>
      <p:sp>
        <p:nvSpPr>
          <p:cNvPr id="13" name="Rectangle 12"/>
          <p:cNvSpPr/>
          <p:nvPr/>
        </p:nvSpPr>
        <p:spPr>
          <a:xfrm>
            <a:off x="809897" y="4989399"/>
            <a:ext cx="7341326" cy="923330"/>
          </a:xfrm>
          <a:prstGeom prst="rect">
            <a:avLst/>
          </a:prstGeom>
        </p:spPr>
        <p:txBody>
          <a:bodyPr wrap="square">
            <a:spAutoFit/>
          </a:bodyPr>
          <a:lstStyle/>
          <a:p>
            <a:r>
              <a:rPr lang="en-US" dirty="0" smtClean="0"/>
              <a:t>Procedure A calls Procedure B</a:t>
            </a:r>
          </a:p>
          <a:p>
            <a:pPr lvl="1"/>
            <a:r>
              <a:rPr lang="en-US" dirty="0" smtClean="0"/>
              <a:t>A referred to  as is “</a:t>
            </a:r>
            <a:r>
              <a:rPr lang="en-US" u="sng" dirty="0" smtClean="0">
                <a:solidFill>
                  <a:schemeClr val="accent1"/>
                </a:solidFill>
              </a:rPr>
              <a:t>calling procedure</a:t>
            </a:r>
            <a:r>
              <a:rPr lang="en-US" dirty="0" smtClean="0"/>
              <a:t>” or</a:t>
            </a:r>
            <a:r>
              <a:rPr lang="en-US" u="sng" dirty="0" smtClean="0">
                <a:solidFill>
                  <a:schemeClr val="accent1"/>
                </a:solidFill>
              </a:rPr>
              <a:t> </a:t>
            </a:r>
            <a:r>
              <a:rPr lang="en-US" dirty="0" smtClean="0"/>
              <a:t>“</a:t>
            </a:r>
            <a:r>
              <a:rPr lang="en-US" u="sng" dirty="0" smtClean="0">
                <a:solidFill>
                  <a:schemeClr val="accent1"/>
                </a:solidFill>
              </a:rPr>
              <a:t>caller</a:t>
            </a:r>
            <a:r>
              <a:rPr lang="en-US" dirty="0" smtClean="0"/>
              <a:t>”</a:t>
            </a:r>
          </a:p>
          <a:p>
            <a:pPr lvl="1"/>
            <a:r>
              <a:rPr lang="en-US" dirty="0" smtClean="0"/>
              <a:t>B referred to as is “</a:t>
            </a:r>
            <a:r>
              <a:rPr lang="en-US" u="sng" dirty="0" smtClean="0">
                <a:solidFill>
                  <a:schemeClr val="accent1"/>
                </a:solidFill>
              </a:rPr>
              <a:t>called procedure”</a:t>
            </a:r>
            <a:r>
              <a:rPr lang="en-US" dirty="0" smtClean="0"/>
              <a:t> or</a:t>
            </a:r>
            <a:r>
              <a:rPr lang="en-US" u="sng" dirty="0" smtClean="0">
                <a:solidFill>
                  <a:schemeClr val="accent1"/>
                </a:solidFill>
              </a:rPr>
              <a:t> </a:t>
            </a:r>
            <a:r>
              <a:rPr lang="en-US" dirty="0" smtClean="0"/>
              <a:t>“</a:t>
            </a:r>
            <a:r>
              <a:rPr lang="en-US" u="sng" dirty="0" err="1" smtClean="0">
                <a:solidFill>
                  <a:schemeClr val="accent1"/>
                </a:solidFill>
              </a:rPr>
              <a:t>callee</a:t>
            </a:r>
            <a:r>
              <a:rPr lang="en-US" dirty="0" smtClean="0"/>
              <a: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Function/Procedure Call</a:t>
            </a:r>
            <a:endParaRPr lang="en-US" dirty="0"/>
          </a:p>
        </p:txBody>
      </p:sp>
      <p:sp>
        <p:nvSpPr>
          <p:cNvPr id="8" name="Rectangle 3"/>
          <p:cNvSpPr>
            <a:spLocks noChangeArrowheads="1"/>
          </p:cNvSpPr>
          <p:nvPr/>
        </p:nvSpPr>
        <p:spPr bwMode="auto">
          <a:xfrm>
            <a:off x="1175660" y="1624153"/>
            <a:ext cx="2514600" cy="4038600"/>
          </a:xfrm>
          <a:prstGeom prst="rect">
            <a:avLst/>
          </a:prstGeom>
          <a:noFill/>
          <a:ln w="12700">
            <a:solidFill>
              <a:schemeClr val="tx1"/>
            </a:solidFill>
            <a:miter lim="800000"/>
            <a:headEnd/>
            <a:tailEnd/>
          </a:ln>
          <a:effectLst/>
        </p:spPr>
        <p:txBody>
          <a:bodyPr wrap="none" anchor="ctr"/>
          <a:lstStyle/>
          <a:p>
            <a:endParaRPr lang="en-US"/>
          </a:p>
        </p:txBody>
      </p:sp>
      <p:sp>
        <p:nvSpPr>
          <p:cNvPr id="9" name="Text Box 4"/>
          <p:cNvSpPr txBox="1">
            <a:spLocks noChangeArrowheads="1"/>
          </p:cNvSpPr>
          <p:nvPr/>
        </p:nvSpPr>
        <p:spPr bwMode="auto">
          <a:xfrm>
            <a:off x="1312185" y="1776782"/>
            <a:ext cx="1974850" cy="3477875"/>
          </a:xfrm>
          <a:prstGeom prst="rect">
            <a:avLst/>
          </a:prstGeom>
          <a:noFill/>
          <a:ln w="12700">
            <a:noFill/>
            <a:miter lim="800000"/>
            <a:headEnd/>
            <a:tailEnd/>
          </a:ln>
          <a:effectLst/>
        </p:spPr>
        <p:txBody>
          <a:bodyPr wrap="square">
            <a:spAutoFit/>
          </a:bodyPr>
          <a:lstStyle/>
          <a:p>
            <a:r>
              <a:rPr lang="en-US" sz="2000" dirty="0">
                <a:solidFill>
                  <a:schemeClr val="tx1"/>
                </a:solidFill>
              </a:rPr>
              <a:t>...(use </a:t>
            </a:r>
            <a:r>
              <a:rPr lang="en-US" sz="2000" dirty="0" err="1">
                <a:solidFill>
                  <a:schemeClr val="tx1"/>
                </a:solidFill>
              </a:rPr>
              <a:t>regs</a:t>
            </a:r>
            <a:r>
              <a:rPr lang="en-US" sz="2000" dirty="0">
                <a:solidFill>
                  <a:schemeClr val="tx1"/>
                </a:solidFill>
              </a:rPr>
              <a:t>)</a:t>
            </a:r>
            <a:endParaRPr lang="en-US" sz="2000" dirty="0"/>
          </a:p>
          <a:p>
            <a:endParaRPr lang="en-US" sz="2000" dirty="0"/>
          </a:p>
          <a:p>
            <a:r>
              <a:rPr lang="en-US" sz="2000" dirty="0"/>
              <a:t>set up </a:t>
            </a:r>
            <a:r>
              <a:rPr lang="en-US" sz="2000" dirty="0" err="1"/>
              <a:t>args</a:t>
            </a:r>
            <a:endParaRPr lang="en-US" sz="2000" dirty="0"/>
          </a:p>
          <a:p>
            <a:endParaRPr lang="en-US" sz="2000" dirty="0"/>
          </a:p>
          <a:p>
            <a:r>
              <a:rPr lang="en-US" sz="2000" dirty="0"/>
              <a:t>jump to function</a:t>
            </a:r>
          </a:p>
          <a:p>
            <a:endParaRPr lang="en-US" sz="2000" dirty="0"/>
          </a:p>
          <a:p>
            <a:endParaRPr lang="en-US" sz="2000" dirty="0"/>
          </a:p>
          <a:p>
            <a:endParaRPr lang="en-US" sz="2000" dirty="0"/>
          </a:p>
          <a:p>
            <a:r>
              <a:rPr lang="en-US" sz="2000" dirty="0"/>
              <a:t>access result</a:t>
            </a:r>
          </a:p>
          <a:p>
            <a:endParaRPr lang="en-US" sz="2000" dirty="0"/>
          </a:p>
          <a:p>
            <a:r>
              <a:rPr lang="en-US" sz="2000" dirty="0">
                <a:solidFill>
                  <a:schemeClr val="tx1"/>
                </a:solidFill>
              </a:rPr>
              <a:t>...(use </a:t>
            </a:r>
            <a:r>
              <a:rPr lang="en-US" sz="2000" dirty="0" err="1">
                <a:solidFill>
                  <a:schemeClr val="tx1"/>
                </a:solidFill>
              </a:rPr>
              <a:t>regs</a:t>
            </a:r>
            <a:r>
              <a:rPr lang="en-US" sz="2000" dirty="0">
                <a:solidFill>
                  <a:schemeClr val="tx1"/>
                </a:solidFill>
              </a:rPr>
              <a:t>)</a:t>
            </a:r>
          </a:p>
        </p:txBody>
      </p:sp>
      <p:sp>
        <p:nvSpPr>
          <p:cNvPr id="10" name="Rectangle 5"/>
          <p:cNvSpPr>
            <a:spLocks noChangeArrowheads="1"/>
          </p:cNvSpPr>
          <p:nvPr/>
        </p:nvSpPr>
        <p:spPr bwMode="auto">
          <a:xfrm>
            <a:off x="5366660" y="2081353"/>
            <a:ext cx="2286000" cy="3581400"/>
          </a:xfrm>
          <a:prstGeom prst="rect">
            <a:avLst/>
          </a:prstGeom>
          <a:noFill/>
          <a:ln w="12700">
            <a:solidFill>
              <a:schemeClr val="tx1"/>
            </a:solidFill>
            <a:miter lim="800000"/>
            <a:headEnd/>
            <a:tailEnd/>
          </a:ln>
          <a:effectLst/>
        </p:spPr>
        <p:txBody>
          <a:bodyPr wrap="none" anchor="ctr"/>
          <a:lstStyle/>
          <a:p>
            <a:endParaRPr lang="en-US"/>
          </a:p>
        </p:txBody>
      </p:sp>
      <p:sp>
        <p:nvSpPr>
          <p:cNvPr id="11" name="Line 6"/>
          <p:cNvSpPr>
            <a:spLocks noChangeShapeType="1"/>
          </p:cNvSpPr>
          <p:nvPr/>
        </p:nvSpPr>
        <p:spPr bwMode="auto">
          <a:xfrm flipV="1">
            <a:off x="2928260" y="2157553"/>
            <a:ext cx="2514600" cy="12954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12" name="Text Box 7"/>
          <p:cNvSpPr txBox="1">
            <a:spLocks noChangeArrowheads="1"/>
          </p:cNvSpPr>
          <p:nvPr/>
        </p:nvSpPr>
        <p:spPr bwMode="auto">
          <a:xfrm>
            <a:off x="5595260" y="2386153"/>
            <a:ext cx="1828800" cy="3140075"/>
          </a:xfrm>
          <a:prstGeom prst="rect">
            <a:avLst/>
          </a:prstGeom>
          <a:noFill/>
          <a:ln w="12700">
            <a:noFill/>
            <a:miter lim="800000"/>
            <a:headEnd/>
            <a:tailEnd/>
          </a:ln>
          <a:effectLst/>
        </p:spPr>
        <p:txBody>
          <a:bodyPr>
            <a:spAutoFit/>
          </a:bodyPr>
          <a:lstStyle/>
          <a:p>
            <a:pPr>
              <a:spcBef>
                <a:spcPct val="50000"/>
              </a:spcBef>
            </a:pPr>
            <a:r>
              <a:rPr lang="en-US" sz="2000"/>
              <a:t>access args</a:t>
            </a:r>
          </a:p>
          <a:p>
            <a:pPr>
              <a:spcBef>
                <a:spcPct val="50000"/>
              </a:spcBef>
            </a:pPr>
            <a:r>
              <a:rPr lang="en-US" sz="2000"/>
              <a:t>... compute result ...</a:t>
            </a:r>
          </a:p>
          <a:p>
            <a:pPr>
              <a:spcBef>
                <a:spcPct val="50000"/>
              </a:spcBef>
            </a:pPr>
            <a:r>
              <a:rPr lang="en-US" sz="2000">
                <a:solidFill>
                  <a:schemeClr val="tx1"/>
                </a:solidFill>
              </a:rPr>
              <a:t>...(use regs)</a:t>
            </a:r>
            <a:endParaRPr lang="en-US" sz="2000"/>
          </a:p>
          <a:p>
            <a:pPr>
              <a:spcBef>
                <a:spcPct val="50000"/>
              </a:spcBef>
            </a:pPr>
            <a:r>
              <a:rPr lang="en-US" sz="2000"/>
              <a:t>set up return value</a:t>
            </a:r>
          </a:p>
          <a:p>
            <a:pPr>
              <a:spcBef>
                <a:spcPct val="50000"/>
              </a:spcBef>
            </a:pPr>
            <a:r>
              <a:rPr lang="en-US" sz="2000"/>
              <a:t>jump back to caller</a:t>
            </a:r>
          </a:p>
        </p:txBody>
      </p:sp>
      <p:sp>
        <p:nvSpPr>
          <p:cNvPr id="13" name="Text Box 8"/>
          <p:cNvSpPr txBox="1">
            <a:spLocks noChangeArrowheads="1"/>
          </p:cNvSpPr>
          <p:nvPr/>
        </p:nvSpPr>
        <p:spPr bwMode="auto">
          <a:xfrm>
            <a:off x="1159785" y="1130441"/>
            <a:ext cx="1031875" cy="457200"/>
          </a:xfrm>
          <a:prstGeom prst="rect">
            <a:avLst/>
          </a:prstGeom>
          <a:noFill/>
          <a:ln w="12700">
            <a:noFill/>
            <a:miter lim="800000"/>
            <a:headEnd/>
            <a:tailEnd/>
          </a:ln>
          <a:effectLst/>
        </p:spPr>
        <p:txBody>
          <a:bodyPr wrap="none">
            <a:spAutoFit/>
          </a:bodyPr>
          <a:lstStyle/>
          <a:p>
            <a:r>
              <a:rPr lang="en-US" sz="2400" b="1"/>
              <a:t>Caller</a:t>
            </a:r>
          </a:p>
        </p:txBody>
      </p:sp>
      <p:sp>
        <p:nvSpPr>
          <p:cNvPr id="14" name="Text Box 9"/>
          <p:cNvSpPr txBox="1">
            <a:spLocks noChangeArrowheads="1"/>
          </p:cNvSpPr>
          <p:nvPr/>
        </p:nvSpPr>
        <p:spPr bwMode="auto">
          <a:xfrm>
            <a:off x="5366660" y="1547953"/>
            <a:ext cx="1082675" cy="457200"/>
          </a:xfrm>
          <a:prstGeom prst="rect">
            <a:avLst/>
          </a:prstGeom>
          <a:noFill/>
          <a:ln w="12700">
            <a:noFill/>
            <a:miter lim="800000"/>
            <a:headEnd/>
            <a:tailEnd/>
          </a:ln>
          <a:effectLst/>
        </p:spPr>
        <p:txBody>
          <a:bodyPr wrap="none">
            <a:spAutoFit/>
          </a:bodyPr>
          <a:lstStyle/>
          <a:p>
            <a:r>
              <a:rPr lang="en-US" sz="2400" b="1"/>
              <a:t>Callee</a:t>
            </a:r>
          </a:p>
        </p:txBody>
      </p:sp>
      <p:sp>
        <p:nvSpPr>
          <p:cNvPr id="15" name="Line 10"/>
          <p:cNvSpPr>
            <a:spLocks noChangeShapeType="1"/>
          </p:cNvSpPr>
          <p:nvPr/>
        </p:nvSpPr>
        <p:spPr bwMode="auto">
          <a:xfrm flipH="1" flipV="1">
            <a:off x="2699660" y="3757753"/>
            <a:ext cx="2895600" cy="1524000"/>
          </a:xfrm>
          <a:prstGeom prst="line">
            <a:avLst/>
          </a:prstGeom>
          <a:noFill/>
          <a:ln w="76200">
            <a:solidFill>
              <a:schemeClr val="tx1"/>
            </a:solidFill>
            <a:round/>
            <a:headEnd/>
            <a:tailEnd type="triangle" w="med" len="me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Why APCS?</a:t>
            </a:r>
            <a:endParaRPr lang="en-US" dirty="0"/>
          </a:p>
        </p:txBody>
      </p:sp>
      <p:sp>
        <p:nvSpPr>
          <p:cNvPr id="3" name="Rectangle 4"/>
          <p:cNvSpPr>
            <a:spLocks noChangeArrowheads="1"/>
          </p:cNvSpPr>
          <p:nvPr/>
        </p:nvSpPr>
        <p:spPr bwMode="auto">
          <a:xfrm>
            <a:off x="539750" y="1125538"/>
            <a:ext cx="4103688" cy="2951162"/>
          </a:xfrm>
          <a:prstGeom prst="rect">
            <a:avLst/>
          </a:prstGeom>
          <a:noFill/>
          <a:ln w="9525">
            <a:noFill/>
            <a:miter lim="800000"/>
            <a:headEnd/>
            <a:tailEnd/>
          </a:ln>
        </p:spPr>
        <p:txBody>
          <a:bodyPr/>
          <a:lstStyle/>
          <a:p>
            <a:pPr marL="342900" indent="-342900">
              <a:spcBef>
                <a:spcPct val="20000"/>
              </a:spcBef>
            </a:pPr>
            <a:r>
              <a:rPr lang="en-US" altLang="zh-TW" sz="2400" b="1" dirty="0">
                <a:latin typeface="Courier New" pitchFamily="49" charset="0"/>
              </a:rPr>
              <a:t>main:</a:t>
            </a: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BL </a:t>
            </a:r>
            <a:r>
              <a:rPr lang="en-US" altLang="zh-TW" sz="2400" b="1" dirty="0" err="1">
                <a:latin typeface="Courier New" pitchFamily="49" charset="0"/>
              </a:rPr>
              <a:t>func</a:t>
            </a:r>
            <a:endParaRPr lang="en-US" altLang="zh-TW" sz="2400" b="1" dirty="0">
              <a:latin typeface="Courier New" pitchFamily="49" charset="0"/>
            </a:endParaRP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.end</a:t>
            </a:r>
          </a:p>
        </p:txBody>
      </p:sp>
      <p:sp>
        <p:nvSpPr>
          <p:cNvPr id="4" name="Rectangle 5"/>
          <p:cNvSpPr>
            <a:spLocks noChangeArrowheads="1"/>
          </p:cNvSpPr>
          <p:nvPr/>
        </p:nvSpPr>
        <p:spPr bwMode="auto">
          <a:xfrm>
            <a:off x="4429125" y="1125538"/>
            <a:ext cx="4103688" cy="2951162"/>
          </a:xfrm>
          <a:prstGeom prst="rect">
            <a:avLst/>
          </a:prstGeom>
          <a:noFill/>
          <a:ln w="9525">
            <a:noFill/>
            <a:miter lim="800000"/>
            <a:headEnd/>
            <a:tailEnd/>
          </a:ln>
        </p:spPr>
        <p:txBody>
          <a:bodyPr/>
          <a:lstStyle/>
          <a:p>
            <a:pPr marL="342900" indent="-342900">
              <a:spcBef>
                <a:spcPct val="20000"/>
              </a:spcBef>
            </a:pPr>
            <a:endParaRPr lang="en-US" altLang="zh-TW" sz="2400" b="1" dirty="0">
              <a:latin typeface="Courier New" pitchFamily="49" charset="0"/>
            </a:endParaRPr>
          </a:p>
          <a:p>
            <a:pPr marL="342900" indent="-342900">
              <a:spcBef>
                <a:spcPct val="20000"/>
              </a:spcBef>
            </a:pPr>
            <a:r>
              <a:rPr lang="en-US" altLang="zh-TW" sz="2400" b="1" dirty="0" err="1">
                <a:latin typeface="Courier New" pitchFamily="49" charset="0"/>
              </a:rPr>
              <a:t>func</a:t>
            </a:r>
            <a:r>
              <a:rPr lang="en-US" altLang="zh-TW" sz="2400" b="1" dirty="0">
                <a:latin typeface="Courier New" pitchFamily="49" charset="0"/>
              </a:rPr>
              <a:t>:</a:t>
            </a: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.end</a:t>
            </a:r>
          </a:p>
        </p:txBody>
      </p:sp>
      <p:sp>
        <p:nvSpPr>
          <p:cNvPr id="5" name="Line 6"/>
          <p:cNvSpPr>
            <a:spLocks noChangeShapeType="1"/>
          </p:cNvSpPr>
          <p:nvPr/>
        </p:nvSpPr>
        <p:spPr bwMode="auto">
          <a:xfrm flipV="1">
            <a:off x="3059113" y="1773238"/>
            <a:ext cx="1441450" cy="503237"/>
          </a:xfrm>
          <a:prstGeom prst="line">
            <a:avLst/>
          </a:prstGeom>
          <a:noFill/>
          <a:ln w="28575">
            <a:solidFill>
              <a:srgbClr val="000099"/>
            </a:solidFill>
            <a:round/>
            <a:headEnd/>
            <a:tailEnd type="triangle" w="med" len="med"/>
          </a:ln>
        </p:spPr>
        <p:txBody>
          <a:bodyPr/>
          <a:lstStyle/>
          <a:p>
            <a:endParaRPr lang="en-US"/>
          </a:p>
        </p:txBody>
      </p:sp>
      <p:sp>
        <p:nvSpPr>
          <p:cNvPr id="6" name="Rectangle 3"/>
          <p:cNvSpPr txBox="1">
            <a:spLocks noChangeArrowheads="1"/>
          </p:cNvSpPr>
          <p:nvPr/>
        </p:nvSpPr>
        <p:spPr>
          <a:xfrm>
            <a:off x="457200" y="4076701"/>
            <a:ext cx="8229600" cy="1710146"/>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altLang="zh-TW" sz="2200" b="0" i="0" u="none" strike="noStrike" kern="0" cap="none" spc="0" normalizeH="0" baseline="0" noProof="0" smtClean="0">
                <a:ln>
                  <a:noFill/>
                </a:ln>
                <a:solidFill>
                  <a:srgbClr val="000000"/>
                </a:solidFill>
                <a:effectLst/>
                <a:uLnTx/>
                <a:uFillTx/>
                <a:latin typeface="+mn-lt"/>
                <a:ea typeface="+mn-ea"/>
                <a:cs typeface="+mn-cs"/>
              </a:rPr>
              <a:t>How to pass arguments? By registers? By stack? By memory? In what order?</a:t>
            </a:r>
            <a:endParaRPr kumimoji="0" lang="en-US" altLang="zh-TW" sz="22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8" name="Text Box 7"/>
          <p:cNvSpPr txBox="1">
            <a:spLocks noChangeArrowheads="1"/>
          </p:cNvSpPr>
          <p:nvPr/>
        </p:nvSpPr>
        <p:spPr bwMode="auto">
          <a:xfrm>
            <a:off x="1692275" y="1125538"/>
            <a:ext cx="971550" cy="466725"/>
          </a:xfrm>
          <a:prstGeom prst="rect">
            <a:avLst/>
          </a:prstGeom>
          <a:solidFill>
            <a:srgbClr val="C0C0C0"/>
          </a:solidFill>
          <a:ln w="9525">
            <a:solidFill>
              <a:srgbClr val="000099"/>
            </a:solidFill>
            <a:miter lim="800000"/>
            <a:headEnd/>
            <a:tailEnd/>
          </a:ln>
        </p:spPr>
        <p:txBody>
          <a:bodyPr wrap="none">
            <a:spAutoFit/>
          </a:bodyPr>
          <a:lstStyle/>
          <a:p>
            <a:r>
              <a:rPr lang="en-US" altLang="zh-TW" sz="2400" dirty="0">
                <a:solidFill>
                  <a:srgbClr val="000099"/>
                </a:solidFill>
                <a:latin typeface="Trebuchet MS" pitchFamily="34" charset="0"/>
              </a:rPr>
              <a:t>caller</a:t>
            </a:r>
          </a:p>
        </p:txBody>
      </p:sp>
      <p:sp>
        <p:nvSpPr>
          <p:cNvPr id="9" name="Text Box 8"/>
          <p:cNvSpPr txBox="1">
            <a:spLocks noChangeArrowheads="1"/>
          </p:cNvSpPr>
          <p:nvPr/>
        </p:nvSpPr>
        <p:spPr bwMode="auto">
          <a:xfrm>
            <a:off x="5872163" y="1106488"/>
            <a:ext cx="1019175" cy="466725"/>
          </a:xfrm>
          <a:prstGeom prst="rect">
            <a:avLst/>
          </a:prstGeom>
          <a:solidFill>
            <a:srgbClr val="C0C0C0"/>
          </a:solidFill>
          <a:ln w="9525">
            <a:solidFill>
              <a:srgbClr val="006600"/>
            </a:solidFill>
            <a:miter lim="800000"/>
            <a:headEnd/>
            <a:tailEnd/>
          </a:ln>
        </p:spPr>
        <p:txBody>
          <a:bodyPr wrap="none">
            <a:spAutoFit/>
          </a:bodyPr>
          <a:lstStyle/>
          <a:p>
            <a:r>
              <a:rPr lang="en-US" altLang="zh-TW" sz="2400" dirty="0" err="1">
                <a:solidFill>
                  <a:srgbClr val="006600"/>
                </a:solidFill>
                <a:latin typeface="Trebuchet MS" pitchFamily="34" charset="0"/>
              </a:rPr>
              <a:t>callee</a:t>
            </a:r>
            <a:endParaRPr lang="en-US" altLang="zh-TW" sz="2400" dirty="0">
              <a:solidFill>
                <a:srgbClr val="006600"/>
              </a:solidFill>
              <a:latin typeface="Trebuchet MS"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APCS?</a:t>
            </a:r>
            <a:endParaRPr lang="en-US" dirty="0"/>
          </a:p>
        </p:txBody>
      </p:sp>
      <p:sp>
        <p:nvSpPr>
          <p:cNvPr id="3" name="Rectangle 3"/>
          <p:cNvSpPr txBox="1">
            <a:spLocks noChangeArrowheads="1"/>
          </p:cNvSpPr>
          <p:nvPr/>
        </p:nvSpPr>
        <p:spPr>
          <a:xfrm>
            <a:off x="457200" y="4076700"/>
            <a:ext cx="8229600" cy="2447925"/>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endParaRPr kumimoji="0" lang="en-US" altLang="zh-TW" sz="2200" b="0" i="0" u="none" strike="noStrike" kern="0" cap="none" spc="0" normalizeH="0" baseline="0" noProof="0" dirty="0" smtClean="0">
              <a:ln>
                <a:noFill/>
              </a:ln>
              <a:solidFill>
                <a:srgbClr val="000000"/>
              </a:solidFill>
              <a:effectLst/>
              <a:uLnTx/>
              <a:uFillTx/>
              <a:latin typeface="+mn-lt"/>
              <a:ea typeface="+mn-ea"/>
              <a:cs typeface="+mn-cs"/>
            </a:endParaRP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altLang="zh-TW" sz="2200" b="0" i="0" u="none" strike="noStrike" kern="0" cap="none" spc="0" normalizeH="0" baseline="0" noProof="0" dirty="0" smtClean="0">
                <a:ln>
                  <a:noFill/>
                </a:ln>
                <a:solidFill>
                  <a:srgbClr val="000000"/>
                </a:solidFill>
                <a:effectLst/>
                <a:uLnTx/>
                <a:uFillTx/>
                <a:latin typeface="+mn-lt"/>
                <a:ea typeface="+mn-ea"/>
                <a:cs typeface="+mn-cs"/>
              </a:rPr>
              <a:t>How to pass arguments? By registers? By stack? By memory?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altLang="zh-TW" sz="2200" b="0" i="0" u="none" strike="noStrike" kern="0" cap="none" spc="0" normalizeH="0" baseline="0" noProof="0" dirty="0" smtClean="0">
                <a:ln>
                  <a:noFill/>
                </a:ln>
                <a:solidFill>
                  <a:srgbClr val="000000"/>
                </a:solidFill>
                <a:effectLst/>
                <a:uLnTx/>
                <a:uFillTx/>
                <a:latin typeface="+mn-lt"/>
                <a:ea typeface="+mn-ea"/>
                <a:cs typeface="+mn-cs"/>
              </a:rPr>
              <a:t>In what order?</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altLang="zh-TW" sz="2200" b="0" i="0" u="none" strike="noStrike" kern="0" cap="none" spc="0" normalizeH="0" baseline="0" noProof="0" dirty="0" smtClean="0">
                <a:ln>
                  <a:noFill/>
                </a:ln>
                <a:solidFill>
                  <a:srgbClr val="000000"/>
                </a:solidFill>
                <a:effectLst/>
                <a:uLnTx/>
                <a:uFillTx/>
                <a:latin typeface="+mn-lt"/>
                <a:ea typeface="+mn-ea"/>
                <a:cs typeface="+mn-cs"/>
              </a:rPr>
              <a:t>Who should save R5? Caller? </a:t>
            </a:r>
            <a:r>
              <a:rPr kumimoji="0" lang="en-US" altLang="zh-TW" sz="2200" b="0" i="0" u="none" strike="noStrike" kern="0" cap="none" spc="0" normalizeH="0" baseline="0" noProof="0" dirty="0" err="1" smtClean="0">
                <a:ln>
                  <a:noFill/>
                </a:ln>
                <a:solidFill>
                  <a:srgbClr val="000000"/>
                </a:solidFill>
                <a:effectLst/>
                <a:uLnTx/>
                <a:uFillTx/>
                <a:latin typeface="+mn-lt"/>
                <a:ea typeface="+mn-ea"/>
                <a:cs typeface="+mn-cs"/>
              </a:rPr>
              <a:t>Callee</a:t>
            </a:r>
            <a:r>
              <a:rPr kumimoji="0" lang="en-US" altLang="zh-TW" sz="2200" b="0" i="0" u="none" strike="noStrike" kern="0" cap="none" spc="0" normalizeH="0" baseline="0" noProof="0" dirty="0" smtClean="0">
                <a:ln>
                  <a:noFill/>
                </a:ln>
                <a:solidFill>
                  <a:srgbClr val="000000"/>
                </a:solidFill>
                <a:effectLst/>
                <a:uLnTx/>
                <a:uFillTx/>
                <a:latin typeface="+mn-lt"/>
                <a:ea typeface="+mn-ea"/>
                <a:cs typeface="+mn-cs"/>
              </a:rPr>
              <a:t>?</a:t>
            </a:r>
            <a:endParaRPr lang="en-US" altLang="zh-TW" sz="2200" kern="0" dirty="0" smtClean="0">
              <a:solidFill>
                <a:srgbClr val="000000"/>
              </a:solidFill>
              <a:latin typeface="+mn-lt"/>
            </a:endParaRPr>
          </a:p>
          <a:p>
            <a:pPr marL="233363" indent="-233363">
              <a:spcBef>
                <a:spcPts val="575"/>
              </a:spcBef>
              <a:spcAft>
                <a:spcPts val="75"/>
              </a:spcAft>
              <a:buClr>
                <a:schemeClr val="tx1">
                  <a:lumMod val="85000"/>
                  <a:lumOff val="15000"/>
                </a:schemeClr>
              </a:buClr>
              <a:buSzPct val="80000"/>
              <a:buFont typeface="Arial" pitchFamily="34" charset="0"/>
              <a:buChar char="•"/>
            </a:pPr>
            <a:r>
              <a:rPr lang="en-US" altLang="zh-TW" sz="2200" dirty="0" smtClean="0"/>
              <a:t>We need a protocol for these. </a:t>
            </a:r>
          </a:p>
        </p:txBody>
      </p:sp>
      <p:sp>
        <p:nvSpPr>
          <p:cNvPr id="4" name="Rectangle 4"/>
          <p:cNvSpPr>
            <a:spLocks noChangeArrowheads="1"/>
          </p:cNvSpPr>
          <p:nvPr/>
        </p:nvSpPr>
        <p:spPr bwMode="auto">
          <a:xfrm>
            <a:off x="539750" y="1047750"/>
            <a:ext cx="4103688" cy="3028950"/>
          </a:xfrm>
          <a:prstGeom prst="rect">
            <a:avLst/>
          </a:prstGeom>
          <a:noFill/>
          <a:ln w="9525">
            <a:noFill/>
            <a:miter lim="800000"/>
            <a:headEnd/>
            <a:tailEnd/>
          </a:ln>
        </p:spPr>
        <p:txBody>
          <a:bodyPr/>
          <a:lstStyle/>
          <a:p>
            <a:pPr marL="342900" indent="-342900">
              <a:spcBef>
                <a:spcPct val="20000"/>
              </a:spcBef>
            </a:pPr>
            <a:r>
              <a:rPr lang="en-US" altLang="zh-TW" sz="2000" b="1" dirty="0" smtClean="0">
                <a:latin typeface="Courier New" pitchFamily="49" charset="0"/>
              </a:rPr>
              <a:t>main:</a:t>
            </a:r>
          </a:p>
          <a:p>
            <a:pPr marL="342900" indent="-342900">
              <a:spcBef>
                <a:spcPct val="20000"/>
              </a:spcBef>
            </a:pPr>
            <a:r>
              <a:rPr lang="en-US" altLang="zh-TW" sz="2000" b="1" dirty="0" smtClean="0">
                <a:latin typeface="Courier New" pitchFamily="49" charset="0"/>
              </a:rPr>
              <a:t>      @ use R5</a:t>
            </a:r>
          </a:p>
          <a:p>
            <a:pPr marL="342900" indent="-342900">
              <a:spcBef>
                <a:spcPct val="20000"/>
              </a:spcBef>
            </a:pPr>
            <a:r>
              <a:rPr lang="en-US" altLang="zh-TW" sz="2000" b="1" dirty="0" smtClean="0">
                <a:latin typeface="Courier New" pitchFamily="49" charset="0"/>
              </a:rPr>
              <a:t>      </a:t>
            </a:r>
          </a:p>
          <a:p>
            <a:pPr marL="342900" indent="-342900">
              <a:spcBef>
                <a:spcPct val="20000"/>
              </a:spcBef>
            </a:pPr>
            <a:r>
              <a:rPr lang="en-US" altLang="zh-TW" sz="2000" b="1" dirty="0" smtClean="0">
                <a:latin typeface="Courier New" pitchFamily="49" charset="0"/>
              </a:rPr>
              <a:t>		BL </a:t>
            </a:r>
            <a:r>
              <a:rPr lang="en-US" altLang="zh-TW" sz="2000" b="1" dirty="0" err="1">
                <a:latin typeface="Courier New" pitchFamily="49" charset="0"/>
              </a:rPr>
              <a:t>func</a:t>
            </a:r>
            <a:endParaRPr lang="en-US" altLang="zh-TW" sz="2000" b="1" dirty="0">
              <a:latin typeface="Courier New" pitchFamily="49" charset="0"/>
            </a:endParaRPr>
          </a:p>
          <a:p>
            <a:pPr marL="342900" indent="-342900">
              <a:spcBef>
                <a:spcPct val="20000"/>
              </a:spcBef>
            </a:pPr>
            <a:r>
              <a:rPr lang="en-US" altLang="zh-TW" sz="2000" b="1" dirty="0">
                <a:latin typeface="Courier New" pitchFamily="49" charset="0"/>
              </a:rPr>
              <a:t>      </a:t>
            </a:r>
            <a:endParaRPr lang="en-US" altLang="zh-TW" sz="2000" b="1" dirty="0" smtClean="0">
              <a:latin typeface="Courier New" pitchFamily="49" charset="0"/>
            </a:endParaRPr>
          </a:p>
          <a:p>
            <a:pPr marL="342900" indent="-342900">
              <a:spcBef>
                <a:spcPct val="20000"/>
              </a:spcBef>
            </a:pPr>
            <a:r>
              <a:rPr lang="en-US" altLang="zh-TW" sz="2000" b="1" dirty="0" smtClean="0">
                <a:latin typeface="Courier New" pitchFamily="49" charset="0"/>
              </a:rPr>
              <a:t>		@ </a:t>
            </a:r>
            <a:r>
              <a:rPr lang="en-US" altLang="zh-TW" sz="2000" b="1" dirty="0">
                <a:latin typeface="Courier New" pitchFamily="49" charset="0"/>
              </a:rPr>
              <a:t>use R5</a:t>
            </a:r>
          </a:p>
          <a:p>
            <a:pPr marL="342900" indent="-342900">
              <a:spcBef>
                <a:spcPct val="20000"/>
              </a:spcBef>
            </a:pPr>
            <a:r>
              <a:rPr lang="en-US" altLang="zh-TW" sz="2000" b="1" dirty="0">
                <a:latin typeface="Courier New" pitchFamily="49" charset="0"/>
              </a:rPr>
              <a:t>      ...</a:t>
            </a:r>
          </a:p>
          <a:p>
            <a:pPr marL="342900" indent="-342900">
              <a:spcBef>
                <a:spcPct val="20000"/>
              </a:spcBef>
            </a:pPr>
            <a:r>
              <a:rPr lang="en-US" altLang="zh-TW" sz="2000" b="1" dirty="0">
                <a:latin typeface="Courier New" pitchFamily="49" charset="0"/>
              </a:rPr>
              <a:t>      ...</a:t>
            </a:r>
          </a:p>
          <a:p>
            <a:pPr marL="342900" indent="-342900">
              <a:spcBef>
                <a:spcPct val="20000"/>
              </a:spcBef>
            </a:pPr>
            <a:r>
              <a:rPr lang="en-US" altLang="zh-TW" sz="2000" b="1" dirty="0">
                <a:latin typeface="Courier New" pitchFamily="49" charset="0"/>
              </a:rPr>
              <a:t> </a:t>
            </a:r>
            <a:r>
              <a:rPr lang="en-US" altLang="zh-TW" sz="2000" b="1" dirty="0" smtClean="0">
                <a:latin typeface="Courier New" pitchFamily="49" charset="0"/>
              </a:rPr>
              <a:t>     </a:t>
            </a:r>
            <a:r>
              <a:rPr lang="en-US" altLang="zh-TW" sz="2000" b="1" dirty="0">
                <a:latin typeface="Courier New" pitchFamily="49" charset="0"/>
              </a:rPr>
              <a:t>.end</a:t>
            </a:r>
          </a:p>
        </p:txBody>
      </p:sp>
      <p:sp>
        <p:nvSpPr>
          <p:cNvPr id="5" name="Rectangle 5"/>
          <p:cNvSpPr>
            <a:spLocks noChangeArrowheads="1"/>
          </p:cNvSpPr>
          <p:nvPr/>
        </p:nvSpPr>
        <p:spPr bwMode="auto">
          <a:xfrm>
            <a:off x="4429125" y="1125538"/>
            <a:ext cx="4103688" cy="2951162"/>
          </a:xfrm>
          <a:prstGeom prst="rect">
            <a:avLst/>
          </a:prstGeom>
          <a:noFill/>
          <a:ln w="9525">
            <a:noFill/>
            <a:miter lim="800000"/>
            <a:headEnd/>
            <a:tailEnd/>
          </a:ln>
        </p:spPr>
        <p:txBody>
          <a:bodyPr/>
          <a:lstStyle/>
          <a:p>
            <a:pPr marL="342900" indent="-342900">
              <a:spcBef>
                <a:spcPct val="20000"/>
              </a:spcBef>
            </a:pPr>
            <a:endParaRPr lang="en-US" altLang="zh-TW" sz="2400" b="1" dirty="0">
              <a:latin typeface="Courier New" pitchFamily="49" charset="0"/>
            </a:endParaRPr>
          </a:p>
          <a:p>
            <a:pPr marL="342900" indent="-342900">
              <a:spcBef>
                <a:spcPct val="20000"/>
              </a:spcBef>
            </a:pPr>
            <a:r>
              <a:rPr lang="en-US" altLang="zh-TW" sz="2400" b="1" dirty="0" err="1">
                <a:latin typeface="Courier New" pitchFamily="49" charset="0"/>
              </a:rPr>
              <a:t>func</a:t>
            </a:r>
            <a:r>
              <a:rPr lang="en-US" altLang="zh-TW" sz="2400" b="1" dirty="0">
                <a:latin typeface="Courier New" pitchFamily="49" charset="0"/>
              </a:rPr>
              <a:t>:</a:t>
            </a: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 use R5</a:t>
            </a: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a:t>
            </a:r>
          </a:p>
          <a:p>
            <a:pPr marL="342900" indent="-342900">
              <a:spcBef>
                <a:spcPct val="20000"/>
              </a:spcBef>
            </a:pPr>
            <a:r>
              <a:rPr lang="en-US" altLang="zh-TW" sz="2400" b="1" dirty="0">
                <a:latin typeface="Courier New" pitchFamily="49" charset="0"/>
              </a:rPr>
              <a:t>      .end</a:t>
            </a:r>
          </a:p>
        </p:txBody>
      </p:sp>
      <p:sp>
        <p:nvSpPr>
          <p:cNvPr id="6" name="Line 6"/>
          <p:cNvSpPr>
            <a:spLocks noChangeShapeType="1"/>
          </p:cNvSpPr>
          <p:nvPr/>
        </p:nvSpPr>
        <p:spPr bwMode="auto">
          <a:xfrm flipV="1">
            <a:off x="3059113" y="1773238"/>
            <a:ext cx="1441450" cy="431800"/>
          </a:xfrm>
          <a:prstGeom prst="line">
            <a:avLst/>
          </a:prstGeom>
          <a:noFill/>
          <a:ln w="28575">
            <a:solidFill>
              <a:srgbClr val="000099"/>
            </a:solidFill>
            <a:round/>
            <a:headEnd/>
            <a:tailEnd type="triangle" w="med" len="med"/>
          </a:ln>
        </p:spPr>
        <p:txBody>
          <a:bodyPr/>
          <a:lstStyle/>
          <a:p>
            <a:endParaRPr lang="en-US"/>
          </a:p>
        </p:txBody>
      </p:sp>
      <p:sp>
        <p:nvSpPr>
          <p:cNvPr id="7" name="Rectangle 6"/>
          <p:cNvSpPr/>
          <p:nvPr/>
        </p:nvSpPr>
        <p:spPr>
          <a:xfrm>
            <a:off x="2059080" y="1767959"/>
            <a:ext cx="1425390" cy="369332"/>
          </a:xfrm>
          <a:prstGeom prst="rect">
            <a:avLst/>
          </a:prstGeom>
        </p:spPr>
        <p:txBody>
          <a:bodyPr wrap="none">
            <a:spAutoFit/>
          </a:bodyPr>
          <a:lstStyle/>
          <a:p>
            <a:r>
              <a:rPr lang="en-US" altLang="zh-TW" b="1" dirty="0" smtClean="0">
                <a:solidFill>
                  <a:srgbClr val="000099"/>
                </a:solidFill>
                <a:latin typeface="Courier New" pitchFamily="49" charset="0"/>
              </a:rPr>
              <a:t>@ save R5</a:t>
            </a:r>
            <a:endParaRPr lang="en-US" dirty="0"/>
          </a:p>
        </p:txBody>
      </p:sp>
      <p:sp>
        <p:nvSpPr>
          <p:cNvPr id="8" name="Rectangle 7"/>
          <p:cNvSpPr/>
          <p:nvPr/>
        </p:nvSpPr>
        <p:spPr>
          <a:xfrm>
            <a:off x="1976117" y="2558534"/>
            <a:ext cx="1838965" cy="369332"/>
          </a:xfrm>
          <a:prstGeom prst="rect">
            <a:avLst/>
          </a:prstGeom>
        </p:spPr>
        <p:txBody>
          <a:bodyPr wrap="none">
            <a:spAutoFit/>
          </a:bodyPr>
          <a:lstStyle/>
          <a:p>
            <a:r>
              <a:rPr lang="en-US" altLang="zh-TW" b="1" dirty="0" smtClean="0">
                <a:solidFill>
                  <a:srgbClr val="000099"/>
                </a:solidFill>
                <a:latin typeface="Courier New" pitchFamily="49" charset="0"/>
              </a:rPr>
              <a:t>@ restore R5</a:t>
            </a:r>
            <a:endParaRPr lang="en-US" dirty="0"/>
          </a:p>
        </p:txBody>
      </p:sp>
      <p:sp>
        <p:nvSpPr>
          <p:cNvPr id="9" name="Rectangle 8"/>
          <p:cNvSpPr/>
          <p:nvPr/>
        </p:nvSpPr>
        <p:spPr>
          <a:xfrm>
            <a:off x="5659530" y="1701284"/>
            <a:ext cx="1425390" cy="369332"/>
          </a:xfrm>
          <a:prstGeom prst="rect">
            <a:avLst/>
          </a:prstGeom>
        </p:spPr>
        <p:txBody>
          <a:bodyPr wrap="none">
            <a:spAutoFit/>
          </a:bodyPr>
          <a:lstStyle/>
          <a:p>
            <a:r>
              <a:rPr lang="en-US" altLang="zh-TW" b="1" dirty="0" smtClean="0">
                <a:solidFill>
                  <a:srgbClr val="000099"/>
                </a:solidFill>
                <a:latin typeface="Courier New" pitchFamily="49" charset="0"/>
              </a:rPr>
              <a:t>@ save R5</a:t>
            </a:r>
            <a:endParaRPr lang="en-US" dirty="0"/>
          </a:p>
        </p:txBody>
      </p:sp>
      <p:sp>
        <p:nvSpPr>
          <p:cNvPr id="10" name="Rectangle 9"/>
          <p:cNvSpPr/>
          <p:nvPr/>
        </p:nvSpPr>
        <p:spPr>
          <a:xfrm>
            <a:off x="6005192" y="3387209"/>
            <a:ext cx="1838965" cy="369332"/>
          </a:xfrm>
          <a:prstGeom prst="rect">
            <a:avLst/>
          </a:prstGeom>
        </p:spPr>
        <p:txBody>
          <a:bodyPr wrap="none">
            <a:spAutoFit/>
          </a:bodyPr>
          <a:lstStyle/>
          <a:p>
            <a:r>
              <a:rPr lang="en-US" altLang="zh-TW" b="1" dirty="0" smtClean="0">
                <a:solidFill>
                  <a:srgbClr val="000099"/>
                </a:solidFill>
                <a:latin typeface="Courier New" pitchFamily="49" charset="0"/>
              </a:rPr>
              <a:t>@ restore R5</a:t>
            </a:r>
            <a:endParaRPr lang="en-US" dirty="0"/>
          </a:p>
        </p:txBody>
      </p:sp>
      <p:sp>
        <p:nvSpPr>
          <p:cNvPr id="11" name="Text Box 7"/>
          <p:cNvSpPr txBox="1">
            <a:spLocks noChangeArrowheads="1"/>
          </p:cNvSpPr>
          <p:nvPr/>
        </p:nvSpPr>
        <p:spPr bwMode="auto">
          <a:xfrm>
            <a:off x="1682750" y="973138"/>
            <a:ext cx="971550" cy="466725"/>
          </a:xfrm>
          <a:prstGeom prst="rect">
            <a:avLst/>
          </a:prstGeom>
          <a:solidFill>
            <a:srgbClr val="C0C0C0"/>
          </a:solidFill>
          <a:ln w="9525">
            <a:solidFill>
              <a:srgbClr val="000099"/>
            </a:solidFill>
            <a:miter lim="800000"/>
            <a:headEnd/>
            <a:tailEnd/>
          </a:ln>
        </p:spPr>
        <p:txBody>
          <a:bodyPr wrap="none">
            <a:spAutoFit/>
          </a:bodyPr>
          <a:lstStyle/>
          <a:p>
            <a:r>
              <a:rPr lang="en-US" altLang="zh-TW" sz="2400" dirty="0">
                <a:solidFill>
                  <a:srgbClr val="000099"/>
                </a:solidFill>
                <a:latin typeface="Trebuchet MS" pitchFamily="34" charset="0"/>
              </a:rPr>
              <a:t>caller</a:t>
            </a:r>
          </a:p>
        </p:txBody>
      </p:sp>
      <p:sp>
        <p:nvSpPr>
          <p:cNvPr id="12" name="Text Box 8"/>
          <p:cNvSpPr txBox="1">
            <a:spLocks noChangeArrowheads="1"/>
          </p:cNvSpPr>
          <p:nvPr/>
        </p:nvSpPr>
        <p:spPr bwMode="auto">
          <a:xfrm>
            <a:off x="6100763" y="1192213"/>
            <a:ext cx="1019175" cy="466725"/>
          </a:xfrm>
          <a:prstGeom prst="rect">
            <a:avLst/>
          </a:prstGeom>
          <a:solidFill>
            <a:srgbClr val="C0C0C0"/>
          </a:solidFill>
          <a:ln w="9525">
            <a:solidFill>
              <a:srgbClr val="006600"/>
            </a:solidFill>
            <a:miter lim="800000"/>
            <a:headEnd/>
            <a:tailEnd/>
          </a:ln>
        </p:spPr>
        <p:txBody>
          <a:bodyPr wrap="none">
            <a:spAutoFit/>
          </a:bodyPr>
          <a:lstStyle/>
          <a:p>
            <a:r>
              <a:rPr lang="en-US" altLang="zh-TW" sz="2400" dirty="0" err="1">
                <a:solidFill>
                  <a:srgbClr val="006600"/>
                </a:solidFill>
                <a:latin typeface="Trebuchet MS" pitchFamily="34" charset="0"/>
              </a:rPr>
              <a:t>callee</a:t>
            </a:r>
            <a:endParaRPr lang="en-US" altLang="zh-TW" sz="2400" dirty="0">
              <a:solidFill>
                <a:srgbClr val="006600"/>
              </a:solidFill>
              <a:latin typeface="Trebuchet MS"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heckerboard(across)">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checkerboard(across)">
                                      <p:cBhvr>
                                        <p:cTn id="39" dur="5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checkerboard(across)">
                                      <p:cBhvr>
                                        <p:cTn id="4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Procedure/Function Call Bookkeeping</a:t>
            </a:r>
            <a:endParaRPr lang="en-US" dirty="0"/>
          </a:p>
        </p:txBody>
      </p:sp>
      <p:sp>
        <p:nvSpPr>
          <p:cNvPr id="8" name="Rectangle 2052"/>
          <p:cNvSpPr txBox="1">
            <a:spLocks noChangeArrowheads="1"/>
          </p:cNvSpPr>
          <p:nvPr/>
        </p:nvSpPr>
        <p:spPr>
          <a:xfrm>
            <a:off x="571499" y="1405619"/>
            <a:ext cx="8201026" cy="3166381"/>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Procedure address</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Return address</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Arguments</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Return value</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Local variables</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Conflicts: 2 options (A calls B)</a:t>
            </a:r>
            <a:endParaRPr lang="en-US" dirty="0"/>
          </a:p>
        </p:txBody>
      </p:sp>
      <p:sp>
        <p:nvSpPr>
          <p:cNvPr id="3" name="Rectangle 3"/>
          <p:cNvSpPr txBox="1">
            <a:spLocks noChangeArrowheads="1"/>
          </p:cNvSpPr>
          <p:nvPr/>
        </p:nvSpPr>
        <p:spPr>
          <a:xfrm>
            <a:off x="685800" y="1256211"/>
            <a:ext cx="8458200" cy="4772025"/>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200" b="0" i="0" u="none" strike="noStrike" kern="0" cap="none" spc="0" normalizeH="0" baseline="0" noProof="0" dirty="0" smtClean="0">
                <a:ln>
                  <a:noFill/>
                </a:ln>
                <a:solidFill>
                  <a:srgbClr val="000000"/>
                </a:solidFill>
                <a:effectLst/>
                <a:uLnTx/>
                <a:uFillTx/>
                <a:latin typeface="+mn-lt"/>
                <a:ea typeface="+mn-ea"/>
                <a:cs typeface="+mn-cs"/>
              </a:rPr>
              <a:t>1) </a:t>
            </a:r>
            <a:r>
              <a:rPr kumimoji="0" lang="en-US" sz="2200" b="0" i="0" u="none" strike="noStrike" kern="0" cap="none" spc="0" normalizeH="0" baseline="0" noProof="0" dirty="0" smtClean="0">
                <a:ln>
                  <a:noFill/>
                </a:ln>
                <a:solidFill>
                  <a:schemeClr val="accent2"/>
                </a:solidFill>
                <a:effectLst/>
                <a:uLnTx/>
                <a:uFillTx/>
                <a:latin typeface="+mn-lt"/>
                <a:ea typeface="+mn-ea"/>
                <a:cs typeface="+mn-cs"/>
              </a:rPr>
              <a:t>Called procedure/</a:t>
            </a:r>
            <a:r>
              <a:rPr kumimoji="0" lang="en-US" sz="2200" b="0" i="0" u="none" strike="noStrike" kern="0" cap="none" spc="0" normalizeH="0" baseline="0" noProof="0" dirty="0" err="1" smtClean="0">
                <a:ln>
                  <a:noFill/>
                </a:ln>
                <a:solidFill>
                  <a:schemeClr val="accent2"/>
                </a:solidFill>
                <a:effectLst/>
                <a:uLnTx/>
                <a:uFillTx/>
                <a:latin typeface="+mn-lt"/>
                <a:ea typeface="+mn-ea"/>
                <a:cs typeface="+mn-cs"/>
              </a:rPr>
              <a:t>callee</a:t>
            </a:r>
            <a:r>
              <a:rPr kumimoji="0" lang="en-US" sz="2200" b="0" i="0" u="none" strike="noStrike" kern="0" cap="none" spc="0" normalizeH="0" baseline="0" noProof="0" dirty="0" smtClean="0">
                <a:ln>
                  <a:noFill/>
                </a:ln>
                <a:solidFill>
                  <a:schemeClr val="accent2"/>
                </a:solidFill>
                <a:effectLst/>
                <a:uLnTx/>
                <a:uFillTx/>
                <a:latin typeface="+mn-lt"/>
                <a:ea typeface="+mn-ea"/>
                <a:cs typeface="+mn-cs"/>
              </a:rPr>
              <a:t> (B) leaves registers the way it found them</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(except </a:t>
            </a:r>
            <a:r>
              <a:rPr kumimoji="0" lang="en-US" sz="2200" b="0" i="0" u="none" strike="noStrike" kern="0" cap="none" spc="0" normalizeH="0" baseline="0" noProof="0" dirty="0" err="1" smtClean="0">
                <a:ln>
                  <a:noFill/>
                </a:ln>
                <a:solidFill>
                  <a:srgbClr val="000000"/>
                </a:solidFill>
                <a:effectLst/>
                <a:uLnTx/>
                <a:uFillTx/>
                <a:latin typeface="Courier New" pitchFamily="49" charset="0"/>
                <a:ea typeface="+mn-ea"/>
                <a:cs typeface="+mn-cs"/>
              </a:rPr>
              <a:t>lr</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its B’s job to save it before using it and then restore it: “</a:t>
            </a:r>
            <a:r>
              <a:rPr kumimoji="0" lang="en-US" sz="2200" b="0" i="0" u="sng" strike="noStrike" kern="0" cap="none" spc="0" normalizeH="0" baseline="0" noProof="0" dirty="0" err="1" smtClean="0">
                <a:ln>
                  <a:noFill/>
                </a:ln>
                <a:solidFill>
                  <a:schemeClr val="accent1"/>
                </a:solidFill>
                <a:effectLst/>
                <a:uLnTx/>
                <a:uFillTx/>
                <a:latin typeface="+mn-lt"/>
                <a:ea typeface="+mn-ea"/>
                <a:cs typeface="+mn-cs"/>
              </a:rPr>
              <a:t>callee</a:t>
            </a:r>
            <a:r>
              <a:rPr kumimoji="0" lang="en-US" sz="2200" b="0" i="0" u="sng" strike="noStrike" kern="0" cap="none" spc="0" normalizeH="0" baseline="0" noProof="0" dirty="0" smtClean="0">
                <a:ln>
                  <a:noFill/>
                </a:ln>
                <a:solidFill>
                  <a:schemeClr val="accent1"/>
                </a:solidFill>
                <a:effectLst/>
                <a:uLnTx/>
                <a:uFillTx/>
                <a:latin typeface="+mn-lt"/>
                <a:ea typeface="+mn-ea"/>
                <a:cs typeface="+mn-cs"/>
              </a:rPr>
              <a:t> saves</a:t>
            </a:r>
            <a:r>
              <a:rPr kumimoji="0" lang="en-US" sz="2200" b="0" i="0" u="none" strike="noStrike" kern="0" cap="none" spc="0" normalizeH="0" baseline="0" noProof="0" dirty="0" smtClean="0">
                <a:ln>
                  <a:noFill/>
                </a:ln>
                <a:solidFill>
                  <a:srgbClr val="000000"/>
                </a:solidFill>
                <a:effectLst/>
                <a:uLnTx/>
                <a:uFillTx/>
                <a:latin typeface="+mn-lt"/>
                <a:ea typeface="+mn-ea"/>
                <a:cs typeface="+mn-cs"/>
              </a:rPr>
              <a:t>”</a:t>
            </a: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2000" b="0" i="0" u="none" strike="noStrike" kern="0" cap="none" spc="0" normalizeH="0" baseline="0" noProof="0" dirty="0" smtClean="0">
                <a:ln>
                  <a:noFill/>
                </a:ln>
                <a:solidFill>
                  <a:srgbClr val="000000"/>
                </a:solidFill>
                <a:effectLst/>
                <a:uLnTx/>
                <a:uFillTx/>
                <a:latin typeface="+mn-lt"/>
              </a:rPr>
              <a:t>Since B only saves what it changes, more accurate is “</a:t>
            </a:r>
            <a:r>
              <a:rPr kumimoji="0" lang="en-US" sz="2000" b="0" i="0" u="sng" strike="noStrike" kern="0" cap="none" spc="0" normalizeH="0" baseline="0" noProof="0" dirty="0" err="1" smtClean="0">
                <a:ln>
                  <a:noFill/>
                </a:ln>
                <a:solidFill>
                  <a:schemeClr val="accent1"/>
                </a:solidFill>
                <a:effectLst/>
                <a:uLnTx/>
                <a:uFillTx/>
                <a:latin typeface="+mn-lt"/>
              </a:rPr>
              <a:t>callee</a:t>
            </a:r>
            <a:r>
              <a:rPr kumimoji="0" lang="en-US" sz="2000" b="0" i="0" u="sng" strike="noStrike" kern="0" cap="none" spc="0" normalizeH="0" baseline="0" noProof="0" dirty="0" smtClean="0">
                <a:ln>
                  <a:noFill/>
                </a:ln>
                <a:solidFill>
                  <a:schemeClr val="accent1"/>
                </a:solidFill>
                <a:effectLst/>
                <a:uLnTx/>
                <a:uFillTx/>
                <a:latin typeface="+mn-lt"/>
              </a:rPr>
              <a:t> saves (what it uses)</a:t>
            </a:r>
            <a:r>
              <a:rPr kumimoji="0" lang="en-US" sz="2000" b="0" i="0" u="none" strike="noStrike" kern="0" cap="none" spc="0" normalizeH="0" baseline="0" noProof="0" dirty="0" smtClean="0">
                <a:ln>
                  <a:noFill/>
                </a:ln>
                <a:solidFill>
                  <a:srgbClr val="000000"/>
                </a:solidFill>
                <a:effectLst/>
                <a:uLnTx/>
                <a:uFillTx/>
                <a:latin typeface="+mn-lt"/>
              </a:rPr>
              <a:t>”</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mn-lt"/>
                <a:ea typeface="+mn-ea"/>
                <a:cs typeface="+mn-cs"/>
              </a:rPr>
              <a:t>2) </a:t>
            </a:r>
            <a:r>
              <a:rPr kumimoji="0" lang="en-US" sz="2200" b="0" i="0" u="none" strike="noStrike" kern="0" cap="none" spc="0" normalizeH="0" baseline="0" noProof="0" dirty="0" smtClean="0">
                <a:ln>
                  <a:noFill/>
                </a:ln>
                <a:solidFill>
                  <a:schemeClr val="accent2"/>
                </a:solidFill>
                <a:effectLst/>
                <a:uLnTx/>
                <a:uFillTx/>
                <a:latin typeface="+mn-lt"/>
                <a:ea typeface="+mn-ea"/>
                <a:cs typeface="+mn-cs"/>
              </a:rPr>
              <a:t>B can use any register it wants</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a:t>
            </a:r>
            <a:br>
              <a:rPr kumimoji="0" lang="en-US" sz="2200" b="0" i="0" u="none" strike="noStrike" kern="0" cap="none" spc="0" normalizeH="0" baseline="0" noProof="0" dirty="0" smtClean="0">
                <a:ln>
                  <a:noFill/>
                </a:ln>
                <a:solidFill>
                  <a:srgbClr val="000000"/>
                </a:solidFill>
                <a:effectLst/>
                <a:uLnTx/>
                <a:uFillTx/>
                <a:latin typeface="+mn-lt"/>
                <a:ea typeface="+mn-ea"/>
                <a:cs typeface="+mn-cs"/>
              </a:rPr>
            </a:br>
            <a:r>
              <a:rPr kumimoji="0" lang="en-US" sz="2200" b="0" i="0" u="none" strike="noStrike" kern="0" cap="none" spc="0" normalizeH="0" baseline="0" noProof="0" dirty="0" smtClean="0">
                <a:ln>
                  <a:noFill/>
                </a:ln>
                <a:solidFill>
                  <a:srgbClr val="000000"/>
                </a:solidFill>
                <a:effectLst/>
                <a:uLnTx/>
                <a:uFillTx/>
                <a:latin typeface="+mn-lt"/>
                <a:ea typeface="+mn-ea"/>
                <a:cs typeface="+mn-cs"/>
              </a:rPr>
              <a:t>Calling procedure/caller A must save any register it wants to use after call of B: “</a:t>
            </a:r>
            <a:r>
              <a:rPr kumimoji="0" lang="en-US" sz="2200" b="0" i="0" u="sng" strike="noStrike" kern="0" cap="none" spc="0" normalizeH="0" baseline="0" noProof="0" dirty="0" smtClean="0">
                <a:ln>
                  <a:noFill/>
                </a:ln>
                <a:solidFill>
                  <a:schemeClr val="accent1"/>
                </a:solidFill>
                <a:effectLst/>
                <a:uLnTx/>
                <a:uFillTx/>
                <a:latin typeface="+mn-lt"/>
                <a:ea typeface="+mn-ea"/>
                <a:cs typeface="+mn-cs"/>
              </a:rPr>
              <a:t>caller saves</a:t>
            </a:r>
            <a:r>
              <a:rPr kumimoji="0" lang="en-US" sz="2200" b="0" i="0" u="none" strike="noStrike" kern="0" cap="none" spc="0" normalizeH="0" baseline="0" noProof="0" dirty="0" smtClean="0">
                <a:ln>
                  <a:noFill/>
                </a:ln>
                <a:solidFill>
                  <a:srgbClr val="000000"/>
                </a:solidFill>
                <a:effectLst/>
                <a:uLnTx/>
                <a:uFillTx/>
                <a:latin typeface="+mn-lt"/>
                <a:ea typeface="+mn-ea"/>
                <a:cs typeface="+mn-cs"/>
              </a:rPr>
              <a:t>”</a:t>
            </a: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2000" b="0" i="0" u="none" strike="noStrike" kern="0" cap="none" spc="0" normalizeH="0" baseline="0" noProof="0" dirty="0" smtClean="0">
                <a:ln>
                  <a:noFill/>
                </a:ln>
                <a:solidFill>
                  <a:srgbClr val="000000"/>
                </a:solidFill>
                <a:effectLst/>
                <a:uLnTx/>
                <a:uFillTx/>
                <a:latin typeface="+mn-lt"/>
              </a:rPr>
              <a:t>Since A knows what it needs after call, more accurate is “</a:t>
            </a:r>
            <a:r>
              <a:rPr kumimoji="0" lang="en-US" sz="2000" b="0" i="0" u="sng" strike="noStrike" kern="0" cap="none" spc="0" normalizeH="0" baseline="0" noProof="0" dirty="0" smtClean="0">
                <a:ln>
                  <a:noFill/>
                </a:ln>
                <a:solidFill>
                  <a:schemeClr val="accent1"/>
                </a:solidFill>
                <a:effectLst/>
                <a:uLnTx/>
                <a:uFillTx/>
                <a:latin typeface="+mn-lt"/>
              </a:rPr>
              <a:t>caller saves (if it wants to)</a:t>
            </a:r>
            <a:r>
              <a:rPr kumimoji="0" lang="en-US" sz="2000" b="0" i="0" u="none" strike="noStrike" kern="0" cap="none" spc="0" normalizeH="0" baseline="0" noProof="0" dirty="0" smtClean="0">
                <a:ln>
                  <a:noFill/>
                </a:ln>
                <a:solidFill>
                  <a:srgbClr val="000000"/>
                </a:solidFill>
                <a:effectLst/>
                <a:uLnTx/>
                <a:uFillTx/>
                <a:latin typeface="+mn-lt"/>
              </a:rPr>
              <a:t>”</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mn-lt"/>
                <a:ea typeface="+mn-ea"/>
                <a:cs typeface="+mn-cs"/>
              </a:rPr>
              <a:t>Is either optimal?</a:t>
            </a:r>
            <a:endParaRPr kumimoji="0" lang="en-US" sz="2200" b="0" i="0" u="none" strike="noStrike" kern="0" cap="none" spc="0" normalizeH="0" baseline="0" noProof="0" dirty="0">
              <a:ln>
                <a:noFill/>
              </a:ln>
              <a:solidFill>
                <a:srgbClr val="000000"/>
              </a:solidFill>
              <a:effectLst/>
              <a:uLnTx/>
              <a:uFillTx/>
              <a:latin typeface="+mn-lt"/>
              <a:ea typeface="+mn-ea"/>
              <a:cs typeface="+mn-cs"/>
            </a:endParaRPr>
          </a:p>
        </p:txBody>
      </p:sp>
      <p:sp>
        <p:nvSpPr>
          <p:cNvPr id="4" name="Rectangle 3"/>
          <p:cNvSpPr/>
          <p:nvPr/>
        </p:nvSpPr>
        <p:spPr>
          <a:xfrm>
            <a:off x="904874" y="5291435"/>
            <a:ext cx="7400925" cy="646331"/>
          </a:xfrm>
          <a:prstGeom prst="rect">
            <a:avLst/>
          </a:prstGeom>
        </p:spPr>
        <p:txBody>
          <a:bodyPr wrap="square">
            <a:spAutoFit/>
          </a:bodyPr>
          <a:lstStyle/>
          <a:p>
            <a:pPr marL="233363" lvl="0" indent="-233363">
              <a:spcBef>
                <a:spcPts val="575"/>
              </a:spcBef>
              <a:spcAft>
                <a:spcPts val="75"/>
              </a:spcAft>
              <a:buClr>
                <a:schemeClr val="tx1">
                  <a:lumMod val="85000"/>
                  <a:lumOff val="15000"/>
                </a:schemeClr>
              </a:buClr>
              <a:buSzPct val="80000"/>
              <a:defRPr/>
            </a:pPr>
            <a:r>
              <a:rPr lang="en-US" kern="0" dirty="0" smtClean="0">
                <a:solidFill>
                  <a:schemeClr val="accent2"/>
                </a:solidFill>
              </a:rPr>
              <a:t>=&gt;ARM Procedure Call Standards (APCS) conventions for use of registers simplify bookkeeping</a:t>
            </a:r>
            <a:endParaRPr lang="en-US" kern="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ARM Procedure Call Standard</a:t>
            </a:r>
            <a:r>
              <a:rPr lang="en-US" dirty="0" smtClean="0"/>
              <a:t>(APCS)</a:t>
            </a:r>
            <a:endParaRPr lang="en-US" dirty="0"/>
          </a:p>
        </p:txBody>
      </p:sp>
      <p:sp>
        <p:nvSpPr>
          <p:cNvPr id="3" name="Rectangle 2"/>
          <p:cNvSpPr/>
          <p:nvPr/>
        </p:nvSpPr>
        <p:spPr>
          <a:xfrm>
            <a:off x="836022" y="1277037"/>
            <a:ext cx="7576458" cy="5201424"/>
          </a:xfrm>
          <a:prstGeom prst="rect">
            <a:avLst/>
          </a:prstGeom>
        </p:spPr>
        <p:txBody>
          <a:bodyPr wrap="square">
            <a:spAutoFit/>
          </a:bodyPr>
          <a:lstStyle/>
          <a:p>
            <a:r>
              <a:rPr lang="en-US" sz="1600" dirty="0" smtClean="0"/>
              <a:t>The ARM Procedure Call Standard (APCS) defined by </a:t>
            </a:r>
            <a:r>
              <a:rPr lang="en-US" altLang="zh-TW" sz="1600" dirty="0" smtClean="0"/>
              <a:t>ARM Ltd. </a:t>
            </a:r>
            <a:r>
              <a:rPr lang="en-US" sz="1600" dirty="0" smtClean="0"/>
              <a:t>defines how to pass function arguments and return values in ARM registers that is a </a:t>
            </a:r>
            <a:r>
              <a:rPr lang="en-US" altLang="zh-TW" sz="1600" dirty="0" smtClean="0"/>
              <a:t>set of rules for procedure entry and exit so that Object codes generated by different compilers can be linked together. </a:t>
            </a:r>
            <a:r>
              <a:rPr lang="en-US" sz="1600" dirty="0" smtClean="0"/>
              <a:t>It describes a contract between a calling routine and a called routine that defines: </a:t>
            </a:r>
          </a:p>
          <a:p>
            <a:endParaRPr lang="en-US" sz="1600" dirty="0" smtClean="0"/>
          </a:p>
          <a:p>
            <a:pPr>
              <a:buFont typeface="Wingdings" pitchFamily="2" charset="2"/>
              <a:buChar char="Ø"/>
            </a:pPr>
            <a:r>
              <a:rPr lang="en-US" sz="1600" dirty="0" smtClean="0"/>
              <a:t>  Obligations on the caller to create a program state in which the called routine may start to execute. </a:t>
            </a:r>
          </a:p>
          <a:p>
            <a:pPr>
              <a:buFont typeface="Wingdings" pitchFamily="2" charset="2"/>
              <a:buChar char="Ø"/>
            </a:pPr>
            <a:endParaRPr lang="en-US" sz="1600" dirty="0" smtClean="0"/>
          </a:p>
          <a:p>
            <a:pPr>
              <a:buFont typeface="Wingdings" pitchFamily="2" charset="2"/>
              <a:buChar char="Ø"/>
            </a:pPr>
            <a:r>
              <a:rPr lang="en-US" sz="1600" dirty="0" smtClean="0"/>
              <a:t>  Obligations on the called routine to preserve the program state of the caller across the call.</a:t>
            </a:r>
          </a:p>
          <a:p>
            <a:pPr>
              <a:buFont typeface="Wingdings" pitchFamily="2" charset="2"/>
              <a:buChar char="Ø"/>
            </a:pPr>
            <a:endParaRPr lang="en-US" sz="1600" dirty="0" smtClean="0"/>
          </a:p>
          <a:p>
            <a:pPr>
              <a:buFont typeface="Wingdings" pitchFamily="2" charset="2"/>
              <a:buChar char="Ø"/>
            </a:pPr>
            <a:r>
              <a:rPr lang="en-US" sz="1600" dirty="0" smtClean="0"/>
              <a:t>  The rights of the called routine to alter the program state of its caller. </a:t>
            </a:r>
          </a:p>
          <a:p>
            <a:pPr>
              <a:buFont typeface="Wingdings" pitchFamily="2" charset="2"/>
              <a:buChar char="Ø"/>
              <a:defRPr/>
            </a:pPr>
            <a:endParaRPr lang="en-US" sz="1600" dirty="0" smtClean="0"/>
          </a:p>
          <a:p>
            <a:pPr eaLnBrk="1" hangingPunct="1"/>
            <a:r>
              <a:rPr lang="en-US" altLang="zh-TW" b="1" dirty="0" smtClean="0"/>
              <a:t>APCS defines</a:t>
            </a:r>
          </a:p>
          <a:p>
            <a:pPr lvl="1" eaLnBrk="1" hangingPunct="1">
              <a:buFont typeface="Wingdings" pitchFamily="2" charset="2"/>
              <a:buChar char="Ø"/>
            </a:pPr>
            <a:r>
              <a:rPr lang="en-US" altLang="zh-TW" dirty="0" smtClean="0"/>
              <a:t>Use of registers</a:t>
            </a:r>
          </a:p>
          <a:p>
            <a:pPr lvl="1" eaLnBrk="1" hangingPunct="1">
              <a:buFont typeface="Wingdings" pitchFamily="2" charset="2"/>
              <a:buChar char="Ø"/>
            </a:pPr>
            <a:r>
              <a:rPr lang="en-US" altLang="zh-TW" dirty="0" smtClean="0"/>
              <a:t>Use of stack</a:t>
            </a:r>
          </a:p>
          <a:p>
            <a:pPr lvl="1" eaLnBrk="1" hangingPunct="1">
              <a:buFont typeface="Wingdings" pitchFamily="2" charset="2"/>
              <a:buChar char="Ø"/>
            </a:pPr>
            <a:r>
              <a:rPr lang="en-US" altLang="zh-TW" dirty="0" smtClean="0"/>
              <a:t>Mechanism for argument passing  </a:t>
            </a:r>
          </a:p>
          <a:p>
            <a:pPr lvl="1" eaLnBrk="1" hangingPunct="1">
              <a:buFont typeface="Wingdings" pitchFamily="2" charset="2"/>
              <a:buChar char="Ø"/>
            </a:pPr>
            <a:endParaRPr lang="en-US" altLang="zh-TW" dirty="0" smtClean="0"/>
          </a:p>
          <a:p>
            <a:pPr>
              <a:buFont typeface="Wingdings" pitchFamily="2" charset="2"/>
              <a:buChar char="Ø"/>
              <a:defRPr/>
            </a:pP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APCS register usage convention</a:t>
            </a:r>
            <a:endParaRPr lang="en-US" dirty="0"/>
          </a:p>
        </p:txBody>
      </p:sp>
      <p:sp>
        <p:nvSpPr>
          <p:cNvPr id="3" name="Rectangle 2"/>
          <p:cNvSpPr/>
          <p:nvPr/>
        </p:nvSpPr>
        <p:spPr>
          <a:xfrm>
            <a:off x="783770" y="1159470"/>
            <a:ext cx="7080069" cy="369332"/>
          </a:xfrm>
          <a:prstGeom prst="rect">
            <a:avLst/>
          </a:prstGeom>
        </p:spPr>
        <p:txBody>
          <a:bodyPr wrap="square">
            <a:spAutoFit/>
          </a:bodyPr>
          <a:lstStyle/>
          <a:p>
            <a:pPr>
              <a:buFont typeface="Wingdings" pitchFamily="2" charset="2"/>
              <a:buChar char="Ø"/>
              <a:defRPr/>
            </a:pPr>
            <a:endParaRPr lang="en-US" dirty="0"/>
          </a:p>
        </p:txBody>
      </p:sp>
      <p:graphicFrame>
        <p:nvGraphicFramePr>
          <p:cNvPr id="1026" name="Object 4">
            <a:hlinkClick r:id="" action="ppaction://ole?verb=0"/>
          </p:cNvPr>
          <p:cNvGraphicFramePr>
            <a:graphicFrameLocks/>
          </p:cNvGraphicFramePr>
          <p:nvPr/>
        </p:nvGraphicFramePr>
        <p:xfrm>
          <a:off x="391887" y="1123949"/>
          <a:ext cx="8529864" cy="5107033"/>
        </p:xfrm>
        <a:graphic>
          <a:graphicData uri="http://schemas.openxmlformats.org/presentationml/2006/ole">
            <p:oleObj spid="_x0000_s200706" name="Document" r:id="rId3" imgW="5602284" imgH="2568124" progId="Word.Document.8">
              <p:embed/>
            </p:oleObj>
          </a:graphicData>
        </a:graphic>
      </p:graphicFrame>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APCS register usage convention</a:t>
            </a:r>
            <a:endParaRPr lang="en-US" dirty="0"/>
          </a:p>
        </p:txBody>
      </p:sp>
      <p:sp>
        <p:nvSpPr>
          <p:cNvPr id="3" name="Rectangle 2"/>
          <p:cNvSpPr/>
          <p:nvPr/>
        </p:nvSpPr>
        <p:spPr>
          <a:xfrm>
            <a:off x="783770" y="1159470"/>
            <a:ext cx="7080069" cy="369332"/>
          </a:xfrm>
          <a:prstGeom prst="rect">
            <a:avLst/>
          </a:prstGeom>
        </p:spPr>
        <p:txBody>
          <a:bodyPr wrap="square">
            <a:spAutoFit/>
          </a:bodyPr>
          <a:lstStyle/>
          <a:p>
            <a:pPr>
              <a:buFont typeface="Wingdings" pitchFamily="2" charset="2"/>
              <a:buChar char="Ø"/>
              <a:defRPr/>
            </a:pPr>
            <a:endParaRPr lang="en-US" dirty="0"/>
          </a:p>
        </p:txBody>
      </p:sp>
      <p:graphicFrame>
        <p:nvGraphicFramePr>
          <p:cNvPr id="2050" name="Object 3">
            <a:hlinkClick r:id="" action="ppaction://ole?verb=0"/>
          </p:cNvPr>
          <p:cNvGraphicFramePr>
            <a:graphicFrameLocks/>
          </p:cNvGraphicFramePr>
          <p:nvPr/>
        </p:nvGraphicFramePr>
        <p:xfrm>
          <a:off x="796426" y="966061"/>
          <a:ext cx="7942262" cy="5225733"/>
        </p:xfrm>
        <a:graphic>
          <a:graphicData uri="http://schemas.openxmlformats.org/presentationml/2006/ole">
            <p:oleObj spid="_x0000_s201730" name="Document" r:id="rId3" imgW="5260042" imgH="2563452" progId="Word.Document.8">
              <p:embed/>
            </p:oleObj>
          </a:graphicData>
        </a:graphic>
      </p:graphicFrame>
      <p:sp>
        <p:nvSpPr>
          <p:cNvPr id="7" name="Text Box 5"/>
          <p:cNvSpPr txBox="1">
            <a:spLocks noChangeArrowheads="1"/>
          </p:cNvSpPr>
          <p:nvPr/>
        </p:nvSpPr>
        <p:spPr bwMode="auto">
          <a:xfrm>
            <a:off x="5930537" y="2558463"/>
            <a:ext cx="2782389" cy="830997"/>
          </a:xfrm>
          <a:prstGeom prst="rect">
            <a:avLst/>
          </a:prstGeom>
          <a:noFill/>
          <a:ln w="9525">
            <a:noFill/>
            <a:miter lim="800000"/>
            <a:headEnd/>
            <a:tailEnd/>
          </a:ln>
        </p:spPr>
        <p:txBody>
          <a:bodyPr wrap="square">
            <a:spAutoFit/>
          </a:bodyPr>
          <a:lstStyle/>
          <a:p>
            <a:pPr marL="265113" indent="-265113">
              <a:buFontTx/>
              <a:buChar char="•"/>
            </a:pPr>
            <a:r>
              <a:rPr lang="en-US" altLang="zh-TW" sz="1600" dirty="0">
                <a:solidFill>
                  <a:srgbClr val="000099"/>
                </a:solidFill>
                <a:latin typeface="Trebuchet MS" pitchFamily="34" charset="0"/>
              </a:rPr>
              <a:t>Used to pass the first 4 parameters</a:t>
            </a:r>
          </a:p>
          <a:p>
            <a:pPr marL="265113" indent="-265113">
              <a:buFontTx/>
              <a:buChar char="•"/>
            </a:pPr>
            <a:r>
              <a:rPr lang="en-US" altLang="zh-TW" sz="1600" dirty="0">
                <a:solidFill>
                  <a:srgbClr val="000099"/>
                </a:solidFill>
                <a:latin typeface="Trebuchet MS" pitchFamily="34" charset="0"/>
              </a:rPr>
              <a:t>Caller-saved if necessary</a:t>
            </a:r>
          </a:p>
        </p:txBody>
      </p:sp>
      <p:sp>
        <p:nvSpPr>
          <p:cNvPr id="8" name="Rectangle 4"/>
          <p:cNvSpPr>
            <a:spLocks noChangeArrowheads="1"/>
          </p:cNvSpPr>
          <p:nvPr/>
        </p:nvSpPr>
        <p:spPr bwMode="auto">
          <a:xfrm>
            <a:off x="940526" y="1295310"/>
            <a:ext cx="7276012" cy="1082131"/>
          </a:xfrm>
          <a:prstGeom prst="rect">
            <a:avLst/>
          </a:prstGeom>
          <a:noFill/>
          <a:ln w="38100">
            <a:solidFill>
              <a:srgbClr val="FF0000"/>
            </a:solidFill>
            <a:miter lim="800000"/>
            <a:headEnd/>
            <a:tailEnd/>
          </a:ln>
        </p:spPr>
        <p:txBody>
          <a:bodyPr wrap="none" anchor="ctr"/>
          <a:lstStyle/>
          <a:p>
            <a:endParaRPr lang="zh-TW" alt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lgn="ctr">
              <a:buNone/>
            </a:pPr>
            <a:endParaRPr lang="en-US" sz="6000" b="1" dirty="0" smtClean="0"/>
          </a:p>
          <a:p>
            <a:pPr algn="ctr">
              <a:buNone/>
            </a:pPr>
            <a:endParaRPr lang="en-US" sz="6000" b="1" dirty="0" smtClean="0"/>
          </a:p>
          <a:p>
            <a:pPr algn="ctr">
              <a:buNone/>
            </a:pPr>
            <a:r>
              <a:rPr lang="en-US" sz="6000" b="1" dirty="0" smtClean="0"/>
              <a:t>TRACK 1</a:t>
            </a:r>
            <a:endParaRPr lang="en-US" sz="6000" b="1"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549" y="308472"/>
            <a:ext cx="7747265" cy="654050"/>
          </a:xfrm>
        </p:spPr>
        <p:txBody>
          <a:bodyPr/>
          <a:lstStyle/>
          <a:p>
            <a:r>
              <a:rPr lang="en-US" altLang="zh-TW" dirty="0" smtClean="0"/>
              <a:t>APCS register usage convention</a:t>
            </a:r>
            <a:endParaRPr lang="en-US" dirty="0"/>
          </a:p>
        </p:txBody>
      </p:sp>
      <p:sp>
        <p:nvSpPr>
          <p:cNvPr id="3" name="Rectangle 2"/>
          <p:cNvSpPr/>
          <p:nvPr/>
        </p:nvSpPr>
        <p:spPr>
          <a:xfrm>
            <a:off x="783770" y="1159470"/>
            <a:ext cx="7080069" cy="369332"/>
          </a:xfrm>
          <a:prstGeom prst="rect">
            <a:avLst/>
          </a:prstGeom>
        </p:spPr>
        <p:txBody>
          <a:bodyPr wrap="square">
            <a:spAutoFit/>
          </a:bodyPr>
          <a:lstStyle/>
          <a:p>
            <a:pPr>
              <a:defRPr/>
            </a:pPr>
            <a:r>
              <a:rPr lang="en-US" dirty="0" smtClean="0"/>
              <a:t> </a:t>
            </a:r>
            <a:endParaRPr lang="en-US" dirty="0"/>
          </a:p>
        </p:txBody>
      </p:sp>
      <p:graphicFrame>
        <p:nvGraphicFramePr>
          <p:cNvPr id="3074" name="Object 3">
            <a:hlinkClick r:id="" action="ppaction://ole?verb=0"/>
          </p:cNvPr>
          <p:cNvGraphicFramePr>
            <a:graphicFrameLocks/>
          </p:cNvGraphicFramePr>
          <p:nvPr/>
        </p:nvGraphicFramePr>
        <p:xfrm>
          <a:off x="1176338" y="849313"/>
          <a:ext cx="7942262" cy="5264104"/>
        </p:xfrm>
        <a:graphic>
          <a:graphicData uri="http://schemas.openxmlformats.org/presentationml/2006/ole">
            <p:oleObj spid="_x0000_s202754" name="Document" r:id="rId3" imgW="5260042" imgH="2563452" progId="Word.Document.8">
              <p:embed/>
            </p:oleObj>
          </a:graphicData>
        </a:graphic>
      </p:graphicFrame>
      <p:sp>
        <p:nvSpPr>
          <p:cNvPr id="6" name="Text Box 5"/>
          <p:cNvSpPr txBox="1">
            <a:spLocks noChangeArrowheads="1"/>
          </p:cNvSpPr>
          <p:nvPr/>
        </p:nvSpPr>
        <p:spPr bwMode="auto">
          <a:xfrm>
            <a:off x="6426926" y="2447834"/>
            <a:ext cx="2524624" cy="1200329"/>
          </a:xfrm>
          <a:prstGeom prst="rect">
            <a:avLst/>
          </a:prstGeom>
          <a:noFill/>
          <a:ln w="9525">
            <a:noFill/>
            <a:miter lim="800000"/>
            <a:headEnd/>
            <a:tailEnd/>
          </a:ln>
        </p:spPr>
        <p:txBody>
          <a:bodyPr wrap="square">
            <a:spAutoFit/>
          </a:bodyPr>
          <a:lstStyle/>
          <a:p>
            <a:pPr marL="265113" indent="-265113">
              <a:buFontTx/>
              <a:buChar char="•"/>
              <a:tabLst>
                <a:tab pos="1708150" algn="l"/>
              </a:tabLst>
            </a:pPr>
            <a:r>
              <a:rPr lang="en-US" altLang="zh-TW" dirty="0">
                <a:solidFill>
                  <a:srgbClr val="000099"/>
                </a:solidFill>
                <a:latin typeface="Trebuchet MS" pitchFamily="34" charset="0"/>
              </a:rPr>
              <a:t>Register variables, must return unchanged</a:t>
            </a:r>
          </a:p>
          <a:p>
            <a:pPr marL="265113" indent="-265113">
              <a:buFontTx/>
              <a:buChar char="•"/>
              <a:tabLst>
                <a:tab pos="1708150" algn="l"/>
              </a:tabLst>
            </a:pPr>
            <a:r>
              <a:rPr lang="en-US" altLang="zh-TW" dirty="0" err="1">
                <a:solidFill>
                  <a:srgbClr val="000099"/>
                </a:solidFill>
                <a:latin typeface="Trebuchet MS" pitchFamily="34" charset="0"/>
              </a:rPr>
              <a:t>Callee</a:t>
            </a:r>
            <a:r>
              <a:rPr lang="en-US" altLang="zh-TW" dirty="0">
                <a:solidFill>
                  <a:srgbClr val="000099"/>
                </a:solidFill>
                <a:latin typeface="Trebuchet MS" pitchFamily="34" charset="0"/>
              </a:rPr>
              <a:t>-saved</a:t>
            </a:r>
          </a:p>
        </p:txBody>
      </p:sp>
      <p:sp>
        <p:nvSpPr>
          <p:cNvPr id="7" name="Rectangle 4"/>
          <p:cNvSpPr>
            <a:spLocks noChangeArrowheads="1"/>
          </p:cNvSpPr>
          <p:nvPr/>
        </p:nvSpPr>
        <p:spPr bwMode="auto">
          <a:xfrm flipV="1">
            <a:off x="1162594" y="2323329"/>
            <a:ext cx="7407866" cy="2235608"/>
          </a:xfrm>
          <a:prstGeom prst="rect">
            <a:avLst/>
          </a:prstGeom>
          <a:noFill/>
          <a:ln w="38100">
            <a:solidFill>
              <a:srgbClr val="FF0000"/>
            </a:solidFill>
            <a:miter lim="800000"/>
            <a:headEnd/>
            <a:tailEnd/>
          </a:ln>
        </p:spPr>
        <p:txBody>
          <a:bodyPr wrap="none" anchor="ctr"/>
          <a:lstStyle/>
          <a:p>
            <a:endParaRPr lang="zh-TW" altLang="en-US"/>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549" y="308472"/>
            <a:ext cx="7747265" cy="654050"/>
          </a:xfrm>
        </p:spPr>
        <p:txBody>
          <a:bodyPr/>
          <a:lstStyle/>
          <a:p>
            <a:r>
              <a:rPr lang="en-US" altLang="zh-TW" dirty="0" smtClean="0"/>
              <a:t>APCS register usage convention</a:t>
            </a:r>
            <a:endParaRPr lang="en-US" dirty="0"/>
          </a:p>
        </p:txBody>
      </p:sp>
      <p:sp>
        <p:nvSpPr>
          <p:cNvPr id="3" name="Rectangle 2"/>
          <p:cNvSpPr/>
          <p:nvPr/>
        </p:nvSpPr>
        <p:spPr>
          <a:xfrm>
            <a:off x="783770" y="1159470"/>
            <a:ext cx="7080069" cy="369332"/>
          </a:xfrm>
          <a:prstGeom prst="rect">
            <a:avLst/>
          </a:prstGeom>
        </p:spPr>
        <p:txBody>
          <a:bodyPr wrap="square">
            <a:spAutoFit/>
          </a:bodyPr>
          <a:lstStyle/>
          <a:p>
            <a:pPr>
              <a:defRPr/>
            </a:pPr>
            <a:r>
              <a:rPr lang="en-US" dirty="0" smtClean="0"/>
              <a:t> </a:t>
            </a:r>
            <a:endParaRPr lang="en-US" dirty="0"/>
          </a:p>
        </p:txBody>
      </p:sp>
      <p:graphicFrame>
        <p:nvGraphicFramePr>
          <p:cNvPr id="3074" name="Object 3">
            <a:hlinkClick r:id="" action="ppaction://ole?verb=0"/>
          </p:cNvPr>
          <p:cNvGraphicFramePr>
            <a:graphicFrameLocks/>
          </p:cNvGraphicFramePr>
          <p:nvPr/>
        </p:nvGraphicFramePr>
        <p:xfrm>
          <a:off x="1176338" y="849313"/>
          <a:ext cx="7942262" cy="5264104"/>
        </p:xfrm>
        <a:graphic>
          <a:graphicData uri="http://schemas.openxmlformats.org/presentationml/2006/ole">
            <p:oleObj spid="_x0000_s203778" name="Document" r:id="rId3" imgW="5260042" imgH="2563452" progId="Word.Document.8">
              <p:embed/>
            </p:oleObj>
          </a:graphicData>
        </a:graphic>
      </p:graphicFrame>
      <p:sp>
        <p:nvSpPr>
          <p:cNvPr id="7" name="Rectangle 4"/>
          <p:cNvSpPr>
            <a:spLocks noChangeArrowheads="1"/>
          </p:cNvSpPr>
          <p:nvPr/>
        </p:nvSpPr>
        <p:spPr bwMode="auto">
          <a:xfrm flipV="1">
            <a:off x="1143544" y="3714749"/>
            <a:ext cx="7247981" cy="314325"/>
          </a:xfrm>
          <a:prstGeom prst="rect">
            <a:avLst/>
          </a:prstGeom>
          <a:noFill/>
          <a:ln w="38100">
            <a:solidFill>
              <a:srgbClr val="FF0000"/>
            </a:solidFill>
            <a:miter lim="800000"/>
            <a:headEnd/>
            <a:tailEnd/>
          </a:ln>
        </p:spPr>
        <p:txBody>
          <a:bodyPr wrap="none" anchor="ctr"/>
          <a:lstStyle/>
          <a:p>
            <a:endParaRPr lang="zh-TW" altLang="en-US"/>
          </a:p>
        </p:txBody>
      </p:sp>
      <p:sp>
        <p:nvSpPr>
          <p:cNvPr id="11" name="Rectangle 10"/>
          <p:cNvSpPr/>
          <p:nvPr/>
        </p:nvSpPr>
        <p:spPr>
          <a:xfrm>
            <a:off x="6819900" y="1775935"/>
            <a:ext cx="2324100" cy="1815882"/>
          </a:xfrm>
          <a:prstGeom prst="rect">
            <a:avLst/>
          </a:prstGeom>
        </p:spPr>
        <p:txBody>
          <a:bodyPr wrap="square">
            <a:spAutoFit/>
          </a:bodyPr>
          <a:lstStyle/>
          <a:p>
            <a:r>
              <a:rPr lang="en-US" sz="1600" i="1" dirty="0" smtClean="0">
                <a:solidFill>
                  <a:schemeClr val="accent3"/>
                </a:solidFill>
              </a:rPr>
              <a:t>r9 holds the static base</a:t>
            </a:r>
          </a:p>
          <a:p>
            <a:r>
              <a:rPr lang="en-US" sz="1600" dirty="0" smtClean="0">
                <a:solidFill>
                  <a:schemeClr val="accent3"/>
                </a:solidFill>
              </a:rPr>
              <a:t>Address, when compiling for </a:t>
            </a:r>
            <a:r>
              <a:rPr lang="en-US" sz="1600" i="1" dirty="0" smtClean="0">
                <a:solidFill>
                  <a:schemeClr val="accent3"/>
                </a:solidFill>
              </a:rPr>
              <a:t>read-write</a:t>
            </a:r>
          </a:p>
          <a:p>
            <a:r>
              <a:rPr lang="en-US" sz="1600" i="1" dirty="0" smtClean="0">
                <a:solidFill>
                  <a:schemeClr val="accent3"/>
                </a:solidFill>
              </a:rPr>
              <a:t>position independence (RWPI). </a:t>
            </a:r>
            <a:r>
              <a:rPr lang="en-US" sz="1600" dirty="0" smtClean="0">
                <a:solidFill>
                  <a:schemeClr val="accent3"/>
                </a:solidFill>
              </a:rPr>
              <a:t>This is the base address of the read-write data.</a:t>
            </a:r>
            <a:endParaRPr lang="en-US" sz="1600" dirty="0">
              <a:solidFill>
                <a:schemeClr val="accent3"/>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7" dur="500"/>
                                        <p:tgtEl>
                                          <p:spTgt spid="1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0" dur="500"/>
                                        <p:tgtEl>
                                          <p:spTgt spid="1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checkerboard(across)">
                                      <p:cBhvr>
                                        <p:cTn id="1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549" y="308472"/>
            <a:ext cx="7747265" cy="654050"/>
          </a:xfrm>
        </p:spPr>
        <p:txBody>
          <a:bodyPr/>
          <a:lstStyle/>
          <a:p>
            <a:r>
              <a:rPr lang="en-US" altLang="zh-TW" dirty="0" smtClean="0"/>
              <a:t>APCS register usage convention</a:t>
            </a:r>
            <a:endParaRPr lang="en-US" dirty="0"/>
          </a:p>
        </p:txBody>
      </p:sp>
      <p:sp>
        <p:nvSpPr>
          <p:cNvPr id="3" name="Rectangle 2"/>
          <p:cNvSpPr/>
          <p:nvPr/>
        </p:nvSpPr>
        <p:spPr>
          <a:xfrm>
            <a:off x="783770" y="1159470"/>
            <a:ext cx="7080069" cy="369332"/>
          </a:xfrm>
          <a:prstGeom prst="rect">
            <a:avLst/>
          </a:prstGeom>
        </p:spPr>
        <p:txBody>
          <a:bodyPr wrap="square">
            <a:spAutoFit/>
          </a:bodyPr>
          <a:lstStyle/>
          <a:p>
            <a:pPr>
              <a:defRPr/>
            </a:pPr>
            <a:r>
              <a:rPr lang="en-US" dirty="0" smtClean="0"/>
              <a:t> </a:t>
            </a:r>
            <a:endParaRPr lang="en-US" dirty="0"/>
          </a:p>
        </p:txBody>
      </p:sp>
      <p:graphicFrame>
        <p:nvGraphicFramePr>
          <p:cNvPr id="3074" name="Object 3">
            <a:hlinkClick r:id="" action="ppaction://ole?verb=0"/>
          </p:cNvPr>
          <p:cNvGraphicFramePr>
            <a:graphicFrameLocks/>
          </p:cNvGraphicFramePr>
          <p:nvPr/>
        </p:nvGraphicFramePr>
        <p:xfrm>
          <a:off x="1176338" y="849313"/>
          <a:ext cx="7942262" cy="5264104"/>
        </p:xfrm>
        <a:graphic>
          <a:graphicData uri="http://schemas.openxmlformats.org/presentationml/2006/ole">
            <p:oleObj spid="_x0000_s204802" name="Document" r:id="rId3" imgW="5260042" imgH="2563452" progId="Word.Document.8">
              <p:embed/>
            </p:oleObj>
          </a:graphicData>
        </a:graphic>
      </p:graphicFrame>
      <p:sp>
        <p:nvSpPr>
          <p:cNvPr id="7" name="Rectangle 4"/>
          <p:cNvSpPr>
            <a:spLocks noChangeArrowheads="1"/>
          </p:cNvSpPr>
          <p:nvPr/>
        </p:nvSpPr>
        <p:spPr bwMode="auto">
          <a:xfrm flipV="1">
            <a:off x="1105444" y="3990974"/>
            <a:ext cx="7247981" cy="314325"/>
          </a:xfrm>
          <a:prstGeom prst="rect">
            <a:avLst/>
          </a:prstGeom>
          <a:noFill/>
          <a:ln w="38100">
            <a:solidFill>
              <a:srgbClr val="FF0000"/>
            </a:solidFill>
            <a:miter lim="800000"/>
            <a:headEnd/>
            <a:tailEnd/>
          </a:ln>
        </p:spPr>
        <p:txBody>
          <a:bodyPr wrap="none" anchor="ctr"/>
          <a:lstStyle/>
          <a:p>
            <a:endParaRPr lang="zh-TW" altLang="en-US"/>
          </a:p>
        </p:txBody>
      </p:sp>
      <p:sp>
        <p:nvSpPr>
          <p:cNvPr id="11" name="Rectangle 10"/>
          <p:cNvSpPr/>
          <p:nvPr/>
        </p:nvSpPr>
        <p:spPr>
          <a:xfrm>
            <a:off x="6677025" y="2699860"/>
            <a:ext cx="2324100" cy="1077218"/>
          </a:xfrm>
          <a:prstGeom prst="rect">
            <a:avLst/>
          </a:prstGeom>
        </p:spPr>
        <p:txBody>
          <a:bodyPr wrap="square">
            <a:spAutoFit/>
          </a:bodyPr>
          <a:lstStyle/>
          <a:p>
            <a:r>
              <a:rPr lang="en-US" sz="1600" i="1" dirty="0" smtClean="0">
                <a:solidFill>
                  <a:schemeClr val="accent3"/>
                </a:solidFill>
              </a:rPr>
              <a:t>r10 holds the stack limit address</a:t>
            </a:r>
            <a:r>
              <a:rPr lang="en-US" sz="1600" dirty="0" smtClean="0">
                <a:solidFill>
                  <a:schemeClr val="accent3"/>
                </a:solidFill>
              </a:rPr>
              <a:t>, when compiling with stack limit checking</a:t>
            </a:r>
            <a:endParaRPr lang="en-US" sz="1600" dirty="0">
              <a:solidFill>
                <a:schemeClr val="accent3"/>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549" y="308472"/>
            <a:ext cx="7747265" cy="654050"/>
          </a:xfrm>
        </p:spPr>
        <p:txBody>
          <a:bodyPr/>
          <a:lstStyle/>
          <a:p>
            <a:r>
              <a:rPr lang="en-US" altLang="zh-TW" dirty="0" smtClean="0"/>
              <a:t>APCS register usage convention</a:t>
            </a:r>
            <a:endParaRPr lang="en-US" dirty="0"/>
          </a:p>
        </p:txBody>
      </p:sp>
      <p:sp>
        <p:nvSpPr>
          <p:cNvPr id="3" name="Rectangle 2"/>
          <p:cNvSpPr/>
          <p:nvPr/>
        </p:nvSpPr>
        <p:spPr>
          <a:xfrm>
            <a:off x="783770" y="1159470"/>
            <a:ext cx="7080069" cy="369332"/>
          </a:xfrm>
          <a:prstGeom prst="rect">
            <a:avLst/>
          </a:prstGeom>
        </p:spPr>
        <p:txBody>
          <a:bodyPr wrap="square">
            <a:spAutoFit/>
          </a:bodyPr>
          <a:lstStyle/>
          <a:p>
            <a:pPr>
              <a:defRPr/>
            </a:pPr>
            <a:r>
              <a:rPr lang="en-US" dirty="0" smtClean="0"/>
              <a:t> </a:t>
            </a:r>
            <a:endParaRPr lang="en-US" dirty="0"/>
          </a:p>
        </p:txBody>
      </p:sp>
      <p:graphicFrame>
        <p:nvGraphicFramePr>
          <p:cNvPr id="3074" name="Object 3">
            <a:hlinkClick r:id="" action="ppaction://ole?verb=0"/>
          </p:cNvPr>
          <p:cNvGraphicFramePr>
            <a:graphicFrameLocks/>
          </p:cNvGraphicFramePr>
          <p:nvPr/>
        </p:nvGraphicFramePr>
        <p:xfrm>
          <a:off x="1176338" y="849313"/>
          <a:ext cx="7942262" cy="5264104"/>
        </p:xfrm>
        <a:graphic>
          <a:graphicData uri="http://schemas.openxmlformats.org/presentationml/2006/ole">
            <p:oleObj spid="_x0000_s205826" name="Document" r:id="rId3" imgW="5260042" imgH="2563452" progId="Word.Document.8">
              <p:embed/>
            </p:oleObj>
          </a:graphicData>
        </a:graphic>
      </p:graphicFrame>
      <p:sp>
        <p:nvSpPr>
          <p:cNvPr id="7" name="Rectangle 4"/>
          <p:cNvSpPr>
            <a:spLocks noChangeArrowheads="1"/>
          </p:cNvSpPr>
          <p:nvPr/>
        </p:nvSpPr>
        <p:spPr bwMode="auto">
          <a:xfrm flipV="1">
            <a:off x="1114969" y="4267199"/>
            <a:ext cx="7247981" cy="314325"/>
          </a:xfrm>
          <a:prstGeom prst="rect">
            <a:avLst/>
          </a:prstGeom>
          <a:noFill/>
          <a:ln w="38100">
            <a:solidFill>
              <a:srgbClr val="FF0000"/>
            </a:solidFill>
            <a:miter lim="800000"/>
            <a:headEnd/>
            <a:tailEnd/>
          </a:ln>
        </p:spPr>
        <p:txBody>
          <a:bodyPr wrap="none" anchor="ctr"/>
          <a:lstStyle/>
          <a:p>
            <a:endParaRPr lang="zh-TW" altLang="en-US"/>
          </a:p>
        </p:txBody>
      </p:sp>
      <p:sp>
        <p:nvSpPr>
          <p:cNvPr id="11" name="Rectangle 10"/>
          <p:cNvSpPr/>
          <p:nvPr/>
        </p:nvSpPr>
        <p:spPr>
          <a:xfrm>
            <a:off x="6867525" y="2471260"/>
            <a:ext cx="2276475" cy="1569660"/>
          </a:xfrm>
          <a:prstGeom prst="rect">
            <a:avLst/>
          </a:prstGeom>
        </p:spPr>
        <p:txBody>
          <a:bodyPr wrap="square">
            <a:spAutoFit/>
          </a:bodyPr>
          <a:lstStyle/>
          <a:p>
            <a:r>
              <a:rPr lang="en-US" sz="1600" i="1" dirty="0" smtClean="0">
                <a:solidFill>
                  <a:schemeClr val="accent3"/>
                </a:solidFill>
              </a:rPr>
              <a:t>r11 holds frame pointer</a:t>
            </a:r>
          </a:p>
          <a:p>
            <a:r>
              <a:rPr lang="en-US" sz="1600" dirty="0" smtClean="0">
                <a:solidFill>
                  <a:schemeClr val="accent3"/>
                </a:solidFill>
              </a:rPr>
              <a:t>Address, when compiling using a frame pointer. Only old versions of </a:t>
            </a:r>
            <a:r>
              <a:rPr lang="en-US" sz="1600" i="1" dirty="0" err="1" smtClean="0">
                <a:solidFill>
                  <a:schemeClr val="accent3"/>
                </a:solidFill>
              </a:rPr>
              <a:t>armcc</a:t>
            </a:r>
            <a:r>
              <a:rPr lang="en-US" sz="1600" i="1" dirty="0" smtClean="0">
                <a:solidFill>
                  <a:schemeClr val="accent3"/>
                </a:solidFill>
              </a:rPr>
              <a:t> use a frame pointer.</a:t>
            </a:r>
            <a:endParaRPr lang="en-US" sz="1600" dirty="0">
              <a:solidFill>
                <a:schemeClr val="accent3"/>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7" dur="500"/>
                                        <p:tgtEl>
                                          <p:spTgt spid="1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549" y="308472"/>
            <a:ext cx="7747265" cy="654050"/>
          </a:xfrm>
        </p:spPr>
        <p:txBody>
          <a:bodyPr/>
          <a:lstStyle/>
          <a:p>
            <a:r>
              <a:rPr lang="en-US" altLang="zh-TW" dirty="0" smtClean="0"/>
              <a:t>APCS register usage convention</a:t>
            </a:r>
            <a:endParaRPr lang="en-US" dirty="0"/>
          </a:p>
        </p:txBody>
      </p:sp>
      <p:sp>
        <p:nvSpPr>
          <p:cNvPr id="3" name="Rectangle 2"/>
          <p:cNvSpPr/>
          <p:nvPr/>
        </p:nvSpPr>
        <p:spPr>
          <a:xfrm>
            <a:off x="783770" y="1159470"/>
            <a:ext cx="7080069" cy="369332"/>
          </a:xfrm>
          <a:prstGeom prst="rect">
            <a:avLst/>
          </a:prstGeom>
        </p:spPr>
        <p:txBody>
          <a:bodyPr wrap="square">
            <a:spAutoFit/>
          </a:bodyPr>
          <a:lstStyle/>
          <a:p>
            <a:pPr>
              <a:defRPr/>
            </a:pPr>
            <a:r>
              <a:rPr lang="en-US" dirty="0" smtClean="0"/>
              <a:t> </a:t>
            </a:r>
            <a:endParaRPr lang="en-US" dirty="0"/>
          </a:p>
        </p:txBody>
      </p:sp>
      <p:graphicFrame>
        <p:nvGraphicFramePr>
          <p:cNvPr id="3074" name="Object 3">
            <a:hlinkClick r:id="" action="ppaction://ole?verb=0"/>
          </p:cNvPr>
          <p:cNvGraphicFramePr>
            <a:graphicFrameLocks/>
          </p:cNvGraphicFramePr>
          <p:nvPr/>
        </p:nvGraphicFramePr>
        <p:xfrm>
          <a:off x="1176338" y="849313"/>
          <a:ext cx="7942262" cy="5264104"/>
        </p:xfrm>
        <a:graphic>
          <a:graphicData uri="http://schemas.openxmlformats.org/presentationml/2006/ole">
            <p:oleObj spid="_x0000_s206850" name="Document" r:id="rId3" imgW="5260042" imgH="2563452" progId="Word.Document.8">
              <p:embed/>
            </p:oleObj>
          </a:graphicData>
        </a:graphic>
      </p:graphicFrame>
      <p:sp>
        <p:nvSpPr>
          <p:cNvPr id="7" name="Rectangle 4"/>
          <p:cNvSpPr>
            <a:spLocks noChangeArrowheads="1"/>
          </p:cNvSpPr>
          <p:nvPr/>
        </p:nvSpPr>
        <p:spPr bwMode="auto">
          <a:xfrm flipV="1">
            <a:off x="1134019" y="4581524"/>
            <a:ext cx="7247981" cy="314325"/>
          </a:xfrm>
          <a:prstGeom prst="rect">
            <a:avLst/>
          </a:prstGeom>
          <a:noFill/>
          <a:ln w="38100">
            <a:solidFill>
              <a:srgbClr val="FF0000"/>
            </a:solidFill>
            <a:miter lim="800000"/>
            <a:headEnd/>
            <a:tailEnd/>
          </a:ln>
        </p:spPr>
        <p:txBody>
          <a:bodyPr wrap="none" anchor="ctr"/>
          <a:lstStyle/>
          <a:p>
            <a:endParaRPr lang="zh-TW" altLang="en-US"/>
          </a:p>
        </p:txBody>
      </p:sp>
      <p:sp>
        <p:nvSpPr>
          <p:cNvPr id="11" name="Rectangle 10"/>
          <p:cNvSpPr/>
          <p:nvPr/>
        </p:nvSpPr>
        <p:spPr>
          <a:xfrm>
            <a:off x="6867525" y="2547460"/>
            <a:ext cx="2276475" cy="1938992"/>
          </a:xfrm>
          <a:prstGeom prst="rect">
            <a:avLst/>
          </a:prstGeom>
        </p:spPr>
        <p:txBody>
          <a:bodyPr wrap="square">
            <a:spAutoFit/>
          </a:bodyPr>
          <a:lstStyle/>
          <a:p>
            <a:r>
              <a:rPr lang="en-US" sz="1500" dirty="0" smtClean="0">
                <a:solidFill>
                  <a:schemeClr val="accent3"/>
                </a:solidFill>
              </a:rPr>
              <a:t>A general scratch register that the function can corrupt. It is</a:t>
            </a:r>
          </a:p>
          <a:p>
            <a:r>
              <a:rPr lang="en-US" sz="1500" dirty="0" smtClean="0">
                <a:solidFill>
                  <a:schemeClr val="accent3"/>
                </a:solidFill>
              </a:rPr>
              <a:t>useful as a scratch register for function veneers or other</a:t>
            </a:r>
          </a:p>
          <a:p>
            <a:r>
              <a:rPr lang="en-US" sz="1500" dirty="0" err="1" smtClean="0">
                <a:solidFill>
                  <a:schemeClr val="accent3"/>
                </a:solidFill>
              </a:rPr>
              <a:t>intraprocedure</a:t>
            </a:r>
            <a:r>
              <a:rPr lang="en-US" sz="1500" dirty="0" smtClean="0">
                <a:solidFill>
                  <a:schemeClr val="accent3"/>
                </a:solidFill>
              </a:rPr>
              <a:t> call requirements.</a:t>
            </a:r>
            <a:endParaRPr lang="en-US" sz="1500" dirty="0">
              <a:solidFill>
                <a:schemeClr val="accent3"/>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7" dur="500"/>
                                        <p:tgtEl>
                                          <p:spTgt spid="1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0" dur="500"/>
                                        <p:tgtEl>
                                          <p:spTgt spid="1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checkerboard(across)">
                                      <p:cBhvr>
                                        <p:cTn id="1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APCS register usage convention</a:t>
            </a:r>
            <a:endParaRPr lang="en-US" dirty="0"/>
          </a:p>
        </p:txBody>
      </p:sp>
      <p:sp>
        <p:nvSpPr>
          <p:cNvPr id="3" name="Rectangle 2"/>
          <p:cNvSpPr/>
          <p:nvPr/>
        </p:nvSpPr>
        <p:spPr>
          <a:xfrm>
            <a:off x="783770" y="1159470"/>
            <a:ext cx="7080069" cy="369332"/>
          </a:xfrm>
          <a:prstGeom prst="rect">
            <a:avLst/>
          </a:prstGeom>
        </p:spPr>
        <p:txBody>
          <a:bodyPr wrap="square">
            <a:spAutoFit/>
          </a:bodyPr>
          <a:lstStyle/>
          <a:p>
            <a:pPr>
              <a:defRPr/>
            </a:pPr>
            <a:endParaRPr lang="en-US" dirty="0"/>
          </a:p>
        </p:txBody>
      </p:sp>
      <p:graphicFrame>
        <p:nvGraphicFramePr>
          <p:cNvPr id="4098" name="Object 3">
            <a:hlinkClick r:id="" action="ppaction://ole?verb=0"/>
          </p:cNvPr>
          <p:cNvGraphicFramePr>
            <a:graphicFrameLocks/>
          </p:cNvGraphicFramePr>
          <p:nvPr/>
        </p:nvGraphicFramePr>
        <p:xfrm>
          <a:off x="743812" y="927100"/>
          <a:ext cx="8086725" cy="5264694"/>
        </p:xfrm>
        <a:graphic>
          <a:graphicData uri="http://schemas.openxmlformats.org/presentationml/2006/ole">
            <p:oleObj spid="_x0000_s207874" name="Document" r:id="rId3" imgW="5260042" imgH="2563452" progId="Word.Document.8">
              <p:embed/>
            </p:oleObj>
          </a:graphicData>
        </a:graphic>
      </p:graphicFrame>
      <p:sp>
        <p:nvSpPr>
          <p:cNvPr id="7" name="Text Box 5"/>
          <p:cNvSpPr txBox="1">
            <a:spLocks noChangeArrowheads="1"/>
          </p:cNvSpPr>
          <p:nvPr/>
        </p:nvSpPr>
        <p:spPr bwMode="auto">
          <a:xfrm>
            <a:off x="6061166" y="2421799"/>
            <a:ext cx="3082834" cy="1477328"/>
          </a:xfrm>
          <a:prstGeom prst="rect">
            <a:avLst/>
          </a:prstGeom>
          <a:noFill/>
          <a:ln w="9525">
            <a:noFill/>
            <a:miter lim="800000"/>
            <a:headEnd/>
            <a:tailEnd/>
          </a:ln>
        </p:spPr>
        <p:txBody>
          <a:bodyPr wrap="square">
            <a:spAutoFit/>
          </a:bodyPr>
          <a:lstStyle/>
          <a:p>
            <a:pPr marL="265113" indent="-265113">
              <a:buFontTx/>
              <a:buChar char="•"/>
              <a:tabLst>
                <a:tab pos="1708150" algn="l"/>
              </a:tabLst>
            </a:pPr>
            <a:r>
              <a:rPr lang="en-US" altLang="zh-TW" dirty="0">
                <a:solidFill>
                  <a:srgbClr val="000099"/>
                </a:solidFill>
                <a:latin typeface="Trebuchet MS" pitchFamily="34" charset="0"/>
              </a:rPr>
              <a:t>Registers for special purposes</a:t>
            </a:r>
          </a:p>
          <a:p>
            <a:pPr marL="265113" indent="-265113">
              <a:buFontTx/>
              <a:buChar char="•"/>
              <a:tabLst>
                <a:tab pos="1708150" algn="l"/>
              </a:tabLst>
            </a:pPr>
            <a:r>
              <a:rPr lang="en-US" altLang="zh-TW" dirty="0">
                <a:solidFill>
                  <a:srgbClr val="000099"/>
                </a:solidFill>
                <a:latin typeface="Trebuchet MS" pitchFamily="34" charset="0"/>
              </a:rPr>
              <a:t>Could be used as temporary variables if saved properly.</a:t>
            </a:r>
          </a:p>
        </p:txBody>
      </p:sp>
      <p:sp>
        <p:nvSpPr>
          <p:cNvPr id="8" name="Rectangle 4"/>
          <p:cNvSpPr>
            <a:spLocks noChangeArrowheads="1"/>
          </p:cNvSpPr>
          <p:nvPr/>
        </p:nvSpPr>
        <p:spPr bwMode="auto">
          <a:xfrm flipV="1">
            <a:off x="953588" y="3790087"/>
            <a:ext cx="7590745" cy="2022883"/>
          </a:xfrm>
          <a:prstGeom prst="rect">
            <a:avLst/>
          </a:prstGeom>
          <a:noFill/>
          <a:ln w="38100">
            <a:solidFill>
              <a:srgbClr val="FF0000"/>
            </a:solidFill>
            <a:miter lim="800000"/>
            <a:headEnd/>
            <a:tailEnd/>
          </a:ln>
        </p:spPr>
        <p:txBody>
          <a:bodyPr wrap="none" anchor="ctr"/>
          <a:lstStyle/>
          <a:p>
            <a:endParaRPr lang="zh-TW" altLang="en-US"/>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Solution to Register Conflicts</a:t>
            </a:r>
            <a:endParaRPr lang="en-US" dirty="0"/>
          </a:p>
        </p:txBody>
      </p:sp>
      <p:sp>
        <p:nvSpPr>
          <p:cNvPr id="3" name="Rectangle 3"/>
          <p:cNvSpPr txBox="1">
            <a:spLocks noChangeArrowheads="1"/>
          </p:cNvSpPr>
          <p:nvPr/>
        </p:nvSpPr>
        <p:spPr>
          <a:xfrm>
            <a:off x="418010" y="1116647"/>
            <a:ext cx="8725989" cy="4696323"/>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Divide registers into groups </a:t>
            </a: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2000" b="0" i="0" u="none" strike="noStrike" kern="0" cap="none" spc="0" normalizeH="0" baseline="0" noProof="0" dirty="0" smtClean="0">
                <a:ln>
                  <a:noFill/>
                </a:ln>
                <a:solidFill>
                  <a:srgbClr val="000000"/>
                </a:solidFill>
                <a:effectLst/>
                <a:uLnTx/>
                <a:uFillTx/>
                <a:latin typeface="+mn-lt"/>
              </a:rPr>
              <a:t>Local variables / </a:t>
            </a:r>
            <a:r>
              <a:rPr kumimoji="0" lang="en-US" sz="2000" b="0" i="0" u="none" strike="noStrike" kern="0" cap="none" spc="0" normalizeH="0" baseline="0" noProof="0" dirty="0" err="1" smtClean="0">
                <a:ln>
                  <a:noFill/>
                </a:ln>
                <a:solidFill>
                  <a:srgbClr val="000000"/>
                </a:solidFill>
                <a:effectLst/>
                <a:uLnTx/>
                <a:uFillTx/>
                <a:latin typeface="+mn-lt"/>
              </a:rPr>
              <a:t>Callee</a:t>
            </a:r>
            <a:r>
              <a:rPr kumimoji="0" lang="en-US" sz="2000" b="0" i="0" u="none" strike="noStrike" kern="0" cap="none" spc="0" normalizeH="0" baseline="0" noProof="0" dirty="0" smtClean="0">
                <a:ln>
                  <a:noFill/>
                </a:ln>
                <a:solidFill>
                  <a:srgbClr val="000000"/>
                </a:solidFill>
                <a:effectLst/>
                <a:uLnTx/>
                <a:uFillTx/>
                <a:latin typeface="+mn-lt"/>
              </a:rPr>
              <a:t> Saves registers (</a:t>
            </a:r>
            <a:r>
              <a:rPr kumimoji="0" lang="en-US" sz="2000" b="0" i="0" u="none" strike="noStrike" kern="0" cap="none" spc="0" normalizeH="0" baseline="0" noProof="0" dirty="0" smtClean="0">
                <a:ln>
                  <a:noFill/>
                </a:ln>
                <a:solidFill>
                  <a:srgbClr val="000000"/>
                </a:solidFill>
                <a:effectLst/>
                <a:uLnTx/>
                <a:uFillTx/>
                <a:latin typeface="Courier New" pitchFamily="49" charset="0"/>
              </a:rPr>
              <a:t>v1 – v8</a:t>
            </a:r>
            <a:r>
              <a:rPr kumimoji="0" lang="en-US" sz="2000" b="0" i="0" u="none" strike="noStrike" kern="0" cap="none" spc="0" normalizeH="0" baseline="0" noProof="0" dirty="0" smtClean="0">
                <a:ln>
                  <a:noFill/>
                </a:ln>
                <a:solidFill>
                  <a:srgbClr val="000000"/>
                </a:solidFill>
                <a:effectLst/>
                <a:uLnTx/>
                <a:uFillTx/>
                <a:latin typeface="+mn-lt"/>
              </a:rPr>
              <a:t>) / (</a:t>
            </a:r>
            <a:r>
              <a:rPr lang="en-US" sz="2000" kern="0" dirty="0" smtClean="0">
                <a:solidFill>
                  <a:srgbClr val="000000"/>
                </a:solidFill>
                <a:latin typeface="Courier New" pitchFamily="49" charset="0"/>
              </a:rPr>
              <a:t>r4 –r11)</a:t>
            </a: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2000" b="0" i="0" u="none" strike="noStrike" kern="0" cap="none" spc="0" normalizeH="0" baseline="0" noProof="0" dirty="0" smtClean="0">
                <a:ln>
                  <a:noFill/>
                </a:ln>
                <a:solidFill>
                  <a:srgbClr val="000000"/>
                </a:solidFill>
                <a:effectLst/>
                <a:uLnTx/>
                <a:uFillTx/>
                <a:latin typeface="+mn-lt"/>
              </a:rPr>
              <a:t>Scratch registers / Argument / Caller Save registers (</a:t>
            </a:r>
            <a:r>
              <a:rPr kumimoji="0" lang="en-US" sz="2000" b="0" i="0" u="none" strike="noStrike" kern="0" cap="none" spc="0" normalizeH="0" baseline="0" noProof="0" dirty="0" smtClean="0">
                <a:ln>
                  <a:noFill/>
                </a:ln>
                <a:solidFill>
                  <a:srgbClr val="000000"/>
                </a:solidFill>
                <a:effectLst/>
                <a:uLnTx/>
                <a:uFillTx/>
                <a:latin typeface="Courier New" pitchFamily="49" charset="0"/>
              </a:rPr>
              <a:t>a1 – a4</a:t>
            </a:r>
            <a:r>
              <a:rPr kumimoji="0" lang="en-US" sz="2000" b="0" i="0" u="none" strike="noStrike" kern="0" cap="none" spc="0" normalizeH="0" baseline="0" noProof="0" dirty="0" smtClean="0">
                <a:ln>
                  <a:noFill/>
                </a:ln>
                <a:solidFill>
                  <a:srgbClr val="000000"/>
                </a:solidFill>
                <a:effectLst/>
                <a:uLnTx/>
                <a:uFillTx/>
                <a:latin typeface="+mn-lt"/>
              </a:rPr>
              <a:t>) / </a:t>
            </a:r>
          </a:p>
          <a:p>
            <a:pPr marL="401638" marR="0" lvl="1" indent="-168275" algn="l" defTabSz="914400" rtl="0" eaLnBrk="1" fontAlgn="base" latinLnBrk="0" hangingPunct="1">
              <a:lnSpc>
                <a:spcPct val="100000"/>
              </a:lnSpc>
              <a:spcBef>
                <a:spcPts val="575"/>
              </a:spcBef>
              <a:spcAft>
                <a:spcPts val="75"/>
              </a:spcAft>
              <a:buClr>
                <a:schemeClr val="tx1"/>
              </a:buClr>
              <a:buSzPct val="80000"/>
              <a:tabLst/>
              <a:defRPr/>
            </a:pPr>
            <a:r>
              <a:rPr lang="en-US" sz="2000" kern="0" dirty="0" smtClean="0">
                <a:solidFill>
                  <a:srgbClr val="000000"/>
                </a:solidFill>
                <a:latin typeface="+mn-lt"/>
              </a:rPr>
              <a:t>   (</a:t>
            </a:r>
            <a:r>
              <a:rPr lang="en-US" sz="2000" kern="0" dirty="0" smtClean="0">
                <a:solidFill>
                  <a:srgbClr val="000000"/>
                </a:solidFill>
                <a:latin typeface="Courier New" pitchFamily="49" charset="0"/>
              </a:rPr>
              <a:t>r0 – r3</a:t>
            </a:r>
            <a:r>
              <a:rPr lang="en-US" sz="2000" kern="0" dirty="0" smtClean="0">
                <a:solidFill>
                  <a:srgbClr val="000000"/>
                </a:solidFill>
                <a:latin typeface="+mn-lt"/>
              </a:rPr>
              <a:t>)</a:t>
            </a: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2000" b="0" i="0" u="none" strike="noStrike" kern="0" cap="none" spc="0" normalizeH="0" baseline="0" noProof="0" dirty="0" smtClean="0">
                <a:ln>
                  <a:noFill/>
                </a:ln>
                <a:solidFill>
                  <a:srgbClr val="000000"/>
                </a:solidFill>
                <a:effectLst/>
                <a:uLnTx/>
                <a:uFillTx/>
                <a:latin typeface="+mn-lt"/>
              </a:rPr>
              <a:t>Some caller saves (if wants) and some </a:t>
            </a:r>
            <a:r>
              <a:rPr kumimoji="0" lang="en-US" sz="2000" b="0" i="0" u="none" strike="noStrike" kern="0" cap="none" spc="0" normalizeH="0" baseline="0" noProof="0" dirty="0" err="1" smtClean="0">
                <a:ln>
                  <a:noFill/>
                </a:ln>
                <a:solidFill>
                  <a:srgbClr val="000000"/>
                </a:solidFill>
                <a:effectLst/>
                <a:uLnTx/>
                <a:uFillTx/>
                <a:latin typeface="+mn-lt"/>
              </a:rPr>
              <a:t>callee</a:t>
            </a:r>
            <a:r>
              <a:rPr kumimoji="0" lang="en-US" sz="2000" b="0" i="0" u="none" strike="noStrike" kern="0" cap="none" spc="0" normalizeH="0" baseline="0" noProof="0" dirty="0" smtClean="0">
                <a:ln>
                  <a:noFill/>
                </a:ln>
                <a:solidFill>
                  <a:srgbClr val="000000"/>
                </a:solidFill>
                <a:effectLst/>
                <a:uLnTx/>
                <a:uFillTx/>
                <a:latin typeface="+mn-lt"/>
              </a:rPr>
              <a:t> saves (if used)</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Caller (</a:t>
            </a:r>
            <a:r>
              <a:rPr kumimoji="0" lang="en-US" sz="2000" b="0" i="0" u="none" strike="noStrike" kern="0" cap="none" spc="0" normalizeH="0" baseline="0" noProof="0" dirty="0" smtClean="0">
                <a:ln>
                  <a:noFill/>
                </a:ln>
                <a:solidFill>
                  <a:schemeClr val="accent1"/>
                </a:solidFill>
                <a:effectLst/>
                <a:uLnTx/>
                <a:uFillTx/>
                <a:latin typeface="+mn-lt"/>
                <a:ea typeface="+mn-ea"/>
                <a:cs typeface="+mn-cs"/>
              </a:rPr>
              <a:t>A</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save/restore scratch / argument (</a:t>
            </a:r>
            <a:r>
              <a:rPr kumimoji="0" lang="en-US" sz="2000" b="0" i="0" u="none" strike="noStrike" kern="0" cap="none" spc="0" normalizeH="0" baseline="0" noProof="0" dirty="0" smtClean="0">
                <a:ln>
                  <a:noFill/>
                </a:ln>
                <a:solidFill>
                  <a:schemeClr val="accent1"/>
                </a:solidFill>
                <a:effectLst/>
                <a:uLnTx/>
                <a:uFillTx/>
                <a:latin typeface="Courier New" pitchFamily="49" charset="0"/>
                <a:ea typeface="+mn-ea"/>
                <a:cs typeface="+mn-cs"/>
              </a:rPr>
              <a:t>a1 – a4</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if needs them after the call; also </a:t>
            </a:r>
            <a:r>
              <a:rPr kumimoji="0" lang="en-US" sz="2000" b="0" i="0" u="none" strike="noStrike" kern="0" cap="none" spc="0" normalizeH="0" baseline="0" noProof="0" dirty="0" err="1" smtClean="0">
                <a:ln>
                  <a:noFill/>
                </a:ln>
                <a:solidFill>
                  <a:schemeClr val="accent1"/>
                </a:solidFill>
                <a:effectLst/>
                <a:uLnTx/>
                <a:uFillTx/>
                <a:latin typeface="Courier New" pitchFamily="49" charset="0"/>
                <a:ea typeface="+mn-ea"/>
                <a:cs typeface="+mn-cs"/>
              </a:rPr>
              <a:t>lr</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a:t>
            </a:r>
            <a:r>
              <a:rPr kumimoji="0" lang="en-US" sz="2000" b="0" i="0" u="none" strike="noStrike" kern="0" cap="none" spc="0" normalizeH="0" baseline="0" noProof="0" dirty="0" smtClean="0">
                <a:ln>
                  <a:noFill/>
                </a:ln>
                <a:solidFill>
                  <a:srgbClr val="000000"/>
                </a:solidFill>
                <a:effectLst/>
                <a:uLnTx/>
                <a:uFillTx/>
                <a:latin typeface="+mn-lt"/>
                <a:ea typeface="+mn-ea"/>
                <a:cs typeface="+mn-cs"/>
                <a:sym typeface="Wingdings" pitchFamily="2" charset="2"/>
              </a:rPr>
              <a:t></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a:t>
            </a: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callee</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can use (</a:t>
            </a:r>
            <a:r>
              <a:rPr kumimoji="0" lang="en-US" sz="2000" b="0" i="0" u="none" strike="noStrike" kern="0" cap="none" spc="0" normalizeH="0" baseline="0" noProof="0" dirty="0" smtClean="0">
                <a:ln>
                  <a:noFill/>
                </a:ln>
                <a:solidFill>
                  <a:schemeClr val="accent1"/>
                </a:solidFill>
                <a:effectLst/>
                <a:uLnTx/>
                <a:uFillTx/>
                <a:latin typeface="Courier New" pitchFamily="49" charset="0"/>
                <a:ea typeface="+mn-ea"/>
                <a:cs typeface="+mn-cs"/>
              </a:rPr>
              <a:t>a1 – a4</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and </a:t>
            </a:r>
            <a:r>
              <a:rPr kumimoji="0" lang="en-US" sz="2000" b="0" i="0" u="none" strike="noStrike" kern="0" cap="none" spc="0" normalizeH="0" baseline="0" noProof="0" dirty="0" err="1" smtClean="0">
                <a:ln>
                  <a:noFill/>
                </a:ln>
                <a:solidFill>
                  <a:schemeClr val="accent1"/>
                </a:solidFill>
                <a:effectLst/>
                <a:uLnTx/>
                <a:uFillTx/>
                <a:latin typeface="Courier New" pitchFamily="49" charset="0"/>
                <a:ea typeface="+mn-ea"/>
                <a:cs typeface="+mn-cs"/>
              </a:rPr>
              <a:t>lr</a:t>
            </a:r>
            <a:endParaRPr kumimoji="0" lang="en-US" sz="2000" b="0" i="0" u="none" strike="noStrike" kern="0" cap="none" spc="0" normalizeH="0" baseline="0" noProof="0" dirty="0" smtClean="0">
              <a:ln>
                <a:noFill/>
              </a:ln>
              <a:solidFill>
                <a:schemeClr val="accent1"/>
              </a:solidFill>
              <a:effectLst/>
              <a:uLnTx/>
              <a:uFillTx/>
              <a:latin typeface="Courier New" pitchFamily="49" charset="0"/>
              <a:ea typeface="+mn-ea"/>
              <a:cs typeface="+mn-cs"/>
            </a:endParaRP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Callee</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a:t>
            </a:r>
            <a:r>
              <a:rPr kumimoji="0" lang="en-US" sz="2000" b="0" i="0" u="none" strike="noStrike" kern="0" cap="none" spc="0" normalizeH="0" baseline="0" noProof="0" dirty="0" smtClean="0">
                <a:ln>
                  <a:noFill/>
                </a:ln>
                <a:solidFill>
                  <a:schemeClr val="accent1"/>
                </a:solidFill>
                <a:effectLst/>
                <a:uLnTx/>
                <a:uFillTx/>
                <a:latin typeface="+mn-lt"/>
                <a:ea typeface="+mn-ea"/>
                <a:cs typeface="+mn-cs"/>
              </a:rPr>
              <a:t>B</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must save/restore local variables / </a:t>
            </a: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callee</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saves registers (</a:t>
            </a:r>
            <a:r>
              <a:rPr kumimoji="0" lang="en-US" sz="2000" b="0" i="0" u="none" strike="noStrike" kern="0" cap="none" spc="0" normalizeH="0" baseline="0" noProof="0" dirty="0" smtClean="0">
                <a:ln>
                  <a:noFill/>
                </a:ln>
                <a:solidFill>
                  <a:schemeClr val="accent1"/>
                </a:solidFill>
                <a:effectLst/>
                <a:uLnTx/>
                <a:uFillTx/>
                <a:latin typeface="Courier New" pitchFamily="49" charset="0"/>
                <a:ea typeface="+mn-ea"/>
                <a:cs typeface="+mn-cs"/>
              </a:rPr>
              <a:t>v1 – v8</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if it uses them </a:t>
            </a:r>
            <a:r>
              <a:rPr kumimoji="0" lang="en-US" sz="2000" b="0" i="0" u="none" strike="noStrike" kern="0" cap="none" spc="0" normalizeH="0" baseline="0" noProof="0" dirty="0" smtClean="0">
                <a:ln>
                  <a:noFill/>
                </a:ln>
                <a:solidFill>
                  <a:srgbClr val="000000"/>
                </a:solidFill>
                <a:effectLst/>
                <a:uLnTx/>
                <a:uFillTx/>
                <a:latin typeface="+mn-lt"/>
                <a:ea typeface="+mn-ea"/>
                <a:cs typeface="+mn-cs"/>
                <a:sym typeface="Wingdings" pitchFamily="2" charset="2"/>
              </a:rPr>
              <a:t></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caller can leave them unsaved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Conventions</a:t>
            </a:r>
            <a:endParaRPr lang="en-US" dirty="0"/>
          </a:p>
        </p:txBody>
      </p:sp>
      <p:sp>
        <p:nvSpPr>
          <p:cNvPr id="3" name="Rectangle 2"/>
          <p:cNvSpPr/>
          <p:nvPr/>
        </p:nvSpPr>
        <p:spPr>
          <a:xfrm>
            <a:off x="809897" y="1195978"/>
            <a:ext cx="7955280" cy="646331"/>
          </a:xfrm>
          <a:prstGeom prst="rect">
            <a:avLst/>
          </a:prstGeom>
        </p:spPr>
        <p:txBody>
          <a:bodyPr wrap="square">
            <a:spAutoFit/>
          </a:bodyPr>
          <a:lstStyle/>
          <a:p>
            <a:r>
              <a:rPr lang="en-US" dirty="0" smtClean="0">
                <a:solidFill>
                  <a:schemeClr val="accent1"/>
                </a:solidFill>
              </a:rPr>
              <a:t>Register Conventions</a:t>
            </a:r>
            <a:r>
              <a:rPr lang="en-US" dirty="0" smtClean="0"/>
              <a:t>: A set of generally accepted rules as to which registers will be unchanged after a procedure call (</a:t>
            </a:r>
            <a:r>
              <a:rPr lang="en-US" dirty="0" err="1" smtClean="0">
                <a:latin typeface="Courier New" pitchFamily="49" charset="0"/>
              </a:rPr>
              <a:t>bl</a:t>
            </a:r>
            <a:r>
              <a:rPr lang="en-US" dirty="0" smtClean="0"/>
              <a:t>) and which may be changed.</a:t>
            </a:r>
            <a:endParaRPr lang="en-US" dirty="0"/>
          </a:p>
        </p:txBody>
      </p:sp>
      <p:sp>
        <p:nvSpPr>
          <p:cNvPr id="4" name="Rectangle 3"/>
          <p:cNvSpPr txBox="1">
            <a:spLocks noChangeArrowheads="1"/>
          </p:cNvSpPr>
          <p:nvPr/>
        </p:nvSpPr>
        <p:spPr>
          <a:xfrm>
            <a:off x="1097280" y="1828799"/>
            <a:ext cx="7208520" cy="4448176"/>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mn-lt"/>
                <a:ea typeface="+mn-ea"/>
                <a:cs typeface="+mn-cs"/>
              </a:rPr>
              <a:t>Three views of registers </a:t>
            </a:r>
            <a:r>
              <a:rPr kumimoji="0" lang="en-US" sz="2200" b="0" i="0" u="none" strike="noStrike" kern="0" cap="none" spc="0" normalizeH="0" baseline="0" noProof="0" dirty="0" smtClean="0">
                <a:ln>
                  <a:noFill/>
                </a:ln>
                <a:solidFill>
                  <a:srgbClr val="000000"/>
                </a:solidFill>
                <a:effectLst/>
                <a:uLnTx/>
                <a:uFillTx/>
                <a:latin typeface="Courier New" pitchFamily="49" charset="0"/>
                <a:ea typeface="+mn-ea"/>
                <a:cs typeface="+mn-cs"/>
              </a:rPr>
              <a:t>a1 – a4</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Courier New" pitchFamily="49" charset="0"/>
                <a:ea typeface="+mn-ea"/>
                <a:cs typeface="+mn-cs"/>
              </a:rPr>
              <a:t>a1 – a4</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tabLst/>
              <a:defRPr/>
            </a:pPr>
            <a:r>
              <a:rPr lang="en-US" sz="2200" kern="0" dirty="0" smtClean="0">
                <a:solidFill>
                  <a:srgbClr val="000000"/>
                </a:solidFill>
                <a:latin typeface="+mn-lt"/>
              </a:rPr>
              <a:t>   </a:t>
            </a:r>
            <a:r>
              <a:rPr kumimoji="0" lang="en-US" sz="2200" b="0" i="0" u="none" strike="noStrike" kern="0" cap="none" spc="0" normalizeH="0" baseline="0" noProof="0" dirty="0" smtClean="0">
                <a:ln>
                  <a:noFill/>
                </a:ln>
                <a:solidFill>
                  <a:schemeClr val="accent2"/>
                </a:solidFill>
                <a:effectLst/>
                <a:uLnTx/>
                <a:uFillTx/>
                <a:latin typeface="+mn-lt"/>
                <a:ea typeface="+mn-ea"/>
                <a:cs typeface="+mn-cs"/>
              </a:rPr>
              <a:t>Change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These are expected to contain new return values.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200" b="0" i="0" u="none" strike="noStrike" kern="0" cap="none" spc="0" normalizeH="0" baseline="0" noProof="0" dirty="0" smtClean="0">
                <a:ln>
                  <a:noFill/>
                </a:ln>
                <a:solidFill>
                  <a:schemeClr val="accent1"/>
                </a:solidFill>
                <a:effectLst/>
                <a:uLnTx/>
                <a:uFillTx/>
                <a:latin typeface="+mn-lt"/>
                <a:ea typeface="+mn-ea"/>
                <a:cs typeface="+mn-cs"/>
              </a:rPr>
              <a:t>Or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Courier New" pitchFamily="49" charset="0"/>
                <a:ea typeface="+mn-ea"/>
                <a:cs typeface="+mn-cs"/>
              </a:rPr>
              <a:t>a1 – a4</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tabLst/>
              <a:defRPr/>
            </a:pPr>
            <a:r>
              <a:rPr lang="en-US" sz="2200" kern="0" dirty="0" smtClean="0">
                <a:solidFill>
                  <a:srgbClr val="000000"/>
                </a:solidFill>
                <a:latin typeface="+mn-lt"/>
              </a:rPr>
              <a:t>   </a:t>
            </a:r>
            <a:r>
              <a:rPr kumimoji="0" lang="en-US" sz="2200" b="0" i="0" u="none" strike="noStrike" kern="0" cap="none" spc="0" normalizeH="0" baseline="0" noProof="0" dirty="0" smtClean="0">
                <a:ln>
                  <a:noFill/>
                </a:ln>
                <a:solidFill>
                  <a:schemeClr val="accent2"/>
                </a:solidFill>
                <a:effectLst/>
                <a:uLnTx/>
                <a:uFillTx/>
                <a:latin typeface="+mn-lt"/>
                <a:ea typeface="+mn-ea"/>
                <a:cs typeface="+mn-cs"/>
              </a:rPr>
              <a:t>Change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These are volatile argument registers.</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200" b="0" i="0" u="none" strike="noStrike" kern="0" cap="none" spc="0" normalizeH="0" baseline="0" noProof="0" dirty="0" smtClean="0">
                <a:ln>
                  <a:noFill/>
                </a:ln>
                <a:solidFill>
                  <a:schemeClr val="accent1"/>
                </a:solidFill>
                <a:effectLst/>
                <a:uLnTx/>
                <a:uFillTx/>
                <a:latin typeface="+mn-lt"/>
                <a:ea typeface="+mn-ea"/>
                <a:cs typeface="+mn-cs"/>
              </a:rPr>
              <a:t>Or</a:t>
            </a:r>
            <a:endParaRPr kumimoji="0" lang="en-US" sz="2200" b="0" i="0" u="none" strike="noStrike" kern="0" cap="none" spc="0" normalizeH="0" baseline="0" noProof="0" dirty="0" smtClean="0">
              <a:ln>
                <a:noFill/>
              </a:ln>
              <a:solidFill>
                <a:srgbClr val="000000"/>
              </a:solidFill>
              <a:effectLst/>
              <a:uLnTx/>
              <a:uFillTx/>
              <a:latin typeface="+mn-lt"/>
              <a:ea typeface="+mn-ea"/>
              <a:cs typeface="+mn-cs"/>
            </a:endParaRP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Courier New" pitchFamily="49" charset="0"/>
                <a:ea typeface="+mn-ea"/>
                <a:cs typeface="+mn-cs"/>
              </a:rPr>
              <a:t>a1 – a4</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tabLst/>
              <a:defRPr/>
            </a:pPr>
            <a:r>
              <a:rPr lang="en-US" sz="2200" kern="0" dirty="0" smtClean="0">
                <a:solidFill>
                  <a:srgbClr val="000000"/>
                </a:solidFill>
                <a:latin typeface="+mn-lt"/>
              </a:rPr>
              <a:t>   </a:t>
            </a:r>
            <a:r>
              <a:rPr kumimoji="0" lang="en-US" sz="2200" b="0" i="0" u="none" strike="noStrike" kern="0" cap="none" spc="0" normalizeH="0" baseline="0" noProof="0" dirty="0" smtClean="0">
                <a:ln>
                  <a:noFill/>
                </a:ln>
                <a:solidFill>
                  <a:schemeClr val="accent2"/>
                </a:solidFill>
                <a:effectLst/>
                <a:uLnTx/>
                <a:uFillTx/>
                <a:latin typeface="+mn-lt"/>
                <a:ea typeface="+mn-ea"/>
                <a:cs typeface="+mn-cs"/>
              </a:rPr>
              <a:t>Change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They’re called scratch: any procedure may change them at any time.</a:t>
            </a:r>
            <a:endParaRPr kumimoji="0" lang="en-US" sz="2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heckerboard(across)">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checkerboard(across)">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Conventions</a:t>
            </a:r>
            <a:endParaRPr lang="en-US" dirty="0"/>
          </a:p>
        </p:txBody>
      </p:sp>
      <p:sp>
        <p:nvSpPr>
          <p:cNvPr id="3" name="Rectangle 3"/>
          <p:cNvSpPr txBox="1">
            <a:spLocks noChangeArrowheads="1"/>
          </p:cNvSpPr>
          <p:nvPr/>
        </p:nvSpPr>
        <p:spPr>
          <a:xfrm>
            <a:off x="1240971" y="1149530"/>
            <a:ext cx="7271657" cy="5289369"/>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Courier New" pitchFamily="49" charset="0"/>
                <a:ea typeface="+mn-ea"/>
                <a:cs typeface="+mn-cs"/>
              </a:rPr>
              <a:t>v1 – v8</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tabLst/>
              <a:defRPr/>
            </a:pPr>
            <a:r>
              <a:rPr lang="en-US" sz="2200" kern="0" dirty="0" smtClean="0">
                <a:solidFill>
                  <a:srgbClr val="000000"/>
                </a:solidFill>
                <a:latin typeface="+mn-lt"/>
              </a:rPr>
              <a:t>   </a:t>
            </a:r>
            <a:r>
              <a:rPr kumimoji="0" lang="en-US" sz="2200" b="0" i="0" u="none" strike="noStrike" kern="0" cap="none" spc="0" normalizeH="0" baseline="0" noProof="0" dirty="0" smtClean="0">
                <a:ln>
                  <a:noFill/>
                </a:ln>
                <a:solidFill>
                  <a:schemeClr val="accent1"/>
                </a:solidFill>
                <a:effectLst/>
                <a:uLnTx/>
                <a:uFillTx/>
                <a:latin typeface="+mn-lt"/>
                <a:ea typeface="+mn-ea"/>
                <a:cs typeface="+mn-cs"/>
              </a:rPr>
              <a:t>No Change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Very important, that’s why they’re called </a:t>
            </a:r>
            <a:r>
              <a:rPr kumimoji="0" lang="en-US" sz="2200" b="0" i="0" u="none" strike="noStrike" kern="0" cap="none" spc="0" normalizeH="0" baseline="0" noProof="0" dirty="0" err="1" smtClean="0">
                <a:ln>
                  <a:noFill/>
                </a:ln>
                <a:solidFill>
                  <a:srgbClr val="000000"/>
                </a:solidFill>
                <a:effectLst/>
                <a:uLnTx/>
                <a:uFillTx/>
                <a:latin typeface="+mn-lt"/>
                <a:ea typeface="+mn-ea"/>
                <a:cs typeface="+mn-cs"/>
              </a:rPr>
              <a:t>callee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saves registers / local variable.  If the </a:t>
            </a:r>
            <a:r>
              <a:rPr kumimoji="0" lang="en-US" sz="2200" b="0" i="0" u="none" strike="noStrike" kern="0" cap="none" spc="0" normalizeH="0" baseline="0" noProof="0" dirty="0" err="1" smtClean="0">
                <a:ln>
                  <a:noFill/>
                </a:ln>
                <a:solidFill>
                  <a:srgbClr val="000000"/>
                </a:solidFill>
                <a:effectLst/>
                <a:uLnTx/>
                <a:uFillTx/>
                <a:latin typeface="+mn-lt"/>
                <a:ea typeface="+mn-ea"/>
                <a:cs typeface="+mn-cs"/>
              </a:rPr>
              <a:t>callee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changes these in any way, it must restore the original values before returning.</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smtClean="0">
                <a:ln>
                  <a:noFill/>
                </a:ln>
                <a:solidFill>
                  <a:srgbClr val="000000"/>
                </a:solidFill>
                <a:effectLst/>
                <a:uLnTx/>
                <a:uFillTx/>
                <a:latin typeface="Courier New" pitchFamily="49" charset="0"/>
                <a:ea typeface="+mn-ea"/>
                <a:cs typeface="+mn-cs"/>
              </a:rPr>
              <a:t>sp</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tabLst/>
              <a:defRPr/>
            </a:pPr>
            <a:r>
              <a:rPr lang="en-US" sz="2200" kern="0" dirty="0" smtClean="0">
                <a:solidFill>
                  <a:srgbClr val="000000"/>
                </a:solidFill>
                <a:latin typeface="+mn-lt"/>
              </a:rPr>
              <a:t>   </a:t>
            </a:r>
            <a:r>
              <a:rPr kumimoji="0" lang="en-US" sz="2200" b="0" i="0" u="none" strike="noStrike" kern="0" cap="none" spc="0" normalizeH="0" baseline="0" noProof="0" dirty="0" smtClean="0">
                <a:ln>
                  <a:noFill/>
                </a:ln>
                <a:solidFill>
                  <a:schemeClr val="accent1"/>
                </a:solidFill>
                <a:effectLst/>
                <a:uLnTx/>
                <a:uFillTx/>
                <a:latin typeface="+mn-lt"/>
                <a:ea typeface="+mn-ea"/>
                <a:cs typeface="+mn-cs"/>
              </a:rPr>
              <a:t>No Change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The stack pointer must point to the same place before and after the </a:t>
            </a:r>
            <a:r>
              <a:rPr kumimoji="0" lang="en-US" sz="2200" b="0" i="0" u="none" strike="noStrike" kern="0" cap="none" spc="0" normalizeH="0" baseline="0" noProof="0" dirty="0" err="1" smtClean="0">
                <a:ln>
                  <a:noFill/>
                </a:ln>
                <a:solidFill>
                  <a:srgbClr val="000000"/>
                </a:solidFill>
                <a:effectLst/>
                <a:uLnTx/>
                <a:uFillTx/>
                <a:latin typeface="Courier New" pitchFamily="49" charset="0"/>
                <a:ea typeface="+mn-ea"/>
                <a:cs typeface="+mn-cs"/>
              </a:rPr>
              <a:t>bl</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call, or else the caller won’t be able to restore values from the stack.</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err="1" smtClean="0">
                <a:ln>
                  <a:noFill/>
                </a:ln>
                <a:solidFill>
                  <a:srgbClr val="000000"/>
                </a:solidFill>
                <a:effectLst/>
                <a:uLnTx/>
                <a:uFillTx/>
                <a:latin typeface="Courier New" pitchFamily="49" charset="0"/>
                <a:ea typeface="+mn-ea"/>
                <a:cs typeface="+mn-cs"/>
              </a:rPr>
              <a:t>lr</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tabLst/>
              <a:defRPr/>
            </a:pPr>
            <a:r>
              <a:rPr lang="en-US" sz="2200" kern="0" dirty="0" smtClean="0">
                <a:solidFill>
                  <a:srgbClr val="000000"/>
                </a:solidFill>
                <a:latin typeface="+mn-lt"/>
              </a:rPr>
              <a:t>   </a:t>
            </a:r>
            <a:r>
              <a:rPr kumimoji="0" lang="en-US" sz="2200" b="0" i="0" u="none" strike="noStrike" kern="0" cap="none" spc="0" normalizeH="0" baseline="0" noProof="0" dirty="0" smtClean="0">
                <a:ln>
                  <a:noFill/>
                </a:ln>
                <a:solidFill>
                  <a:schemeClr val="accent2"/>
                </a:solidFill>
                <a:effectLst/>
                <a:uLnTx/>
                <a:uFillTx/>
                <a:latin typeface="+mn-lt"/>
                <a:ea typeface="+mn-ea"/>
                <a:cs typeface="+mn-cs"/>
              </a:rPr>
              <a:t>Change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The </a:t>
            </a:r>
            <a:r>
              <a:rPr kumimoji="0" lang="en-US" sz="2200" b="0" i="0" u="none" strike="noStrike" kern="0" cap="none" spc="0" normalizeH="0" baseline="0" noProof="0" dirty="0" err="1" smtClean="0">
                <a:ln>
                  <a:noFill/>
                </a:ln>
                <a:solidFill>
                  <a:srgbClr val="000000"/>
                </a:solidFill>
                <a:effectLst/>
                <a:uLnTx/>
                <a:uFillTx/>
                <a:latin typeface="Courier New" pitchFamily="49" charset="0"/>
                <a:ea typeface="+mn-ea"/>
                <a:cs typeface="+mn-cs"/>
              </a:rPr>
              <a:t>bl</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call itself will change this register.</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200" b="0" i="0" u="none" strike="noStrike" kern="0" cap="none" spc="0" normalizeH="0" baseline="0" noProof="0" dirty="0" err="1" smtClean="0">
                <a:ln>
                  <a:noFill/>
                </a:ln>
                <a:solidFill>
                  <a:srgbClr val="000000"/>
                </a:solidFill>
                <a:effectLst/>
                <a:uLnTx/>
                <a:uFillTx/>
                <a:latin typeface="Courier New" pitchFamily="49" charset="0"/>
                <a:ea typeface="+mn-ea"/>
                <a:cs typeface="+mn-cs"/>
              </a:rPr>
              <a:t>Ip</a:t>
            </a:r>
            <a:r>
              <a:rPr kumimoji="0" lang="en-US" sz="2200" b="0" i="0" u="none" strike="noStrike" kern="0" cap="none" spc="0" normalizeH="0" baseline="0" noProof="0" dirty="0" smtClean="0">
                <a:ln>
                  <a:noFill/>
                </a:ln>
                <a:solidFill>
                  <a:srgbClr val="000000"/>
                </a:solidFill>
                <a:effectLst/>
                <a:uLnTx/>
                <a:uFillTx/>
                <a:latin typeface="+mn-lt"/>
                <a:ea typeface="+mn-ea"/>
                <a:cs typeface="+mn-cs"/>
              </a:rPr>
              <a:t>:</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tabLst/>
              <a:defRPr/>
            </a:pPr>
            <a:r>
              <a:rPr lang="en-US" sz="2200" kern="0" dirty="0" smtClean="0">
                <a:solidFill>
                  <a:srgbClr val="000000"/>
                </a:solidFill>
                <a:latin typeface="+mn-lt"/>
              </a:rPr>
              <a:t>   </a:t>
            </a:r>
            <a:r>
              <a:rPr kumimoji="0" lang="en-US" sz="2200" b="0" i="0" u="none" strike="noStrike" kern="0" cap="none" spc="0" normalizeH="0" baseline="0" noProof="0" dirty="0" smtClean="0">
                <a:ln>
                  <a:noFill/>
                </a:ln>
                <a:solidFill>
                  <a:schemeClr val="accent2"/>
                </a:solidFill>
                <a:effectLst/>
                <a:uLnTx/>
                <a:uFillTx/>
                <a:latin typeface="+mn-lt"/>
                <a:ea typeface="+mn-ea"/>
                <a:cs typeface="+mn-cs"/>
              </a:rPr>
              <a:t>Change</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In most variants of APCS </a:t>
            </a:r>
            <a:r>
              <a:rPr kumimoji="0" lang="en-US" sz="2200" b="0" i="0" u="none" strike="noStrike" kern="0" cap="none" spc="0" normalizeH="0" baseline="0" noProof="0" dirty="0" err="1" smtClean="0">
                <a:ln>
                  <a:noFill/>
                </a:ln>
                <a:solidFill>
                  <a:srgbClr val="000000"/>
                </a:solidFill>
                <a:effectLst/>
                <a:uLnTx/>
                <a:uFillTx/>
                <a:latin typeface="Courier New" pitchFamily="49" charset="0"/>
                <a:ea typeface="+mn-ea"/>
                <a:cs typeface="+mn-cs"/>
              </a:rPr>
              <a:t>ip</a:t>
            </a:r>
            <a:r>
              <a:rPr kumimoji="0" lang="en-US" sz="2200" b="0" i="0" u="none" strike="noStrike" kern="0" cap="none" spc="0" normalizeH="0" baseline="0" noProof="0" dirty="0" smtClean="0">
                <a:ln>
                  <a:noFill/>
                </a:ln>
                <a:solidFill>
                  <a:srgbClr val="000000"/>
                </a:solidFill>
                <a:effectLst/>
                <a:uLnTx/>
                <a:uFillTx/>
                <a:latin typeface="+mn-lt"/>
                <a:ea typeface="+mn-ea"/>
                <a:cs typeface="+mn-cs"/>
              </a:rPr>
              <a:t> is an scratch register.</a:t>
            </a:r>
            <a:endParaRPr kumimoji="0" lang="en-US" sz="2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1" y="452163"/>
            <a:ext cx="8177349" cy="654050"/>
          </a:xfrm>
        </p:spPr>
        <p:txBody>
          <a:bodyPr/>
          <a:lstStyle/>
          <a:p>
            <a:r>
              <a:rPr lang="en-US" altLang="zh-TW" sz="2400" dirty="0" smtClean="0"/>
              <a:t>Argument passing and </a:t>
            </a:r>
            <a:r>
              <a:rPr lang="en-US" sz="2400" dirty="0" smtClean="0"/>
              <a:t>Register Allocation</a:t>
            </a:r>
            <a:endParaRPr lang="en-US" sz="2400" dirty="0"/>
          </a:p>
        </p:txBody>
      </p:sp>
      <p:sp>
        <p:nvSpPr>
          <p:cNvPr id="5" name="Rectangle 4"/>
          <p:cNvSpPr/>
          <p:nvPr/>
        </p:nvSpPr>
        <p:spPr>
          <a:xfrm>
            <a:off x="822959" y="1332412"/>
            <a:ext cx="4720591" cy="3170099"/>
          </a:xfrm>
          <a:prstGeom prst="rect">
            <a:avLst/>
          </a:prstGeom>
        </p:spPr>
        <p:txBody>
          <a:bodyPr wrap="square">
            <a:spAutoFit/>
          </a:bodyPr>
          <a:lstStyle/>
          <a:p>
            <a:pPr>
              <a:buFont typeface="Arial" pitchFamily="34" charset="0"/>
              <a:buChar char="•"/>
            </a:pPr>
            <a:r>
              <a:rPr lang="en-US" sz="2000" dirty="0" smtClean="0"/>
              <a:t>  </a:t>
            </a:r>
            <a:r>
              <a:rPr lang="en-US" dirty="0" smtClean="0"/>
              <a:t>The first point to note about the procedure call standard is the </a:t>
            </a:r>
            <a:r>
              <a:rPr lang="en-US" i="1" dirty="0" smtClean="0"/>
              <a:t>four-register rule.</a:t>
            </a:r>
          </a:p>
          <a:p>
            <a:pPr>
              <a:buFont typeface="Arial" pitchFamily="34" charset="0"/>
              <a:buChar char="•"/>
            </a:pPr>
            <a:r>
              <a:rPr lang="en-US" dirty="0" smtClean="0"/>
              <a:t>  Functions with four or fewer arguments are far more efficient to call than functions with five or more </a:t>
            </a:r>
            <a:r>
              <a:rPr lang="en-US" dirty="0" err="1" smtClean="0"/>
              <a:t>arguments.</a:t>
            </a:r>
            <a:r>
              <a:rPr lang="en-US" altLang="zh-TW" dirty="0" err="1" smtClean="0"/>
              <a:t>The</a:t>
            </a:r>
            <a:r>
              <a:rPr lang="en-US" altLang="zh-TW" dirty="0" smtClean="0"/>
              <a:t> first four word arguments are passed through R0 to R3.</a:t>
            </a:r>
          </a:p>
          <a:p>
            <a:pPr eaLnBrk="1" hangingPunct="1">
              <a:buFont typeface="Arial" pitchFamily="34" charset="0"/>
              <a:buChar char="•"/>
            </a:pPr>
            <a:r>
              <a:rPr lang="en-US" altLang="zh-TW" dirty="0" smtClean="0"/>
              <a:t>  Remaining parameters are pushed into stack in the reverse order.</a:t>
            </a:r>
          </a:p>
          <a:p>
            <a:pPr eaLnBrk="1" hangingPunct="1">
              <a:buFont typeface="Arial" pitchFamily="34" charset="0"/>
              <a:buChar char="•"/>
            </a:pPr>
            <a:r>
              <a:rPr lang="en-US" altLang="zh-TW" dirty="0" smtClean="0"/>
              <a:t>  Procedures with less than four parameters are more effective.</a:t>
            </a:r>
          </a:p>
        </p:txBody>
      </p:sp>
      <p:sp>
        <p:nvSpPr>
          <p:cNvPr id="6" name="Rectangle 5"/>
          <p:cNvSpPr/>
          <p:nvPr/>
        </p:nvSpPr>
        <p:spPr>
          <a:xfrm>
            <a:off x="883779" y="4548715"/>
            <a:ext cx="2048959" cy="461665"/>
          </a:xfrm>
          <a:prstGeom prst="rect">
            <a:avLst/>
          </a:prstGeom>
        </p:spPr>
        <p:txBody>
          <a:bodyPr wrap="none">
            <a:spAutoFit/>
          </a:bodyPr>
          <a:lstStyle/>
          <a:p>
            <a:r>
              <a:rPr lang="en-US" altLang="zh-TW" sz="2400" b="1" dirty="0" smtClean="0"/>
              <a:t>Return value</a:t>
            </a:r>
            <a:endParaRPr lang="en-US" sz="2400" b="1" dirty="0"/>
          </a:p>
        </p:txBody>
      </p:sp>
      <p:sp>
        <p:nvSpPr>
          <p:cNvPr id="7" name="Rectangle 6"/>
          <p:cNvSpPr/>
          <p:nvPr/>
        </p:nvSpPr>
        <p:spPr>
          <a:xfrm>
            <a:off x="771525" y="5016027"/>
            <a:ext cx="4800600" cy="954107"/>
          </a:xfrm>
          <a:prstGeom prst="rect">
            <a:avLst/>
          </a:prstGeom>
        </p:spPr>
        <p:txBody>
          <a:bodyPr wrap="square">
            <a:spAutoFit/>
          </a:bodyPr>
          <a:lstStyle/>
          <a:p>
            <a:pPr eaLnBrk="1" hangingPunct="1">
              <a:buFont typeface="Arial" pitchFamily="34" charset="0"/>
              <a:buChar char="•"/>
            </a:pPr>
            <a:r>
              <a:rPr lang="en-US" altLang="zh-TW" sz="2000" dirty="0" smtClean="0"/>
              <a:t>  </a:t>
            </a:r>
            <a:r>
              <a:rPr lang="en-US" altLang="zh-TW" dirty="0" smtClean="0"/>
              <a:t>One word value in R0</a:t>
            </a:r>
          </a:p>
          <a:p>
            <a:pPr eaLnBrk="1" hangingPunct="1">
              <a:buFont typeface="Arial" pitchFamily="34" charset="0"/>
              <a:buChar char="•"/>
            </a:pPr>
            <a:r>
              <a:rPr lang="en-US" altLang="zh-TW" dirty="0" smtClean="0"/>
              <a:t>  A value of length 2~4 words (R0-R1, R0-R2, R0-R3)</a:t>
            </a:r>
          </a:p>
        </p:txBody>
      </p:sp>
      <p:pic>
        <p:nvPicPr>
          <p:cNvPr id="130050" name="Picture 2"/>
          <p:cNvPicPr>
            <a:picLocks noChangeAspect="1" noChangeArrowheads="1"/>
          </p:cNvPicPr>
          <p:nvPr/>
        </p:nvPicPr>
        <p:blipFill>
          <a:blip r:embed="rId2" cstate="print"/>
          <a:srcRect/>
          <a:stretch>
            <a:fillRect/>
          </a:stretch>
        </p:blipFill>
        <p:spPr bwMode="auto">
          <a:xfrm>
            <a:off x="5505450" y="1390649"/>
            <a:ext cx="3486149" cy="3998723"/>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ox(i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30050"/>
                                        </p:tgtEl>
                                        <p:attrNameLst>
                                          <p:attrName>style.visibility</p:attrName>
                                        </p:attrNameLst>
                                      </p:cBhvr>
                                      <p:to>
                                        <p:strVal val="visible"/>
                                      </p:to>
                                    </p:set>
                                    <p:animEffect transition="in" filter="box(in)">
                                      <p:cBhvr>
                                        <p:cTn id="30" dur="500"/>
                                        <p:tgtEl>
                                          <p:spTgt spid="130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Track 1 Agenda</a:t>
            </a:r>
            <a:endParaRPr lang="en-US" dirty="0"/>
          </a:p>
        </p:txBody>
      </p:sp>
      <p:sp>
        <p:nvSpPr>
          <p:cNvPr id="3" name="Text Placeholder 2"/>
          <p:cNvSpPr>
            <a:spLocks noGrp="1"/>
          </p:cNvSpPr>
          <p:nvPr>
            <p:ph type="body" sz="quarter" idx="10"/>
          </p:nvPr>
        </p:nvSpPr>
        <p:spPr/>
        <p:txBody>
          <a:bodyPr/>
          <a:lstStyle/>
          <a:p>
            <a:r>
              <a:rPr lang="en-US" dirty="0" smtClean="0"/>
              <a:t>ARMv7 Recap</a:t>
            </a:r>
          </a:p>
          <a:p>
            <a:r>
              <a:rPr lang="en-US" altLang="zh-TW" dirty="0" smtClean="0"/>
              <a:t>ARM Procedure Call Standard </a:t>
            </a:r>
            <a:r>
              <a:rPr lang="en-US" dirty="0" smtClean="0"/>
              <a:t>(APCS)</a:t>
            </a:r>
          </a:p>
          <a:p>
            <a:r>
              <a:rPr lang="en-US" dirty="0" smtClean="0"/>
              <a:t>ARM Functional Model</a:t>
            </a:r>
          </a:p>
          <a:p>
            <a:r>
              <a:rPr lang="en-US" dirty="0" smtClean="0"/>
              <a:t>ARM Bring up/Boot up (Simple hardware)</a:t>
            </a:r>
          </a:p>
          <a:p>
            <a:r>
              <a:rPr lang="en-US" dirty="0" smtClean="0"/>
              <a:t>ARM Bring up/Boot up (Complex hardware)</a:t>
            </a:r>
          </a:p>
          <a:p>
            <a:pPr lvl="1"/>
            <a:r>
              <a:rPr lang="en-US" dirty="0" smtClean="0"/>
              <a:t>U-boot</a:t>
            </a:r>
          </a:p>
          <a:p>
            <a:pPr lvl="1"/>
            <a:r>
              <a:rPr lang="en-US" dirty="0" smtClean="0"/>
              <a:t>Linux</a:t>
            </a:r>
          </a:p>
          <a:p>
            <a:endParaRPr lang="en-US" dirty="0" smtClean="0"/>
          </a:p>
          <a:p>
            <a:endParaRPr lang="en-US" dirty="0" smtClean="0"/>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1" y="452163"/>
            <a:ext cx="8177349" cy="654050"/>
          </a:xfrm>
        </p:spPr>
        <p:txBody>
          <a:bodyPr/>
          <a:lstStyle/>
          <a:p>
            <a:r>
              <a:rPr lang="en-US" altLang="zh-TW" sz="2400" dirty="0" smtClean="0"/>
              <a:t>Argument passing and </a:t>
            </a:r>
            <a:r>
              <a:rPr lang="en-US" sz="2400" dirty="0" smtClean="0"/>
              <a:t>Register Allocation(Example)</a:t>
            </a:r>
            <a:endParaRPr lang="en-US" sz="2400" dirty="0"/>
          </a:p>
        </p:txBody>
      </p:sp>
      <p:sp>
        <p:nvSpPr>
          <p:cNvPr id="8" name="Rectangle 7"/>
          <p:cNvSpPr/>
          <p:nvPr/>
        </p:nvSpPr>
        <p:spPr>
          <a:xfrm>
            <a:off x="809625" y="1526472"/>
            <a:ext cx="3448050" cy="2970044"/>
          </a:xfrm>
          <a:prstGeom prst="rect">
            <a:avLst/>
          </a:prstGeom>
        </p:spPr>
        <p:txBody>
          <a:bodyPr wrap="square">
            <a:spAutoFit/>
          </a:bodyPr>
          <a:lstStyle/>
          <a:p>
            <a:r>
              <a:rPr lang="en-US" sz="1100" i="1" dirty="0" smtClean="0"/>
              <a:t>char *queue_bytes_v1(</a:t>
            </a:r>
          </a:p>
          <a:p>
            <a:r>
              <a:rPr lang="en-US" sz="1100" i="1" dirty="0" smtClean="0"/>
              <a:t>char *</a:t>
            </a:r>
            <a:r>
              <a:rPr lang="en-US" sz="1100" i="1" dirty="0" err="1" smtClean="0"/>
              <a:t>Q_start</a:t>
            </a:r>
            <a:r>
              <a:rPr lang="en-US" sz="1100" i="1" dirty="0" smtClean="0"/>
              <a:t>, /* Queue buffer start address */</a:t>
            </a:r>
          </a:p>
          <a:p>
            <a:r>
              <a:rPr lang="en-US" sz="1100" i="1" dirty="0" smtClean="0"/>
              <a:t>char *</a:t>
            </a:r>
            <a:r>
              <a:rPr lang="en-US" sz="1100" i="1" dirty="0" err="1" smtClean="0"/>
              <a:t>Q_end</a:t>
            </a:r>
            <a:r>
              <a:rPr lang="en-US" sz="1100" i="1" dirty="0" smtClean="0"/>
              <a:t>, /* Queue buffer end address */</a:t>
            </a:r>
          </a:p>
          <a:p>
            <a:r>
              <a:rPr lang="fr-FR" sz="1100" i="1" dirty="0" smtClean="0"/>
              <a:t>char *</a:t>
            </a:r>
            <a:r>
              <a:rPr lang="fr-FR" sz="1100" i="1" dirty="0" err="1" smtClean="0"/>
              <a:t>Q_ptr</a:t>
            </a:r>
            <a:r>
              <a:rPr lang="fr-FR" sz="1100" i="1" dirty="0" smtClean="0"/>
              <a:t>, /* </a:t>
            </a:r>
            <a:r>
              <a:rPr lang="fr-FR" sz="1100" i="1" dirty="0" err="1" smtClean="0"/>
              <a:t>Current</a:t>
            </a:r>
            <a:r>
              <a:rPr lang="fr-FR" sz="1100" i="1" dirty="0" smtClean="0"/>
              <a:t> queue pointer position */</a:t>
            </a:r>
          </a:p>
          <a:p>
            <a:r>
              <a:rPr lang="en-US" sz="1100" i="1" dirty="0" smtClean="0"/>
              <a:t>char *data, /* Data to insert into the queue */</a:t>
            </a:r>
          </a:p>
          <a:p>
            <a:r>
              <a:rPr lang="en-US" sz="1100" i="1" dirty="0" smtClean="0"/>
              <a:t>unsigned </a:t>
            </a:r>
            <a:r>
              <a:rPr lang="en-US" sz="1100" i="1" dirty="0" err="1" smtClean="0"/>
              <a:t>int</a:t>
            </a:r>
            <a:r>
              <a:rPr lang="en-US" sz="1100" i="1" dirty="0" smtClean="0"/>
              <a:t> N) /* Number of bytes to insert */</a:t>
            </a:r>
          </a:p>
          <a:p>
            <a:r>
              <a:rPr lang="en-US" sz="1100" i="1" dirty="0" smtClean="0"/>
              <a:t>{</a:t>
            </a:r>
          </a:p>
          <a:p>
            <a:r>
              <a:rPr lang="en-US" sz="1100" i="1" dirty="0" smtClean="0"/>
              <a:t>do</a:t>
            </a:r>
          </a:p>
          <a:p>
            <a:r>
              <a:rPr lang="en-US" sz="1100" i="1" dirty="0" smtClean="0"/>
              <a:t>{</a:t>
            </a:r>
          </a:p>
          <a:p>
            <a:r>
              <a:rPr lang="en-US" sz="1100" i="1" dirty="0" smtClean="0"/>
              <a:t>*(</a:t>
            </a:r>
            <a:r>
              <a:rPr lang="en-US" sz="1100" i="1" dirty="0" err="1" smtClean="0"/>
              <a:t>Q_ptr</a:t>
            </a:r>
            <a:r>
              <a:rPr lang="en-US" sz="1100" i="1" dirty="0" smtClean="0"/>
              <a:t>++) = *(data++);</a:t>
            </a:r>
          </a:p>
          <a:p>
            <a:r>
              <a:rPr lang="en-US" sz="1100" i="1" dirty="0" smtClean="0"/>
              <a:t>if (</a:t>
            </a:r>
            <a:r>
              <a:rPr lang="en-US" sz="1100" i="1" dirty="0" err="1" smtClean="0"/>
              <a:t>Q_ptr</a:t>
            </a:r>
            <a:r>
              <a:rPr lang="en-US" sz="1100" i="1" dirty="0" smtClean="0"/>
              <a:t> == </a:t>
            </a:r>
            <a:r>
              <a:rPr lang="en-US" sz="1100" i="1" dirty="0" err="1" smtClean="0"/>
              <a:t>Q_end</a:t>
            </a:r>
            <a:r>
              <a:rPr lang="en-US" sz="1100" i="1" dirty="0" smtClean="0"/>
              <a:t>)</a:t>
            </a:r>
          </a:p>
          <a:p>
            <a:r>
              <a:rPr lang="en-US" sz="1100" i="1" dirty="0" smtClean="0"/>
              <a:t>{</a:t>
            </a:r>
          </a:p>
          <a:p>
            <a:r>
              <a:rPr lang="en-US" sz="1100" i="1" dirty="0" err="1" smtClean="0"/>
              <a:t>Q_ptr</a:t>
            </a:r>
            <a:r>
              <a:rPr lang="en-US" sz="1100" i="1" dirty="0" smtClean="0"/>
              <a:t> = </a:t>
            </a:r>
            <a:r>
              <a:rPr lang="en-US" sz="1100" i="1" dirty="0" err="1" smtClean="0"/>
              <a:t>Q_start</a:t>
            </a:r>
            <a:r>
              <a:rPr lang="en-US" sz="1100" i="1" dirty="0" smtClean="0"/>
              <a:t>;</a:t>
            </a:r>
          </a:p>
          <a:p>
            <a:r>
              <a:rPr lang="en-US" sz="1100" i="1" dirty="0" smtClean="0"/>
              <a:t>}</a:t>
            </a:r>
          </a:p>
          <a:p>
            <a:r>
              <a:rPr lang="en-US" sz="1100" i="1" dirty="0" smtClean="0"/>
              <a:t>} while (--N);</a:t>
            </a:r>
          </a:p>
          <a:p>
            <a:r>
              <a:rPr lang="en-US" sz="1100" i="1" dirty="0" smtClean="0"/>
              <a:t>return </a:t>
            </a:r>
            <a:r>
              <a:rPr lang="en-US" sz="1100" i="1" dirty="0" err="1" smtClean="0"/>
              <a:t>Q_ptr</a:t>
            </a:r>
            <a:r>
              <a:rPr lang="en-US" sz="1100" i="1" dirty="0" smtClean="0"/>
              <a:t>;</a:t>
            </a:r>
          </a:p>
          <a:p>
            <a:r>
              <a:rPr lang="en-US" sz="1100" i="1" dirty="0" smtClean="0"/>
              <a:t>}</a:t>
            </a:r>
            <a:endParaRPr lang="en-US" sz="1100" i="1" dirty="0"/>
          </a:p>
        </p:txBody>
      </p:sp>
      <p:sp>
        <p:nvSpPr>
          <p:cNvPr id="9" name="Rectangle 8"/>
          <p:cNvSpPr/>
          <p:nvPr/>
        </p:nvSpPr>
        <p:spPr>
          <a:xfrm>
            <a:off x="4695825" y="1435596"/>
            <a:ext cx="4010025" cy="3477875"/>
          </a:xfrm>
          <a:prstGeom prst="rect">
            <a:avLst/>
          </a:prstGeom>
        </p:spPr>
        <p:txBody>
          <a:bodyPr wrap="square">
            <a:spAutoFit/>
          </a:bodyPr>
          <a:lstStyle/>
          <a:p>
            <a:r>
              <a:rPr lang="en-US" sz="1100" i="1" dirty="0" err="1" smtClean="0"/>
              <a:t>typedef</a:t>
            </a:r>
            <a:r>
              <a:rPr lang="en-US" sz="1100" i="1" dirty="0" smtClean="0"/>
              <a:t> </a:t>
            </a:r>
            <a:r>
              <a:rPr lang="en-US" sz="1100" i="1" dirty="0" err="1" smtClean="0"/>
              <a:t>struct</a:t>
            </a:r>
            <a:r>
              <a:rPr lang="en-US" sz="1100" i="1" dirty="0" smtClean="0"/>
              <a:t> {</a:t>
            </a:r>
          </a:p>
          <a:p>
            <a:r>
              <a:rPr lang="en-US" sz="1100" i="1" dirty="0" smtClean="0"/>
              <a:t>char *</a:t>
            </a:r>
            <a:r>
              <a:rPr lang="en-US" sz="1100" i="1" dirty="0" err="1" smtClean="0"/>
              <a:t>Q_start</a:t>
            </a:r>
            <a:r>
              <a:rPr lang="en-US" sz="1100" i="1" dirty="0" smtClean="0"/>
              <a:t>; /* Queue buffer start address */</a:t>
            </a:r>
          </a:p>
          <a:p>
            <a:r>
              <a:rPr lang="en-US" sz="1100" i="1" dirty="0" smtClean="0"/>
              <a:t>char *</a:t>
            </a:r>
            <a:r>
              <a:rPr lang="en-US" sz="1100" i="1" dirty="0" err="1" smtClean="0"/>
              <a:t>Q_end</a:t>
            </a:r>
            <a:r>
              <a:rPr lang="en-US" sz="1100" i="1" dirty="0" smtClean="0"/>
              <a:t>; /* Queue buffer end address */</a:t>
            </a:r>
          </a:p>
          <a:p>
            <a:r>
              <a:rPr lang="fr-FR" sz="1100" i="1" dirty="0" smtClean="0"/>
              <a:t>char *</a:t>
            </a:r>
            <a:r>
              <a:rPr lang="fr-FR" sz="1100" i="1" dirty="0" err="1" smtClean="0"/>
              <a:t>Q_ptr</a:t>
            </a:r>
            <a:r>
              <a:rPr lang="fr-FR" sz="1100" i="1" dirty="0" smtClean="0"/>
              <a:t>; /* </a:t>
            </a:r>
            <a:r>
              <a:rPr lang="fr-FR" sz="1100" i="1" dirty="0" err="1" smtClean="0"/>
              <a:t>Current</a:t>
            </a:r>
            <a:r>
              <a:rPr lang="fr-FR" sz="1100" i="1" dirty="0" smtClean="0"/>
              <a:t> queue pointer position */</a:t>
            </a:r>
          </a:p>
          <a:p>
            <a:r>
              <a:rPr lang="en-US" sz="1100" i="1" dirty="0" smtClean="0"/>
              <a:t>} Queue;</a:t>
            </a:r>
          </a:p>
          <a:p>
            <a:r>
              <a:rPr lang="en-US" sz="1100" i="1" dirty="0" smtClean="0"/>
              <a:t>void queue_bytes_v2(Queue *queue, char *data, unsigned </a:t>
            </a:r>
            <a:r>
              <a:rPr lang="en-US" sz="1100" i="1" dirty="0" err="1" smtClean="0"/>
              <a:t>int</a:t>
            </a:r>
            <a:r>
              <a:rPr lang="en-US" sz="1100" i="1" dirty="0" smtClean="0"/>
              <a:t> N)</a:t>
            </a:r>
          </a:p>
          <a:p>
            <a:r>
              <a:rPr lang="en-US" sz="1100" i="1" dirty="0" smtClean="0"/>
              <a:t>{</a:t>
            </a:r>
          </a:p>
          <a:p>
            <a:r>
              <a:rPr lang="en-US" sz="1100" i="1" dirty="0" smtClean="0"/>
              <a:t>char *</a:t>
            </a:r>
            <a:r>
              <a:rPr lang="en-US" sz="1100" i="1" dirty="0" err="1" smtClean="0"/>
              <a:t>Q_ptr</a:t>
            </a:r>
            <a:r>
              <a:rPr lang="en-US" sz="1100" i="1" dirty="0" smtClean="0"/>
              <a:t> = queue-&gt;</a:t>
            </a:r>
            <a:r>
              <a:rPr lang="en-US" sz="1100" i="1" dirty="0" err="1" smtClean="0"/>
              <a:t>Q_ptr</a:t>
            </a:r>
            <a:r>
              <a:rPr lang="en-US" sz="1100" i="1" dirty="0" smtClean="0"/>
              <a:t>;</a:t>
            </a:r>
          </a:p>
          <a:p>
            <a:r>
              <a:rPr lang="en-US" sz="1100" i="1" dirty="0" smtClean="0"/>
              <a:t>char *</a:t>
            </a:r>
            <a:r>
              <a:rPr lang="en-US" sz="1100" i="1" dirty="0" err="1" smtClean="0"/>
              <a:t>Q_end</a:t>
            </a:r>
            <a:r>
              <a:rPr lang="en-US" sz="1100" i="1" dirty="0" smtClean="0"/>
              <a:t> = queue-&gt;</a:t>
            </a:r>
            <a:r>
              <a:rPr lang="en-US" sz="1100" i="1" dirty="0" err="1" smtClean="0"/>
              <a:t>Q_end</a:t>
            </a:r>
            <a:r>
              <a:rPr lang="en-US" sz="1100" i="1" dirty="0" smtClean="0"/>
              <a:t>;</a:t>
            </a:r>
          </a:p>
          <a:p>
            <a:r>
              <a:rPr lang="en-US" sz="1100" i="1" dirty="0" smtClean="0"/>
              <a:t>do</a:t>
            </a:r>
          </a:p>
          <a:p>
            <a:r>
              <a:rPr lang="en-US" sz="1100" i="1" dirty="0" smtClean="0"/>
              <a:t>{</a:t>
            </a:r>
          </a:p>
          <a:p>
            <a:r>
              <a:rPr lang="en-US" sz="1100" i="1" dirty="0" smtClean="0"/>
              <a:t>*(</a:t>
            </a:r>
            <a:r>
              <a:rPr lang="en-US" sz="1100" i="1" dirty="0" err="1" smtClean="0"/>
              <a:t>Q_ptr</a:t>
            </a:r>
            <a:r>
              <a:rPr lang="en-US" sz="1100" i="1" dirty="0" smtClean="0"/>
              <a:t>++) = *(data++);</a:t>
            </a:r>
          </a:p>
          <a:p>
            <a:r>
              <a:rPr lang="en-US" sz="1100" i="1" dirty="0" smtClean="0"/>
              <a:t>if (</a:t>
            </a:r>
            <a:r>
              <a:rPr lang="en-US" sz="1100" i="1" dirty="0" err="1" smtClean="0"/>
              <a:t>Q_ptr</a:t>
            </a:r>
            <a:r>
              <a:rPr lang="en-US" sz="1100" i="1" dirty="0" smtClean="0"/>
              <a:t> == </a:t>
            </a:r>
            <a:r>
              <a:rPr lang="en-US" sz="1100" i="1" dirty="0" err="1" smtClean="0"/>
              <a:t>Q_end</a:t>
            </a:r>
            <a:r>
              <a:rPr lang="en-US" sz="1100" i="1" dirty="0" smtClean="0"/>
              <a:t>)</a:t>
            </a:r>
          </a:p>
          <a:p>
            <a:r>
              <a:rPr lang="en-US" sz="1100" i="1" dirty="0" smtClean="0"/>
              <a:t>{</a:t>
            </a:r>
          </a:p>
          <a:p>
            <a:r>
              <a:rPr lang="en-US" sz="1100" i="1" dirty="0" err="1" smtClean="0"/>
              <a:t>Q_ptr</a:t>
            </a:r>
            <a:r>
              <a:rPr lang="en-US" sz="1100" i="1" dirty="0" smtClean="0"/>
              <a:t> = queue-&gt;</a:t>
            </a:r>
            <a:r>
              <a:rPr lang="en-US" sz="1100" i="1" dirty="0" err="1" smtClean="0"/>
              <a:t>Q_start</a:t>
            </a:r>
            <a:r>
              <a:rPr lang="en-US" sz="1100" i="1" dirty="0" smtClean="0"/>
              <a:t>;</a:t>
            </a:r>
          </a:p>
          <a:p>
            <a:r>
              <a:rPr lang="en-US" sz="1100" i="1" dirty="0" smtClean="0"/>
              <a:t>}</a:t>
            </a:r>
          </a:p>
          <a:p>
            <a:r>
              <a:rPr lang="en-US" sz="1100" i="1" dirty="0" smtClean="0"/>
              <a:t>} while (--N);</a:t>
            </a:r>
          </a:p>
          <a:p>
            <a:r>
              <a:rPr lang="en-US" sz="1100" i="1" dirty="0" smtClean="0"/>
              <a:t>queue-&gt;</a:t>
            </a:r>
            <a:r>
              <a:rPr lang="en-US" sz="1100" i="1" dirty="0" err="1" smtClean="0"/>
              <a:t>Q_ptr</a:t>
            </a:r>
            <a:r>
              <a:rPr lang="en-US" sz="1100" i="1" dirty="0" smtClean="0"/>
              <a:t> = </a:t>
            </a:r>
            <a:r>
              <a:rPr lang="en-US" sz="1100" i="1" dirty="0" err="1" smtClean="0"/>
              <a:t>Q_ptr</a:t>
            </a:r>
            <a:r>
              <a:rPr lang="en-US" sz="1100" i="1" dirty="0" smtClean="0"/>
              <a:t>;</a:t>
            </a:r>
          </a:p>
          <a:p>
            <a:r>
              <a:rPr lang="en-US" sz="1100" i="1" dirty="0" smtClean="0"/>
              <a:t>}</a:t>
            </a:r>
            <a:endParaRPr lang="en-US" sz="1100" i="1" dirty="0"/>
          </a:p>
        </p:txBody>
      </p:sp>
      <p:sp>
        <p:nvSpPr>
          <p:cNvPr id="10" name="Rectangle 9"/>
          <p:cNvSpPr/>
          <p:nvPr/>
        </p:nvSpPr>
        <p:spPr>
          <a:xfrm>
            <a:off x="838200" y="4967318"/>
            <a:ext cx="8039100" cy="1200329"/>
          </a:xfrm>
          <a:prstGeom prst="rect">
            <a:avLst/>
          </a:prstGeom>
        </p:spPr>
        <p:txBody>
          <a:bodyPr wrap="square">
            <a:spAutoFit/>
          </a:bodyPr>
          <a:lstStyle/>
          <a:p>
            <a:r>
              <a:rPr lang="en-US" sz="1200" b="1" dirty="0" smtClean="0"/>
              <a:t>The second version has only three function arguments rather than</a:t>
            </a:r>
          </a:p>
          <a:p>
            <a:r>
              <a:rPr lang="en-US" sz="1200" b="1" dirty="0" smtClean="0"/>
              <a:t>five. Each call to the function requires only three register setups. This compares with four</a:t>
            </a:r>
          </a:p>
          <a:p>
            <a:r>
              <a:rPr lang="en-US" sz="1200" b="1" dirty="0" smtClean="0"/>
              <a:t>register setups, a stack push, and a stack pull for the first version. There is a net saving</a:t>
            </a:r>
          </a:p>
          <a:p>
            <a:r>
              <a:rPr lang="en-US" sz="1200" b="1" dirty="0" smtClean="0"/>
              <a:t>of two instructions in function call overhead. There are likely further savings in the </a:t>
            </a:r>
            <a:r>
              <a:rPr lang="en-US" sz="1200" b="1" dirty="0" err="1" smtClean="0"/>
              <a:t>callee</a:t>
            </a:r>
            <a:endParaRPr lang="en-US" sz="1200" b="1" dirty="0" smtClean="0"/>
          </a:p>
          <a:p>
            <a:r>
              <a:rPr lang="en-US" sz="1200" b="1" dirty="0" smtClean="0"/>
              <a:t>function, as it only needs to assign a single register to the Queue structure pointer, rather</a:t>
            </a:r>
          </a:p>
          <a:p>
            <a:r>
              <a:rPr lang="en-US" sz="1200" b="1" dirty="0" smtClean="0"/>
              <a:t>than three registers in the </a:t>
            </a:r>
            <a:r>
              <a:rPr lang="en-US" sz="1200" b="1" dirty="0" err="1" smtClean="0"/>
              <a:t>nonstructured</a:t>
            </a:r>
            <a:r>
              <a:rPr lang="en-US" sz="1200" b="1" dirty="0" smtClean="0"/>
              <a:t> case.</a:t>
            </a:r>
            <a:endParaRPr lang="en-US" sz="1200" b="1" dirty="0"/>
          </a:p>
        </p:txBody>
      </p:sp>
      <p:sp>
        <p:nvSpPr>
          <p:cNvPr id="11" name="Rectangle 10"/>
          <p:cNvSpPr/>
          <p:nvPr/>
        </p:nvSpPr>
        <p:spPr>
          <a:xfrm>
            <a:off x="1364570" y="1110734"/>
            <a:ext cx="1416730" cy="369332"/>
          </a:xfrm>
          <a:prstGeom prst="rect">
            <a:avLst/>
          </a:prstGeom>
        </p:spPr>
        <p:txBody>
          <a:bodyPr wrap="square">
            <a:spAutoFit/>
          </a:bodyPr>
          <a:lstStyle/>
          <a:p>
            <a:r>
              <a:rPr lang="en-US" dirty="0" smtClean="0"/>
              <a:t>Version 1</a:t>
            </a:r>
            <a:endParaRPr lang="en-US" dirty="0"/>
          </a:p>
        </p:txBody>
      </p:sp>
      <p:sp>
        <p:nvSpPr>
          <p:cNvPr id="12" name="Rectangle 11"/>
          <p:cNvSpPr/>
          <p:nvPr/>
        </p:nvSpPr>
        <p:spPr>
          <a:xfrm>
            <a:off x="5631769" y="1015484"/>
            <a:ext cx="1235755" cy="369332"/>
          </a:xfrm>
          <a:prstGeom prst="rect">
            <a:avLst/>
          </a:prstGeom>
        </p:spPr>
        <p:txBody>
          <a:bodyPr wrap="square">
            <a:spAutoFit/>
          </a:bodyPr>
          <a:lstStyle/>
          <a:p>
            <a:r>
              <a:rPr lang="en-US" dirty="0" smtClean="0"/>
              <a:t>Version 2</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Procedure/Function Call Bookkeeping</a:t>
            </a:r>
            <a:endParaRPr lang="en-US" dirty="0"/>
          </a:p>
        </p:txBody>
      </p:sp>
      <p:sp>
        <p:nvSpPr>
          <p:cNvPr id="8" name="Rectangle 2052"/>
          <p:cNvSpPr txBox="1">
            <a:spLocks noChangeArrowheads="1"/>
          </p:cNvSpPr>
          <p:nvPr/>
        </p:nvSpPr>
        <p:spPr>
          <a:xfrm>
            <a:off x="533400" y="1110343"/>
            <a:ext cx="3705225" cy="5013325"/>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Procedure address</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Return address</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Arguments</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Return value</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Local variables</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endParaRPr kumimoji="0" lang="en-US" sz="2400" b="0" i="0" u="none" strike="noStrike" kern="0" cap="none" spc="0" normalizeH="0" baseline="0" noProof="0" dirty="0" smtClean="0">
              <a:ln>
                <a:noFill/>
              </a:ln>
              <a:solidFill>
                <a:srgbClr val="000000"/>
              </a:solidFill>
              <a:effectLst/>
              <a:uLnTx/>
              <a:uFillTx/>
              <a:latin typeface="+mn-lt"/>
              <a:ea typeface="+mn-ea"/>
              <a:cs typeface="+mn-cs"/>
            </a:endParaRP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400" b="0" i="0" u="none" strike="noStrike" kern="0" cap="none" spc="0" normalizeH="0" baseline="0" noProof="0" dirty="0" smtClean="0">
                <a:ln>
                  <a:noFill/>
                </a:ln>
                <a:solidFill>
                  <a:schemeClr val="accent2"/>
                </a:solidFill>
                <a:effectLst/>
                <a:uLnTx/>
                <a:uFillTx/>
                <a:latin typeface="+mn-lt"/>
                <a:ea typeface="+mn-ea"/>
                <a:cs typeface="+mn-cs"/>
              </a:rPr>
              <a:t>Specified by ARM Procedure Call Standards (APCS) conventions</a:t>
            </a:r>
            <a:endParaRPr kumimoji="0" lang="en-US" sz="2400" b="0" i="0" u="none" strike="noStrike" kern="0" cap="none" spc="0" normalizeH="0" baseline="0" noProof="0" dirty="0">
              <a:ln>
                <a:noFill/>
              </a:ln>
              <a:solidFill>
                <a:srgbClr val="000000"/>
              </a:solidFill>
              <a:effectLst/>
              <a:uLnTx/>
              <a:uFillTx/>
              <a:latin typeface="+mn-lt"/>
              <a:ea typeface="+mn-ea"/>
              <a:cs typeface="+mn-cs"/>
            </a:endParaRPr>
          </a:p>
        </p:txBody>
      </p:sp>
      <p:sp>
        <p:nvSpPr>
          <p:cNvPr id="9" name="Rectangle 2051"/>
          <p:cNvSpPr txBox="1">
            <a:spLocks noChangeArrowheads="1"/>
          </p:cNvSpPr>
          <p:nvPr/>
        </p:nvSpPr>
        <p:spPr>
          <a:xfrm>
            <a:off x="3639049" y="1068977"/>
            <a:ext cx="5303837" cy="2376488"/>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400" b="0" i="0" u="sng" strike="noStrike" kern="0" cap="none" spc="0" normalizeH="0" baseline="0" noProof="0" dirty="0" smtClean="0">
                <a:ln>
                  <a:noFill/>
                </a:ln>
                <a:solidFill>
                  <a:schemeClr val="accent1"/>
                </a:solidFill>
                <a:effectLst/>
                <a:uLnTx/>
                <a:uFillTx/>
                <a:latin typeface="+mn-lt"/>
                <a:ea typeface="+mn-ea"/>
                <a:cs typeface="+mn-cs"/>
              </a:rPr>
              <a:t>Registers for functions</a:t>
            </a:r>
            <a:endParaRPr kumimoji="0" lang="en-US" sz="2400" b="0" i="0" u="none" strike="noStrike" kern="0" cap="none" spc="0" normalizeH="0" baseline="0" noProof="0" dirty="0" smtClean="0">
              <a:ln>
                <a:noFill/>
              </a:ln>
              <a:solidFill>
                <a:schemeClr val="accent1"/>
              </a:solidFill>
              <a:effectLst/>
              <a:uLnTx/>
              <a:uFillTx/>
              <a:latin typeface="+mn-lt"/>
              <a:ea typeface="+mn-ea"/>
              <a:cs typeface="+mn-cs"/>
            </a:endParaRP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sym typeface="Wingdings" pitchFamily="2" charset="2"/>
              </a:rPr>
              <a:t> </a:t>
            </a:r>
            <a:r>
              <a:rPr kumimoji="0" lang="en-US" sz="2400" b="0" i="0" u="none" strike="noStrike" kern="0" cap="none" spc="0" normalizeH="0" baseline="0" noProof="0" dirty="0" err="1" smtClean="0">
                <a:ln>
                  <a:noFill/>
                </a:ln>
                <a:solidFill>
                  <a:schemeClr val="accent1"/>
                </a:solidFill>
                <a:effectLst/>
                <a:uLnTx/>
                <a:uFillTx/>
                <a:latin typeface="Courier New" pitchFamily="49" charset="0"/>
                <a:ea typeface="+mn-ea"/>
                <a:cs typeface="+mn-cs"/>
              </a:rPr>
              <a:t>lr</a:t>
            </a: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rPr>
              <a:t> = r14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sym typeface="Wingdings" pitchFamily="2" charset="2"/>
              </a:rPr>
              <a:t> </a:t>
            </a: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rPr>
              <a:t>a1</a:t>
            </a:r>
            <a:r>
              <a:rPr kumimoji="0" lang="en-US" sz="2400" b="0" i="0" u="none" strike="noStrike" kern="0" cap="none" spc="0" normalizeH="0" baseline="0" noProof="0" dirty="0" smtClean="0">
                <a:ln>
                  <a:noFill/>
                </a:ln>
                <a:solidFill>
                  <a:schemeClr val="accent1"/>
                </a:solidFill>
                <a:effectLst/>
                <a:uLnTx/>
                <a:uFillTx/>
                <a:latin typeface="+mn-lt"/>
                <a:ea typeface="+mn-ea"/>
                <a:cs typeface="+mn-cs"/>
              </a:rPr>
              <a:t>, </a:t>
            </a: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rPr>
              <a:t>a2</a:t>
            </a:r>
            <a:r>
              <a:rPr kumimoji="0" lang="en-US" sz="2400" b="0" i="0" u="none" strike="noStrike" kern="0" cap="none" spc="0" normalizeH="0" baseline="0" noProof="0" dirty="0" smtClean="0">
                <a:ln>
                  <a:noFill/>
                </a:ln>
                <a:solidFill>
                  <a:schemeClr val="accent1"/>
                </a:solidFill>
                <a:effectLst/>
                <a:uLnTx/>
                <a:uFillTx/>
                <a:latin typeface="+mn-lt"/>
                <a:ea typeface="+mn-ea"/>
                <a:cs typeface="+mn-cs"/>
              </a:rPr>
              <a:t>, </a:t>
            </a: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rPr>
              <a:t>a3</a:t>
            </a:r>
            <a:r>
              <a:rPr kumimoji="0" lang="en-US" sz="2400" b="0" i="0" u="none" strike="noStrike" kern="0" cap="none" spc="0" normalizeH="0" baseline="0" noProof="0" dirty="0" smtClean="0">
                <a:ln>
                  <a:noFill/>
                </a:ln>
                <a:solidFill>
                  <a:schemeClr val="accent1"/>
                </a:solidFill>
                <a:effectLst/>
                <a:uLnTx/>
                <a:uFillTx/>
                <a:latin typeface="+mn-lt"/>
                <a:ea typeface="+mn-ea"/>
                <a:cs typeface="+mn-cs"/>
              </a:rPr>
              <a:t>, </a:t>
            </a: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rPr>
              <a:t>a4</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sym typeface="Wingdings" pitchFamily="2" charset="2"/>
              </a:rPr>
              <a:t> </a:t>
            </a: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rPr>
              <a:t>a1 </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Tx/>
              <a:buNone/>
              <a:tabLst/>
              <a:defRPr/>
            </a:pP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sym typeface="Wingdings" pitchFamily="2" charset="2"/>
              </a:rPr>
              <a:t> </a:t>
            </a: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rPr>
              <a:t>v1</a:t>
            </a:r>
            <a:r>
              <a:rPr kumimoji="0" lang="en-US" sz="2400" b="0" i="0" u="none" strike="noStrike" kern="0" cap="none" spc="0" normalizeH="0" baseline="0" noProof="0" dirty="0" smtClean="0">
                <a:ln>
                  <a:noFill/>
                </a:ln>
                <a:solidFill>
                  <a:schemeClr val="accent1"/>
                </a:solidFill>
                <a:effectLst/>
                <a:uLnTx/>
                <a:uFillTx/>
                <a:latin typeface="+mn-lt"/>
                <a:ea typeface="+mn-ea"/>
                <a:cs typeface="+mn-cs"/>
              </a:rPr>
              <a:t>, </a:t>
            </a:r>
            <a:r>
              <a:rPr kumimoji="0" lang="en-US" sz="2400" b="0" i="0" u="none" strike="noStrike" kern="0" cap="none" spc="0" normalizeH="0" baseline="0" noProof="0" dirty="0" smtClean="0">
                <a:ln>
                  <a:noFill/>
                </a:ln>
                <a:solidFill>
                  <a:schemeClr val="accent1"/>
                </a:solidFill>
                <a:effectLst/>
                <a:uLnTx/>
                <a:uFillTx/>
                <a:latin typeface="Courier New" pitchFamily="49" charset="0"/>
                <a:ea typeface="+mn-ea"/>
                <a:cs typeface="+mn-cs"/>
              </a:rPr>
              <a:t>v2,v3,v4,v5,v6,v8</a:t>
            </a:r>
            <a:endParaRPr kumimoji="0" lang="en-US" sz="2400" b="0" i="0" u="none" strike="noStrike" kern="0" cap="none" spc="0" normalizeH="0" baseline="0" noProof="0" dirty="0">
              <a:ln>
                <a:noFill/>
              </a:ln>
              <a:solidFill>
                <a:schemeClr val="accent1"/>
              </a:solidFill>
              <a:effectLst/>
              <a:uLnTx/>
              <a:uFillTx/>
              <a:latin typeface="Courier New" pitchFamily="49" charset="0"/>
              <a:ea typeface="+mn-ea"/>
              <a:cs typeface="+mn-cs"/>
            </a:endParaRPr>
          </a:p>
        </p:txBody>
      </p:sp>
      <p:sp>
        <p:nvSpPr>
          <p:cNvPr id="5" name="Rectangle 4"/>
          <p:cNvSpPr/>
          <p:nvPr/>
        </p:nvSpPr>
        <p:spPr>
          <a:xfrm>
            <a:off x="4076700" y="3476625"/>
            <a:ext cx="4552950" cy="2862322"/>
          </a:xfrm>
          <a:prstGeom prst="rect">
            <a:avLst/>
          </a:prstGeom>
        </p:spPr>
        <p:txBody>
          <a:bodyPr wrap="square">
            <a:spAutoFit/>
          </a:bodyPr>
          <a:lstStyle/>
          <a:p>
            <a:r>
              <a:rPr lang="en-US" b="1" dirty="0" smtClean="0"/>
              <a:t>APCS (ARM Procedure Call Standard)</a:t>
            </a:r>
          </a:p>
          <a:p>
            <a:pPr lvl="1">
              <a:buFont typeface="Wingdings" pitchFamily="2" charset="2"/>
              <a:buChar char="Ø"/>
            </a:pPr>
            <a:r>
              <a:rPr lang="en-US" dirty="0" smtClean="0"/>
              <a:t> r0-r3/a1-a4 pass parameters into procedure. Extra parameters are put on stack frame.</a:t>
            </a:r>
          </a:p>
          <a:p>
            <a:pPr lvl="1">
              <a:buFont typeface="Wingdings" pitchFamily="2" charset="2"/>
              <a:buChar char="Ø"/>
            </a:pPr>
            <a:r>
              <a:rPr lang="en-US" dirty="0" smtClean="0"/>
              <a:t> r0/a1 holds return value.</a:t>
            </a:r>
          </a:p>
          <a:p>
            <a:pPr lvl="1">
              <a:buFont typeface="Wingdings" pitchFamily="2" charset="2"/>
              <a:buChar char="Ø"/>
            </a:pPr>
            <a:r>
              <a:rPr lang="en-US" dirty="0" smtClean="0"/>
              <a:t> r4-r7 hold register values.</a:t>
            </a:r>
          </a:p>
          <a:p>
            <a:pPr lvl="1">
              <a:buFont typeface="Wingdings" pitchFamily="2" charset="2"/>
              <a:buChar char="Ø"/>
            </a:pPr>
            <a:r>
              <a:rPr lang="en-US" dirty="0" smtClean="0"/>
              <a:t> r11 is frame pointer, r13 is stack pointer.</a:t>
            </a:r>
          </a:p>
          <a:p>
            <a:pPr lvl="1">
              <a:buFont typeface="Wingdings" pitchFamily="2" charset="2"/>
              <a:buChar char="Ø"/>
            </a:pPr>
            <a:r>
              <a:rPr lang="en-US" dirty="0" smtClean="0"/>
              <a:t> r10 holds limiting address on stack size to check for stack overflows.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Callees</a:t>
            </a:r>
            <a:r>
              <a:rPr lang="en-US" dirty="0" smtClean="0"/>
              <a:t>’  &amp; Callers’ Rights (Summary)</a:t>
            </a:r>
            <a:endParaRPr lang="en-US" dirty="0"/>
          </a:p>
        </p:txBody>
      </p:sp>
      <p:sp>
        <p:nvSpPr>
          <p:cNvPr id="3" name="Rectangle 3"/>
          <p:cNvSpPr txBox="1">
            <a:spLocks noChangeArrowheads="1"/>
          </p:cNvSpPr>
          <p:nvPr/>
        </p:nvSpPr>
        <p:spPr>
          <a:xfrm>
            <a:off x="777240" y="1195252"/>
            <a:ext cx="7848600" cy="4943475"/>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600" b="0" i="0" u="none" strike="noStrike" kern="0" cap="none" spc="0" normalizeH="0" baseline="0" noProof="0" dirty="0" err="1" smtClean="0">
                <a:ln>
                  <a:noFill/>
                </a:ln>
                <a:solidFill>
                  <a:srgbClr val="000000"/>
                </a:solidFill>
                <a:effectLst/>
                <a:uLnTx/>
                <a:uFillTx/>
                <a:latin typeface="+mn-lt"/>
                <a:ea typeface="+mn-ea"/>
                <a:cs typeface="+mn-cs"/>
              </a:rPr>
              <a:t>Callees</a:t>
            </a:r>
            <a:r>
              <a:rPr kumimoji="0" lang="en-US" sz="2600" b="0" i="0" u="none" strike="noStrike" kern="0" cap="none" spc="0" normalizeH="0" baseline="0" noProof="0" dirty="0" smtClean="0">
                <a:ln>
                  <a:noFill/>
                </a:ln>
                <a:solidFill>
                  <a:srgbClr val="000000"/>
                </a:solidFill>
                <a:effectLst/>
                <a:uLnTx/>
                <a:uFillTx/>
                <a:latin typeface="+mn-lt"/>
                <a:ea typeface="+mn-ea"/>
                <a:cs typeface="+mn-cs"/>
              </a:rPr>
              <a:t>’ Right</a:t>
            </a: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rPr>
              <a:t>Right to use </a:t>
            </a:r>
            <a:r>
              <a:rPr kumimoji="0" lang="en-US" sz="2400" b="0" i="0" u="none" strike="noStrike" kern="0" cap="none" spc="0" normalizeH="0" baseline="0" noProof="0" dirty="0" smtClean="0">
                <a:ln>
                  <a:noFill/>
                </a:ln>
                <a:solidFill>
                  <a:schemeClr val="accent1"/>
                </a:solidFill>
                <a:effectLst/>
                <a:uLnTx/>
                <a:uFillTx/>
                <a:latin typeface="Courier New" pitchFamily="49" charset="0"/>
              </a:rPr>
              <a:t>a1 – a4</a:t>
            </a:r>
            <a:r>
              <a:rPr kumimoji="0" lang="en-US" sz="2000" b="0" i="0" u="none" strike="noStrike" kern="0" cap="none" spc="0" normalizeH="0" baseline="0" noProof="0" dirty="0" smtClean="0">
                <a:ln>
                  <a:noFill/>
                </a:ln>
                <a:solidFill>
                  <a:srgbClr val="000000"/>
                </a:solidFill>
                <a:effectLst/>
                <a:uLnTx/>
                <a:uFillTx/>
                <a:latin typeface="+mn-lt"/>
              </a:rPr>
              <a:t> / </a:t>
            </a:r>
            <a:r>
              <a:rPr lang="en-US" sz="2400" kern="0" dirty="0" smtClean="0">
                <a:solidFill>
                  <a:schemeClr val="accent1"/>
                </a:solidFill>
                <a:latin typeface="Courier New" pitchFamily="49" charset="0"/>
              </a:rPr>
              <a:t>r0 – r3 </a:t>
            </a:r>
            <a:r>
              <a:rPr kumimoji="0" lang="en-US" sz="2400" b="0" i="0" u="none" strike="noStrike" kern="0" cap="none" spc="0" normalizeH="0" baseline="0" noProof="0" dirty="0" smtClean="0">
                <a:ln>
                  <a:noFill/>
                </a:ln>
                <a:solidFill>
                  <a:srgbClr val="000000"/>
                </a:solidFill>
                <a:effectLst/>
                <a:uLnTx/>
                <a:uFillTx/>
                <a:latin typeface="+mn-lt"/>
              </a:rPr>
              <a:t>registers freely</a:t>
            </a:r>
          </a:p>
          <a:p>
            <a:pPr marL="401638" lvl="1" indent="-168275">
              <a:spcBef>
                <a:spcPts val="575"/>
              </a:spcBef>
              <a:spcAft>
                <a:spcPts val="75"/>
              </a:spcAft>
              <a:buClr>
                <a:schemeClr val="tx1"/>
              </a:buClr>
              <a:buSzPct val="80000"/>
              <a:buFont typeface="Arial" pitchFamily="34" charset="0"/>
              <a:buChar char="−"/>
              <a:defRPr/>
            </a:pPr>
            <a:r>
              <a:rPr kumimoji="0" lang="en-US" sz="2400" b="0" i="0" u="none" strike="noStrike" kern="0" cap="none" spc="0" normalizeH="0" baseline="0" noProof="0" dirty="0" smtClean="0">
                <a:ln>
                  <a:noFill/>
                </a:ln>
                <a:solidFill>
                  <a:srgbClr val="000000"/>
                </a:solidFill>
                <a:effectLst/>
                <a:uLnTx/>
                <a:uFillTx/>
                <a:latin typeface="+mn-lt"/>
              </a:rPr>
              <a:t>Right to assume </a:t>
            </a:r>
            <a:r>
              <a:rPr kumimoji="0" lang="en-US" sz="2400" b="0" i="0" u="none" strike="noStrike" kern="0" cap="none" spc="0" normalizeH="0" baseline="0" noProof="0" dirty="0" err="1" smtClean="0">
                <a:ln>
                  <a:noFill/>
                </a:ln>
                <a:solidFill>
                  <a:srgbClr val="000000"/>
                </a:solidFill>
                <a:effectLst/>
                <a:uLnTx/>
                <a:uFillTx/>
                <a:latin typeface="+mn-lt"/>
              </a:rPr>
              <a:t>args</a:t>
            </a:r>
            <a:r>
              <a:rPr kumimoji="0" lang="en-US" sz="2400" b="0" i="0" u="none" strike="noStrike" kern="0" cap="none" spc="0" normalizeH="0" baseline="0" noProof="0" dirty="0" smtClean="0">
                <a:ln>
                  <a:noFill/>
                </a:ln>
                <a:solidFill>
                  <a:srgbClr val="000000"/>
                </a:solidFill>
                <a:effectLst/>
                <a:uLnTx/>
                <a:uFillTx/>
                <a:latin typeface="+mn-lt"/>
              </a:rPr>
              <a:t> are passed correctly in 		 </a:t>
            </a:r>
            <a:r>
              <a:rPr lang="en-US" sz="2400" kern="0" dirty="0" smtClean="0">
                <a:solidFill>
                  <a:schemeClr val="accent1"/>
                </a:solidFill>
                <a:latin typeface="Courier New" pitchFamily="49" charset="0"/>
              </a:rPr>
              <a:t>a1 – a4</a:t>
            </a:r>
            <a:r>
              <a:rPr lang="en-US" sz="2000" kern="0" dirty="0" smtClean="0">
                <a:solidFill>
                  <a:srgbClr val="000000"/>
                </a:solidFill>
              </a:rPr>
              <a:t> / </a:t>
            </a:r>
            <a:r>
              <a:rPr lang="en-US" sz="2400" kern="0" dirty="0" smtClean="0">
                <a:solidFill>
                  <a:schemeClr val="accent1"/>
                </a:solidFill>
                <a:latin typeface="Courier New" pitchFamily="49" charset="0"/>
              </a:rPr>
              <a:t>r0 – r3 </a:t>
            </a:r>
            <a:endParaRPr kumimoji="0" lang="en-US" sz="2400" b="0" i="0" u="none" strike="noStrike" kern="0" cap="none" spc="0" normalizeH="0" baseline="0" noProof="0" dirty="0" smtClean="0">
              <a:ln>
                <a:noFill/>
              </a:ln>
              <a:solidFill>
                <a:srgbClr val="000000"/>
              </a:solidFill>
              <a:effectLst/>
              <a:uLnTx/>
              <a:uFillTx/>
              <a:latin typeface="+mn-lt"/>
            </a:endParaRP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2600" b="0" i="0" u="none" strike="noStrike" kern="0" cap="none" spc="0" normalizeH="0" baseline="0" noProof="0" dirty="0" smtClean="0">
                <a:ln>
                  <a:noFill/>
                </a:ln>
                <a:solidFill>
                  <a:srgbClr val="000000"/>
                </a:solidFill>
                <a:effectLst/>
                <a:uLnTx/>
                <a:uFillTx/>
                <a:latin typeface="+mn-lt"/>
                <a:ea typeface="+mn-ea"/>
                <a:cs typeface="+mn-cs"/>
              </a:rPr>
              <a:t>Callers’ Rights</a:t>
            </a: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mn-lt"/>
              </a:rPr>
              <a:t>Right to use </a:t>
            </a:r>
            <a:r>
              <a:rPr kumimoji="0" lang="en-US" sz="2400" b="0" i="0" u="none" strike="noStrike" kern="0" cap="none" spc="0" normalizeH="0" baseline="0" noProof="0" dirty="0" smtClean="0">
                <a:ln>
                  <a:noFill/>
                </a:ln>
                <a:solidFill>
                  <a:schemeClr val="accent1"/>
                </a:solidFill>
                <a:effectLst/>
                <a:uLnTx/>
                <a:uFillTx/>
                <a:latin typeface="+mn-lt"/>
              </a:rPr>
              <a:t>v1 – v8 / r4 – r11</a:t>
            </a:r>
            <a:r>
              <a:rPr kumimoji="0" lang="en-US" sz="2400" b="0" i="0" u="none" strike="noStrike" kern="0" cap="none" spc="0" normalizeH="0" baseline="0" noProof="0" dirty="0" smtClean="0">
                <a:ln>
                  <a:noFill/>
                </a:ln>
                <a:solidFill>
                  <a:srgbClr val="000000"/>
                </a:solidFill>
                <a:effectLst/>
                <a:uLnTx/>
                <a:uFillTx/>
                <a:latin typeface="+mn-lt"/>
              </a:rPr>
              <a:t> registers without fear of being overwritten by </a:t>
            </a:r>
            <a:r>
              <a:rPr kumimoji="0" lang="en-US" sz="2400" b="0" i="0" u="none" strike="noStrike" kern="0" cap="none" spc="0" normalizeH="0" baseline="0" noProof="0" dirty="0" err="1" smtClean="0">
                <a:ln>
                  <a:noFill/>
                </a:ln>
                <a:solidFill>
                  <a:srgbClr val="000000"/>
                </a:solidFill>
                <a:effectLst/>
                <a:uLnTx/>
                <a:uFillTx/>
                <a:latin typeface="+mn-lt"/>
              </a:rPr>
              <a:t>Callee</a:t>
            </a:r>
            <a:endParaRPr kumimoji="0" lang="en-US" sz="2400" b="0" i="0" u="none" strike="noStrike" kern="0" cap="none" spc="0" normalizeH="0" baseline="0" noProof="0" dirty="0" smtClean="0">
              <a:ln>
                <a:noFill/>
              </a:ln>
              <a:solidFill>
                <a:srgbClr val="000000"/>
              </a:solidFill>
              <a:effectLst/>
              <a:uLnTx/>
              <a:uFillTx/>
              <a:latin typeface="+mn-lt"/>
            </a:endParaRPr>
          </a:p>
          <a:p>
            <a:pPr marL="401638" lvl="1" indent="-168275">
              <a:spcBef>
                <a:spcPts val="575"/>
              </a:spcBef>
              <a:spcAft>
                <a:spcPts val="75"/>
              </a:spcAft>
              <a:buClr>
                <a:schemeClr val="tx1"/>
              </a:buClr>
              <a:buSzPct val="80000"/>
              <a:buFont typeface="Arial" pitchFamily="34" charset="0"/>
              <a:buChar char="−"/>
              <a:defRPr/>
            </a:pPr>
            <a:r>
              <a:rPr kumimoji="0" lang="en-US" sz="2400" b="0" i="0" u="none" strike="noStrike" kern="0" cap="none" spc="0" normalizeH="0" baseline="0" noProof="0" dirty="0" smtClean="0">
                <a:ln>
                  <a:noFill/>
                </a:ln>
                <a:solidFill>
                  <a:srgbClr val="000000"/>
                </a:solidFill>
                <a:effectLst/>
                <a:uLnTx/>
                <a:uFillTx/>
                <a:latin typeface="+mn-lt"/>
              </a:rPr>
              <a:t>Right to assume return values will be returned correctly in </a:t>
            </a:r>
            <a:r>
              <a:rPr lang="en-US" sz="2400" kern="0" dirty="0" smtClean="0">
                <a:solidFill>
                  <a:schemeClr val="accent1"/>
                </a:solidFill>
                <a:latin typeface="Courier New" pitchFamily="49" charset="0"/>
              </a:rPr>
              <a:t>a1 – a4</a:t>
            </a:r>
            <a:r>
              <a:rPr lang="en-US" sz="2000" kern="0" dirty="0" smtClean="0">
                <a:solidFill>
                  <a:srgbClr val="000000"/>
                </a:solidFill>
              </a:rPr>
              <a:t> / </a:t>
            </a:r>
            <a:r>
              <a:rPr lang="en-US" sz="2400" kern="0" dirty="0" smtClean="0">
                <a:solidFill>
                  <a:schemeClr val="accent1"/>
                </a:solidFill>
                <a:latin typeface="Courier New" pitchFamily="49" charset="0"/>
              </a:rPr>
              <a:t>r0 – r3 </a:t>
            </a:r>
            <a:endParaRPr kumimoji="0" lang="en-US" sz="2000" b="0" i="0" u="none" strike="noStrike" kern="0" cap="none" spc="0" normalizeH="0" baseline="0" noProof="0" dirty="0" smtClean="0">
              <a:ln>
                <a:noFill/>
              </a:ln>
              <a:solidFill>
                <a:srgbClr val="000000"/>
              </a:solidFill>
              <a:effectLst/>
              <a:uLnTx/>
              <a:uFillTx/>
              <a:latin typeface="+mn-lt"/>
            </a:endParaRP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endParaRPr kumimoji="0" lang="en-US" sz="2000" b="0" i="0" u="none" strike="noStrike" kern="0" cap="none" spc="0" normalizeH="0" baseline="0" noProof="0" dirty="0" smtClean="0">
              <a:ln>
                <a:noFill/>
              </a:ln>
              <a:solidFill>
                <a:srgbClr val="000000"/>
              </a:solidFill>
              <a:effectLst/>
              <a:uLnTx/>
              <a:uFillTx/>
              <a:latin typeface="+mn-lt"/>
            </a:endParaRPr>
          </a:p>
          <a:p>
            <a:pPr marL="401638" marR="0" lvl="1" indent="-168275" algn="l" defTabSz="914400" rtl="0" eaLnBrk="1" fontAlgn="base" latinLnBrk="0" hangingPunct="1">
              <a:lnSpc>
                <a:spcPct val="100000"/>
              </a:lnSpc>
              <a:spcBef>
                <a:spcPts val="575"/>
              </a:spcBef>
              <a:spcAft>
                <a:spcPts val="75"/>
              </a:spcAft>
              <a:buClr>
                <a:schemeClr val="tx1"/>
              </a:buClr>
              <a:buSzPct val="80000"/>
              <a:buFontTx/>
              <a:buNone/>
              <a:tabLst/>
              <a:defRPr/>
            </a:pPr>
            <a:endParaRPr kumimoji="0" lang="en-US" sz="2000" b="0" i="0" u="none" strike="noStrike" kern="0" cap="none" spc="0" normalizeH="0" baseline="0" noProof="0" dirty="0">
              <a:ln>
                <a:noFill/>
              </a:ln>
              <a:solidFill>
                <a:srgbClr val="000000"/>
              </a:solidFill>
              <a:effectLst/>
              <a:uLnTx/>
              <a:uFillTx/>
              <a:latin typeface="+mn-lt"/>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(Parameter passing)</a:t>
            </a:r>
            <a:endParaRPr lang="en-US" dirty="0"/>
          </a:p>
        </p:txBody>
      </p:sp>
      <p:sp>
        <p:nvSpPr>
          <p:cNvPr id="5" name="Rectangle 4"/>
          <p:cNvSpPr>
            <a:spLocks noChangeArrowheads="1"/>
          </p:cNvSpPr>
          <p:nvPr/>
        </p:nvSpPr>
        <p:spPr bwMode="auto">
          <a:xfrm>
            <a:off x="1146175" y="1076325"/>
            <a:ext cx="6626225" cy="5262979"/>
          </a:xfrm>
          <a:prstGeom prst="rect">
            <a:avLst/>
          </a:prstGeom>
          <a:noFill/>
          <a:ln w="9525">
            <a:noFill/>
            <a:miter lim="800000"/>
            <a:headEnd/>
            <a:tailEnd/>
          </a:ln>
          <a:effectLst/>
        </p:spPr>
        <p:txBody>
          <a:bodyPr wrap="square">
            <a:spAutoFit/>
          </a:bodyPr>
          <a:lstStyle/>
          <a:p>
            <a:r>
              <a:rPr lang="en-GB" b="1" dirty="0"/>
              <a:t>/* </a:t>
            </a:r>
            <a:r>
              <a:rPr lang="en-GB" b="1" dirty="0" smtClean="0"/>
              <a:t>A </a:t>
            </a:r>
            <a:r>
              <a:rPr lang="en-GB" b="1" dirty="0"/>
              <a:t>program to see how arm assembler implements </a:t>
            </a:r>
            <a:r>
              <a:rPr lang="en-GB" b="1" dirty="0" smtClean="0"/>
              <a:t>long </a:t>
            </a:r>
            <a:r>
              <a:rPr lang="en-GB" b="1" dirty="0"/>
              <a:t>Parameter </a:t>
            </a:r>
            <a:r>
              <a:rPr lang="en-GB" b="1" dirty="0" smtClean="0"/>
              <a:t>lists */</a:t>
            </a:r>
            <a:endParaRPr lang="en-GB" b="1" dirty="0"/>
          </a:p>
          <a:p>
            <a:endParaRPr lang="en-GB" sz="2000" dirty="0" smtClean="0"/>
          </a:p>
          <a:p>
            <a:r>
              <a:rPr lang="en-GB" sz="2000" dirty="0" smtClean="0"/>
              <a:t>void  </a:t>
            </a:r>
            <a:r>
              <a:rPr lang="en-GB" sz="2000" dirty="0" err="1"/>
              <a:t>do_it</a:t>
            </a:r>
            <a:r>
              <a:rPr lang="en-GB" sz="2000" dirty="0"/>
              <a:t>(</a:t>
            </a:r>
            <a:r>
              <a:rPr lang="en-GB" sz="2000" dirty="0" err="1"/>
              <a:t>int</a:t>
            </a:r>
            <a:r>
              <a:rPr lang="en-GB" sz="2000" dirty="0"/>
              <a:t>, </a:t>
            </a:r>
            <a:r>
              <a:rPr lang="en-GB" sz="2000" dirty="0" err="1"/>
              <a:t>int</a:t>
            </a:r>
            <a:r>
              <a:rPr lang="en-GB" sz="2000" dirty="0"/>
              <a:t>, </a:t>
            </a:r>
            <a:r>
              <a:rPr lang="en-GB" sz="2000" dirty="0" err="1"/>
              <a:t>int</a:t>
            </a:r>
            <a:r>
              <a:rPr lang="en-GB" sz="2000" dirty="0"/>
              <a:t>, </a:t>
            </a:r>
            <a:r>
              <a:rPr lang="en-GB" sz="2000" dirty="0" err="1"/>
              <a:t>int</a:t>
            </a:r>
            <a:r>
              <a:rPr lang="en-GB" sz="2000" dirty="0"/>
              <a:t>, </a:t>
            </a:r>
            <a:r>
              <a:rPr lang="en-GB" sz="2000" dirty="0" err="1"/>
              <a:t>int</a:t>
            </a:r>
            <a:r>
              <a:rPr lang="en-GB" sz="2000" dirty="0"/>
              <a:t>, </a:t>
            </a:r>
            <a:r>
              <a:rPr lang="en-GB" sz="2000" dirty="0" err="1"/>
              <a:t>int</a:t>
            </a:r>
            <a:r>
              <a:rPr lang="en-GB" sz="2000" dirty="0"/>
              <a:t>);  </a:t>
            </a:r>
          </a:p>
          <a:p>
            <a:r>
              <a:rPr lang="en-GB" sz="2000" dirty="0"/>
              <a:t>main()</a:t>
            </a:r>
          </a:p>
          <a:p>
            <a:r>
              <a:rPr lang="en-GB" sz="2000" dirty="0"/>
              <a:t>{  </a:t>
            </a:r>
          </a:p>
          <a:p>
            <a:r>
              <a:rPr lang="en-GB" sz="2000" dirty="0"/>
              <a:t>	</a:t>
            </a:r>
            <a:r>
              <a:rPr lang="en-GB" sz="2000" dirty="0" err="1"/>
              <a:t>int</a:t>
            </a:r>
            <a:r>
              <a:rPr lang="en-GB" sz="2000" dirty="0"/>
              <a:t> </a:t>
            </a:r>
            <a:r>
              <a:rPr lang="en-GB" sz="2000" dirty="0" err="1"/>
              <a:t>i,j</a:t>
            </a:r>
            <a:r>
              <a:rPr lang="en-GB" sz="2000" dirty="0"/>
              <a:t>;  </a:t>
            </a:r>
          </a:p>
          <a:p>
            <a:r>
              <a:rPr lang="en-GB" sz="2000" dirty="0"/>
              <a:t>	</a:t>
            </a:r>
            <a:r>
              <a:rPr lang="en-GB" sz="2000" dirty="0" err="1"/>
              <a:t>i</a:t>
            </a:r>
            <a:r>
              <a:rPr lang="en-GB" sz="2000" dirty="0"/>
              <a:t> = 10; </a:t>
            </a:r>
          </a:p>
          <a:p>
            <a:r>
              <a:rPr lang="en-GB" sz="2000" dirty="0"/>
              <a:t>	 j = 20;  </a:t>
            </a:r>
          </a:p>
          <a:p>
            <a:r>
              <a:rPr lang="en-GB" sz="2000" dirty="0"/>
              <a:t>	</a:t>
            </a:r>
            <a:r>
              <a:rPr lang="en-GB" sz="2000" dirty="0" err="1"/>
              <a:t>do_it</a:t>
            </a:r>
            <a:r>
              <a:rPr lang="en-GB" sz="2000" dirty="0"/>
              <a:t>(1,2,3,4,5,6);</a:t>
            </a:r>
          </a:p>
          <a:p>
            <a:r>
              <a:rPr lang="en-GB" sz="2000" dirty="0"/>
              <a:t>}</a:t>
            </a:r>
          </a:p>
          <a:p>
            <a:r>
              <a:rPr lang="en-GB" sz="2000" dirty="0"/>
              <a:t>void </a:t>
            </a:r>
            <a:r>
              <a:rPr lang="en-GB" sz="2000" dirty="0" err="1"/>
              <a:t>do_it</a:t>
            </a:r>
            <a:r>
              <a:rPr lang="en-GB" sz="2000" dirty="0"/>
              <a:t>(</a:t>
            </a:r>
            <a:r>
              <a:rPr lang="en-GB" sz="2000" dirty="0" err="1"/>
              <a:t>int</a:t>
            </a:r>
            <a:r>
              <a:rPr lang="en-GB" sz="2000" dirty="0"/>
              <a:t> a, </a:t>
            </a:r>
            <a:r>
              <a:rPr lang="en-GB" sz="2000" dirty="0" err="1"/>
              <a:t>int</a:t>
            </a:r>
            <a:r>
              <a:rPr lang="en-GB" sz="2000" dirty="0"/>
              <a:t>  b, </a:t>
            </a:r>
            <a:r>
              <a:rPr lang="en-GB" sz="2000" dirty="0" err="1"/>
              <a:t>int</a:t>
            </a:r>
            <a:r>
              <a:rPr lang="en-GB" sz="2000" dirty="0"/>
              <a:t> </a:t>
            </a:r>
            <a:r>
              <a:rPr lang="en-GB" sz="2000" dirty="0" err="1"/>
              <a:t>c,int</a:t>
            </a:r>
            <a:r>
              <a:rPr lang="en-GB" sz="2000" dirty="0"/>
              <a:t> d, </a:t>
            </a:r>
            <a:r>
              <a:rPr lang="en-GB" sz="2000" dirty="0" err="1"/>
              <a:t>int</a:t>
            </a:r>
            <a:r>
              <a:rPr lang="en-GB" sz="2000" dirty="0"/>
              <a:t> e, </a:t>
            </a:r>
            <a:r>
              <a:rPr lang="en-GB" sz="2000" dirty="0" err="1"/>
              <a:t>int</a:t>
            </a:r>
            <a:r>
              <a:rPr lang="en-GB" sz="2000" dirty="0"/>
              <a:t> f)</a:t>
            </a:r>
          </a:p>
          <a:p>
            <a:r>
              <a:rPr lang="en-GB" sz="2000" dirty="0"/>
              <a:t>{  </a:t>
            </a:r>
          </a:p>
          <a:p>
            <a:r>
              <a:rPr lang="en-GB" sz="2000" dirty="0"/>
              <a:t>	</a:t>
            </a:r>
            <a:r>
              <a:rPr lang="en-GB" sz="2000" dirty="0" err="1"/>
              <a:t>int</a:t>
            </a:r>
            <a:r>
              <a:rPr lang="en-GB" sz="2000" dirty="0"/>
              <a:t> </a:t>
            </a:r>
            <a:r>
              <a:rPr lang="en-GB" sz="2000" dirty="0" err="1"/>
              <a:t>i,j</a:t>
            </a:r>
            <a:r>
              <a:rPr lang="en-GB" sz="2000" dirty="0"/>
              <a:t>; </a:t>
            </a:r>
          </a:p>
          <a:p>
            <a:r>
              <a:rPr lang="en-GB" sz="2000" dirty="0"/>
              <a:t>	 </a:t>
            </a:r>
            <a:r>
              <a:rPr lang="en-GB" sz="2000" dirty="0" err="1"/>
              <a:t>i</a:t>
            </a:r>
            <a:r>
              <a:rPr lang="en-GB" sz="2000" dirty="0"/>
              <a:t> = 10;  </a:t>
            </a:r>
          </a:p>
          <a:p>
            <a:r>
              <a:rPr lang="en-GB" sz="2000" dirty="0"/>
              <a:t>	j = a + b + c + d + e + f;</a:t>
            </a:r>
          </a:p>
          <a:p>
            <a:r>
              <a:rPr lang="en-GB" sz="2000" dirty="0"/>
              <a:t>}</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(Parameter passing)</a:t>
            </a:r>
            <a:endParaRPr lang="en-US" dirty="0"/>
          </a:p>
        </p:txBody>
      </p:sp>
      <p:sp>
        <p:nvSpPr>
          <p:cNvPr id="4" name="Rectangle 4"/>
          <p:cNvSpPr>
            <a:spLocks noChangeArrowheads="1"/>
          </p:cNvSpPr>
          <p:nvPr/>
        </p:nvSpPr>
        <p:spPr bwMode="auto">
          <a:xfrm>
            <a:off x="1333500" y="990212"/>
            <a:ext cx="5532284" cy="5201424"/>
          </a:xfrm>
          <a:prstGeom prst="rect">
            <a:avLst/>
          </a:prstGeom>
          <a:noFill/>
          <a:ln w="9525">
            <a:noFill/>
            <a:miter lim="800000"/>
            <a:headEnd/>
            <a:tailEnd/>
          </a:ln>
          <a:effectLst/>
        </p:spPr>
        <p:txBody>
          <a:bodyPr wrap="none" anchor="ctr">
            <a:spAutoFit/>
          </a:bodyPr>
          <a:lstStyle/>
          <a:p>
            <a:r>
              <a:rPr lang="en-GB" sz="1600" dirty="0"/>
              <a:t>.</a:t>
            </a:r>
            <a:r>
              <a:rPr lang="en-GB" sz="1200" b="1" dirty="0"/>
              <a:t>text</a:t>
            </a:r>
            <a:br>
              <a:rPr lang="en-GB" sz="1200" b="1" dirty="0"/>
            </a:br>
            <a:r>
              <a:rPr lang="en-GB" sz="1200" b="1" dirty="0"/>
              <a:t>	.align	2</a:t>
            </a:r>
            <a:br>
              <a:rPr lang="en-GB" sz="1200" b="1" dirty="0"/>
            </a:br>
            <a:r>
              <a:rPr lang="en-GB" sz="1200" b="1" dirty="0"/>
              <a:t>	.global	main</a:t>
            </a:r>
            <a:br>
              <a:rPr lang="en-GB" sz="1200" b="1" dirty="0"/>
            </a:br>
            <a:r>
              <a:rPr lang="en-GB" sz="1200" b="1" dirty="0"/>
              <a:t>	.type	 </a:t>
            </a:r>
            <a:r>
              <a:rPr lang="en-GB" sz="1200" b="1" dirty="0" err="1"/>
              <a:t>main,function</a:t>
            </a:r>
            <a:r>
              <a:rPr lang="en-GB" sz="1200" b="1" dirty="0"/>
              <a:t/>
            </a:r>
            <a:br>
              <a:rPr lang="en-GB" sz="1200" b="1" dirty="0"/>
            </a:br>
            <a:r>
              <a:rPr lang="en-GB" sz="1200" b="1" dirty="0"/>
              <a:t>main:</a:t>
            </a:r>
            <a:br>
              <a:rPr lang="en-GB" sz="1200" b="1" dirty="0"/>
            </a:br>
            <a:r>
              <a:rPr lang="en-GB" sz="1200" b="1" dirty="0"/>
              <a:t>	@ </a:t>
            </a:r>
            <a:r>
              <a:rPr lang="en-GB" sz="1200" b="1" dirty="0" err="1"/>
              <a:t>args</a:t>
            </a:r>
            <a:r>
              <a:rPr lang="en-GB" sz="1200" b="1" dirty="0"/>
              <a:t> = 0, pretend = 0, frame = 8</a:t>
            </a:r>
            <a:br>
              <a:rPr lang="en-GB" sz="1200" b="1" dirty="0"/>
            </a:br>
            <a:r>
              <a:rPr lang="en-GB" sz="1200" b="1" dirty="0"/>
              <a:t>	@ </a:t>
            </a:r>
            <a:r>
              <a:rPr lang="en-GB" sz="1200" b="1" dirty="0" err="1"/>
              <a:t>frame_needed</a:t>
            </a:r>
            <a:r>
              <a:rPr lang="en-GB" sz="1200" b="1" dirty="0"/>
              <a:t> = 1, </a:t>
            </a:r>
            <a:r>
              <a:rPr lang="en-GB" sz="1200" b="1" dirty="0" err="1"/>
              <a:t>current_function_anonymous_args</a:t>
            </a:r>
            <a:r>
              <a:rPr lang="en-GB" sz="1200" b="1" dirty="0"/>
              <a:t> = 0</a:t>
            </a:r>
            <a:br>
              <a:rPr lang="en-GB" sz="1200" b="1" dirty="0"/>
            </a:br>
            <a:r>
              <a:rPr lang="en-GB" sz="1200" b="1" dirty="0"/>
              <a:t>	</a:t>
            </a:r>
            <a:r>
              <a:rPr lang="en-GB" sz="1200" b="1" dirty="0" err="1"/>
              <a:t>mov</a:t>
            </a:r>
            <a:r>
              <a:rPr lang="en-GB" sz="1200" b="1" dirty="0"/>
              <a:t>	</a:t>
            </a:r>
            <a:r>
              <a:rPr lang="en-GB" sz="1200" b="1" dirty="0" err="1"/>
              <a:t>ip</a:t>
            </a:r>
            <a:r>
              <a:rPr lang="en-GB" sz="1200" b="1" dirty="0"/>
              <a:t>, sp</a:t>
            </a:r>
            <a:br>
              <a:rPr lang="en-GB" sz="1200" b="1" dirty="0"/>
            </a:br>
            <a:r>
              <a:rPr lang="en-GB" sz="1200" b="1" dirty="0"/>
              <a:t>	</a:t>
            </a:r>
            <a:r>
              <a:rPr lang="en-GB" sz="1200" b="1" dirty="0" err="1"/>
              <a:t>stmfd</a:t>
            </a:r>
            <a:r>
              <a:rPr lang="en-GB" sz="1200" b="1" dirty="0"/>
              <a:t>	sp!, {</a:t>
            </a:r>
            <a:r>
              <a:rPr lang="en-GB" sz="1200" b="1" dirty="0" err="1"/>
              <a:t>fp</a:t>
            </a:r>
            <a:r>
              <a:rPr lang="en-GB" sz="1200" b="1" dirty="0"/>
              <a:t>, </a:t>
            </a:r>
            <a:r>
              <a:rPr lang="en-GB" sz="1200" b="1" dirty="0" err="1"/>
              <a:t>ip</a:t>
            </a:r>
            <a:r>
              <a:rPr lang="en-GB" sz="1200" b="1" dirty="0"/>
              <a:t>, </a:t>
            </a:r>
            <a:r>
              <a:rPr lang="en-GB" sz="1200" b="1" dirty="0" err="1"/>
              <a:t>lr</a:t>
            </a:r>
            <a:r>
              <a:rPr lang="en-GB" sz="1200" b="1" dirty="0"/>
              <a:t>, pc}</a:t>
            </a:r>
            <a:br>
              <a:rPr lang="en-GB" sz="1200" b="1" dirty="0"/>
            </a:br>
            <a:r>
              <a:rPr lang="en-GB" sz="1200" b="1" dirty="0"/>
              <a:t>	sub	</a:t>
            </a:r>
            <a:r>
              <a:rPr lang="en-GB" sz="1200" b="1" dirty="0" err="1"/>
              <a:t>fp</a:t>
            </a:r>
            <a:r>
              <a:rPr lang="en-GB" sz="1200" b="1" dirty="0"/>
              <a:t>, </a:t>
            </a:r>
            <a:r>
              <a:rPr lang="en-GB" sz="1200" b="1" dirty="0" err="1"/>
              <a:t>ip</a:t>
            </a:r>
            <a:r>
              <a:rPr lang="en-GB" sz="1200" b="1" dirty="0"/>
              <a:t>, #4</a:t>
            </a:r>
            <a:br>
              <a:rPr lang="en-GB" sz="1200" b="1" dirty="0"/>
            </a:br>
            <a:r>
              <a:rPr lang="en-GB" sz="1200" b="1" dirty="0"/>
              <a:t>	sub	sp, sp, #16</a:t>
            </a:r>
            <a:br>
              <a:rPr lang="en-GB" sz="1200" b="1" dirty="0"/>
            </a:br>
            <a:r>
              <a:rPr lang="en-GB" sz="1200" b="1" dirty="0"/>
              <a:t>	</a:t>
            </a:r>
            <a:r>
              <a:rPr lang="sv-SE" sz="1200" b="1" dirty="0"/>
              <a:t>mov	r3, #10</a:t>
            </a:r>
            <a:br>
              <a:rPr lang="sv-SE" sz="1200" b="1" dirty="0"/>
            </a:br>
            <a:r>
              <a:rPr lang="sv-SE" sz="1200" b="1" dirty="0"/>
              <a:t>	str	r3, [fp, #-16]</a:t>
            </a:r>
            <a:br>
              <a:rPr lang="sv-SE" sz="1200" b="1" dirty="0"/>
            </a:br>
            <a:r>
              <a:rPr lang="sv-SE" sz="1200" b="1" dirty="0"/>
              <a:t>	mov	r3, #20</a:t>
            </a:r>
            <a:br>
              <a:rPr lang="sv-SE" sz="1200" b="1" dirty="0"/>
            </a:br>
            <a:r>
              <a:rPr lang="sv-SE" sz="1200" b="1" dirty="0"/>
              <a:t>	str	r3, [fp, #-20]</a:t>
            </a:r>
            <a:br>
              <a:rPr lang="sv-SE" sz="1200" b="1" dirty="0"/>
            </a:br>
            <a:r>
              <a:rPr lang="sv-SE" sz="1200" b="1" dirty="0"/>
              <a:t>	mov	r3, #5</a:t>
            </a:r>
            <a:br>
              <a:rPr lang="sv-SE" sz="1200" b="1" dirty="0"/>
            </a:br>
            <a:r>
              <a:rPr lang="sv-SE" sz="1200" b="1" dirty="0"/>
              <a:t>	str	r3, [sp, #0]</a:t>
            </a:r>
            <a:br>
              <a:rPr lang="sv-SE" sz="1200" b="1" dirty="0"/>
            </a:br>
            <a:r>
              <a:rPr lang="sv-SE" sz="1200" b="1" dirty="0"/>
              <a:t>	mov	r3, #6</a:t>
            </a:r>
            <a:br>
              <a:rPr lang="sv-SE" sz="1200" b="1" dirty="0"/>
            </a:br>
            <a:r>
              <a:rPr lang="sv-SE" sz="1200" b="1" dirty="0"/>
              <a:t>	str	r3, [sp, #4]</a:t>
            </a:r>
            <a:br>
              <a:rPr lang="sv-SE" sz="1200" b="1" dirty="0"/>
            </a:br>
            <a:r>
              <a:rPr lang="sv-SE" sz="1200" b="1" dirty="0"/>
              <a:t>	mov	r0, #1</a:t>
            </a:r>
            <a:br>
              <a:rPr lang="sv-SE" sz="1200" b="1" dirty="0"/>
            </a:br>
            <a:r>
              <a:rPr lang="sv-SE" sz="1200" b="1" dirty="0"/>
              <a:t>	</a:t>
            </a:r>
            <a:r>
              <a:rPr lang="en-GB" sz="1200" b="1" dirty="0" err="1"/>
              <a:t>mov</a:t>
            </a:r>
            <a:r>
              <a:rPr lang="en-GB" sz="1200" b="1" dirty="0"/>
              <a:t>	r1, #2</a:t>
            </a:r>
            <a:br>
              <a:rPr lang="en-GB" sz="1200" b="1" dirty="0"/>
            </a:br>
            <a:r>
              <a:rPr lang="en-GB" sz="1200" b="1" dirty="0"/>
              <a:t>	</a:t>
            </a:r>
            <a:r>
              <a:rPr lang="en-GB" sz="1200" b="1" dirty="0" err="1"/>
              <a:t>mov</a:t>
            </a:r>
            <a:r>
              <a:rPr lang="en-GB" sz="1200" b="1" dirty="0"/>
              <a:t>	r2, #3</a:t>
            </a:r>
            <a:br>
              <a:rPr lang="en-GB" sz="1200" b="1" dirty="0"/>
            </a:br>
            <a:r>
              <a:rPr lang="en-GB" sz="1200" b="1" dirty="0"/>
              <a:t>	</a:t>
            </a:r>
            <a:r>
              <a:rPr lang="en-GB" sz="1200" b="1" dirty="0" err="1"/>
              <a:t>mov</a:t>
            </a:r>
            <a:r>
              <a:rPr lang="en-GB" sz="1200" b="1" dirty="0"/>
              <a:t>	r3, #4</a:t>
            </a:r>
            <a:br>
              <a:rPr lang="en-GB" sz="1200" b="1" dirty="0"/>
            </a:br>
            <a:r>
              <a:rPr lang="en-GB" sz="1200" b="1" dirty="0"/>
              <a:t>	</a:t>
            </a:r>
            <a:r>
              <a:rPr lang="en-GB" sz="1200" b="1" dirty="0" err="1"/>
              <a:t>bl</a:t>
            </a:r>
            <a:r>
              <a:rPr lang="en-GB" sz="1200" b="1" dirty="0"/>
              <a:t>	</a:t>
            </a:r>
            <a:r>
              <a:rPr lang="en-GB" sz="1200" b="1" dirty="0" err="1"/>
              <a:t>do_it</a:t>
            </a:r>
            <a:r>
              <a:rPr lang="en-GB" sz="1200" b="1" dirty="0"/>
              <a:t/>
            </a:r>
            <a:br>
              <a:rPr lang="en-GB" sz="1200" b="1" dirty="0"/>
            </a:br>
            <a:r>
              <a:rPr lang="en-GB" sz="1200" b="1" dirty="0"/>
              <a:t>.L2:</a:t>
            </a:r>
            <a:br>
              <a:rPr lang="en-GB" sz="1200" b="1" dirty="0"/>
            </a:br>
            <a:r>
              <a:rPr lang="en-GB" sz="1200" b="1" dirty="0"/>
              <a:t>	</a:t>
            </a:r>
            <a:r>
              <a:rPr lang="en-GB" sz="1200" b="1" dirty="0" err="1"/>
              <a:t>ldmea</a:t>
            </a:r>
            <a:r>
              <a:rPr lang="en-GB" sz="1200" b="1" dirty="0"/>
              <a:t>	</a:t>
            </a:r>
            <a:r>
              <a:rPr lang="en-GB" sz="1200" b="1" dirty="0" err="1"/>
              <a:t>fp</a:t>
            </a:r>
            <a:r>
              <a:rPr lang="en-GB" sz="1200" b="1" dirty="0"/>
              <a:t>, {</a:t>
            </a:r>
            <a:r>
              <a:rPr lang="en-GB" sz="1200" b="1" dirty="0" err="1"/>
              <a:t>fp</a:t>
            </a:r>
            <a:r>
              <a:rPr lang="en-GB" sz="1200" b="1" dirty="0"/>
              <a:t>, sp, pc}</a:t>
            </a:r>
            <a:r>
              <a:rPr lang="en-GB" sz="1200" dirty="0"/>
              <a:t/>
            </a:r>
            <a:br>
              <a:rPr lang="en-GB" sz="1200" dirty="0"/>
            </a:br>
            <a:endParaRPr lang="en-GB" sz="1600" dirty="0"/>
          </a:p>
        </p:txBody>
      </p:sp>
      <p:sp>
        <p:nvSpPr>
          <p:cNvPr id="6" name="Text Box 6"/>
          <p:cNvSpPr txBox="1">
            <a:spLocks noChangeArrowheads="1"/>
          </p:cNvSpPr>
          <p:nvPr/>
        </p:nvSpPr>
        <p:spPr bwMode="auto">
          <a:xfrm>
            <a:off x="5726113" y="3927476"/>
            <a:ext cx="1436687" cy="338554"/>
          </a:xfrm>
          <a:prstGeom prst="rect">
            <a:avLst/>
          </a:prstGeom>
          <a:noFill/>
          <a:ln w="9525">
            <a:noFill/>
            <a:miter lim="800000"/>
            <a:headEnd/>
            <a:tailEnd/>
          </a:ln>
          <a:effectLst/>
        </p:spPr>
        <p:txBody>
          <a:bodyPr wrap="square">
            <a:spAutoFit/>
          </a:bodyPr>
          <a:lstStyle/>
          <a:p>
            <a:r>
              <a:rPr lang="en-GB" sz="1600" dirty="0"/>
              <a:t>Parameter 5</a:t>
            </a:r>
          </a:p>
        </p:txBody>
      </p:sp>
      <p:sp>
        <p:nvSpPr>
          <p:cNvPr id="8" name="Text Box 6"/>
          <p:cNvSpPr txBox="1">
            <a:spLocks noChangeArrowheads="1"/>
          </p:cNvSpPr>
          <p:nvPr/>
        </p:nvSpPr>
        <p:spPr bwMode="auto">
          <a:xfrm>
            <a:off x="5764213" y="4318001"/>
            <a:ext cx="1436687" cy="338554"/>
          </a:xfrm>
          <a:prstGeom prst="rect">
            <a:avLst/>
          </a:prstGeom>
          <a:noFill/>
          <a:ln w="9525">
            <a:noFill/>
            <a:miter lim="800000"/>
            <a:headEnd/>
            <a:tailEnd/>
          </a:ln>
          <a:effectLst/>
        </p:spPr>
        <p:txBody>
          <a:bodyPr wrap="square">
            <a:spAutoFit/>
          </a:bodyPr>
          <a:lstStyle/>
          <a:p>
            <a:r>
              <a:rPr lang="en-GB" sz="1600" dirty="0"/>
              <a:t>Parameter </a:t>
            </a:r>
            <a:r>
              <a:rPr lang="en-GB" sz="1600" dirty="0" smtClean="0"/>
              <a:t>6</a:t>
            </a:r>
            <a:endParaRPr lang="en-GB" sz="1600" dirty="0"/>
          </a:p>
        </p:txBody>
      </p:sp>
      <p:sp>
        <p:nvSpPr>
          <p:cNvPr id="9" name="Line 5"/>
          <p:cNvSpPr>
            <a:spLocks noChangeShapeType="1"/>
          </p:cNvSpPr>
          <p:nvPr/>
        </p:nvSpPr>
        <p:spPr bwMode="auto">
          <a:xfrm flipV="1">
            <a:off x="4005263" y="4143375"/>
            <a:ext cx="1728787" cy="0"/>
          </a:xfrm>
          <a:prstGeom prst="line">
            <a:avLst/>
          </a:prstGeom>
          <a:noFill/>
          <a:ln w="19050">
            <a:solidFill>
              <a:schemeClr val="tx1"/>
            </a:solidFill>
            <a:round/>
            <a:headEnd type="arrow" w="med" len="med"/>
            <a:tailEnd/>
          </a:ln>
          <a:effectLst/>
        </p:spPr>
        <p:txBody>
          <a:bodyPr/>
          <a:lstStyle/>
          <a:p>
            <a:endParaRPr lang="en-US"/>
          </a:p>
        </p:txBody>
      </p:sp>
      <p:sp>
        <p:nvSpPr>
          <p:cNvPr id="10" name="Line 5"/>
          <p:cNvSpPr>
            <a:spLocks noChangeShapeType="1"/>
          </p:cNvSpPr>
          <p:nvPr/>
        </p:nvSpPr>
        <p:spPr bwMode="auto">
          <a:xfrm flipV="1">
            <a:off x="4014788" y="4514850"/>
            <a:ext cx="1728787" cy="0"/>
          </a:xfrm>
          <a:prstGeom prst="line">
            <a:avLst/>
          </a:prstGeom>
          <a:noFill/>
          <a:ln w="19050">
            <a:solidFill>
              <a:schemeClr val="tx1"/>
            </a:solidFill>
            <a:round/>
            <a:headEnd type="arrow" w="med" len="med"/>
            <a:tailEnd/>
          </a:ln>
          <a:effectLst/>
        </p:spPr>
        <p:txBody>
          <a:bodyPr/>
          <a:lstStyle/>
          <a:p>
            <a:endParaRPr lang="en-US"/>
          </a:p>
        </p:txBody>
      </p:sp>
      <p:sp>
        <p:nvSpPr>
          <p:cNvPr id="11" name="Text Box 10"/>
          <p:cNvSpPr txBox="1">
            <a:spLocks noChangeArrowheads="1"/>
          </p:cNvSpPr>
          <p:nvPr/>
        </p:nvSpPr>
        <p:spPr bwMode="auto">
          <a:xfrm>
            <a:off x="3692525" y="4430713"/>
            <a:ext cx="469900" cy="923330"/>
          </a:xfrm>
          <a:prstGeom prst="rect">
            <a:avLst/>
          </a:prstGeom>
          <a:noFill/>
          <a:ln w="9525">
            <a:noFill/>
            <a:miter lim="800000"/>
            <a:headEnd/>
            <a:tailEnd/>
          </a:ln>
          <a:effectLst/>
        </p:spPr>
        <p:txBody>
          <a:bodyPr wrap="square">
            <a:spAutoFit/>
          </a:bodyPr>
          <a:lstStyle/>
          <a:p>
            <a:r>
              <a:rPr lang="en-GB" sz="5400" dirty="0"/>
              <a:t>}</a:t>
            </a:r>
          </a:p>
        </p:txBody>
      </p:sp>
      <p:sp>
        <p:nvSpPr>
          <p:cNvPr id="12" name="Text Box 12"/>
          <p:cNvSpPr txBox="1">
            <a:spLocks noChangeArrowheads="1"/>
          </p:cNvSpPr>
          <p:nvPr/>
        </p:nvSpPr>
        <p:spPr bwMode="auto">
          <a:xfrm>
            <a:off x="5718175" y="4752975"/>
            <a:ext cx="1739900" cy="338554"/>
          </a:xfrm>
          <a:prstGeom prst="rect">
            <a:avLst/>
          </a:prstGeom>
          <a:noFill/>
          <a:ln w="9525">
            <a:noFill/>
            <a:miter lim="800000"/>
            <a:headEnd/>
            <a:tailEnd/>
          </a:ln>
          <a:effectLst/>
        </p:spPr>
        <p:txBody>
          <a:bodyPr wrap="square">
            <a:spAutoFit/>
          </a:bodyPr>
          <a:lstStyle/>
          <a:p>
            <a:r>
              <a:rPr lang="en-GB" sz="1600" dirty="0" smtClean="0"/>
              <a:t>Parameters 1 - 4</a:t>
            </a:r>
            <a:endParaRPr lang="en-GB" sz="1600" dirty="0"/>
          </a:p>
        </p:txBody>
      </p:sp>
      <p:sp>
        <p:nvSpPr>
          <p:cNvPr id="13" name="Line 5"/>
          <p:cNvSpPr>
            <a:spLocks noChangeShapeType="1"/>
          </p:cNvSpPr>
          <p:nvPr/>
        </p:nvSpPr>
        <p:spPr bwMode="auto">
          <a:xfrm flipV="1">
            <a:off x="3995738" y="4953000"/>
            <a:ext cx="1728787" cy="0"/>
          </a:xfrm>
          <a:prstGeom prst="line">
            <a:avLst/>
          </a:prstGeom>
          <a:noFill/>
          <a:ln w="19050">
            <a:solidFill>
              <a:schemeClr val="tx1"/>
            </a:solidFill>
            <a:round/>
            <a:headEnd type="arrow" w="med" len="med"/>
            <a:tailEnd/>
          </a:ln>
          <a:effectLst/>
        </p:spPr>
        <p:txBody>
          <a:bodyPr/>
          <a:lstStyle/>
          <a:p>
            <a:endParaRPr lang="en-US"/>
          </a:p>
        </p:txBody>
      </p:sp>
      <p:sp>
        <p:nvSpPr>
          <p:cNvPr id="14" name="Text Box 8"/>
          <p:cNvSpPr txBox="1">
            <a:spLocks noChangeArrowheads="1"/>
          </p:cNvSpPr>
          <p:nvPr/>
        </p:nvSpPr>
        <p:spPr bwMode="auto">
          <a:xfrm>
            <a:off x="5411788" y="2832100"/>
            <a:ext cx="1022203" cy="338554"/>
          </a:xfrm>
          <a:prstGeom prst="rect">
            <a:avLst/>
          </a:prstGeom>
          <a:noFill/>
          <a:ln w="9525">
            <a:noFill/>
            <a:miter lim="800000"/>
            <a:headEnd/>
            <a:tailEnd/>
          </a:ln>
          <a:effectLst/>
        </p:spPr>
        <p:txBody>
          <a:bodyPr wrap="none">
            <a:spAutoFit/>
          </a:bodyPr>
          <a:lstStyle/>
          <a:p>
            <a:r>
              <a:rPr lang="en-GB" sz="1600" dirty="0"/>
              <a:t>Variable </a:t>
            </a:r>
            <a:r>
              <a:rPr lang="en-GB" sz="1600" dirty="0" err="1"/>
              <a:t>i</a:t>
            </a:r>
            <a:endParaRPr lang="en-GB" sz="1600" dirty="0"/>
          </a:p>
        </p:txBody>
      </p:sp>
      <p:sp>
        <p:nvSpPr>
          <p:cNvPr id="15" name="Text Box 8"/>
          <p:cNvSpPr txBox="1">
            <a:spLocks noChangeArrowheads="1"/>
          </p:cNvSpPr>
          <p:nvPr/>
        </p:nvSpPr>
        <p:spPr bwMode="auto">
          <a:xfrm>
            <a:off x="5535613" y="3270250"/>
            <a:ext cx="1022203" cy="338554"/>
          </a:xfrm>
          <a:prstGeom prst="rect">
            <a:avLst/>
          </a:prstGeom>
          <a:noFill/>
          <a:ln w="9525">
            <a:noFill/>
            <a:miter lim="800000"/>
            <a:headEnd/>
            <a:tailEnd/>
          </a:ln>
          <a:effectLst/>
        </p:spPr>
        <p:txBody>
          <a:bodyPr wrap="none">
            <a:spAutoFit/>
          </a:bodyPr>
          <a:lstStyle/>
          <a:p>
            <a:r>
              <a:rPr lang="en-GB" sz="1600" dirty="0"/>
              <a:t>Variable </a:t>
            </a:r>
            <a:r>
              <a:rPr lang="en-GB" sz="1600" dirty="0" smtClean="0"/>
              <a:t>j</a:t>
            </a:r>
            <a:endParaRPr lang="en-GB" sz="1600" dirty="0"/>
          </a:p>
        </p:txBody>
      </p:sp>
      <p:sp>
        <p:nvSpPr>
          <p:cNvPr id="16" name="Line 5"/>
          <p:cNvSpPr>
            <a:spLocks noChangeShapeType="1"/>
          </p:cNvSpPr>
          <p:nvPr/>
        </p:nvSpPr>
        <p:spPr bwMode="auto">
          <a:xfrm flipV="1">
            <a:off x="4143375" y="3033713"/>
            <a:ext cx="1295400" cy="360362"/>
          </a:xfrm>
          <a:prstGeom prst="line">
            <a:avLst/>
          </a:prstGeom>
          <a:noFill/>
          <a:ln w="19050">
            <a:solidFill>
              <a:schemeClr val="tx1"/>
            </a:solidFill>
            <a:round/>
            <a:headEnd type="arrow" w="med" len="med"/>
            <a:tailEnd/>
          </a:ln>
          <a:effectLst/>
        </p:spPr>
        <p:txBody>
          <a:bodyPr/>
          <a:lstStyle/>
          <a:p>
            <a:endParaRPr lang="en-US"/>
          </a:p>
        </p:txBody>
      </p:sp>
      <p:sp>
        <p:nvSpPr>
          <p:cNvPr id="17" name="Line 5"/>
          <p:cNvSpPr>
            <a:spLocks noChangeShapeType="1"/>
          </p:cNvSpPr>
          <p:nvPr/>
        </p:nvSpPr>
        <p:spPr bwMode="auto">
          <a:xfrm flipV="1">
            <a:off x="4200525" y="3433763"/>
            <a:ext cx="1295400" cy="360362"/>
          </a:xfrm>
          <a:prstGeom prst="line">
            <a:avLst/>
          </a:prstGeom>
          <a:noFill/>
          <a:ln w="19050">
            <a:solidFill>
              <a:schemeClr val="tx1"/>
            </a:solidFill>
            <a:round/>
            <a:headEnd type="arrow" w="med" len="med"/>
            <a:tailEnd/>
          </a:ln>
          <a:effectLst/>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heckerboard(across)">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checkerboard(across)">
                                      <p:cBhvr>
                                        <p:cTn id="23" dur="500"/>
                                        <p:tgtEl>
                                          <p:spTgt spid="1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heckerboard(across)">
                                      <p:cBhvr>
                                        <p:cTn id="26" dur="500"/>
                                        <p:tgtEl>
                                          <p:spTgt spid="13"/>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ox(in)">
                                      <p:cBhvr>
                                        <p:cTn id="34" dur="500"/>
                                        <p:tgtEl>
                                          <p:spTgt spid="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ox(i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ox(in)">
                                      <p:cBhvr>
                                        <p:cTn id="42" dur="500"/>
                                        <p:tgtEl>
                                          <p:spTgt spid="1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ox(in)">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animBg="1"/>
      <p:bldP spid="11" grpId="0"/>
      <p:bldP spid="12" grpId="0"/>
      <p:bldP spid="13" grpId="0" animBg="1"/>
      <p:bldP spid="14" grpId="0"/>
      <p:bldP spid="15" grpId="0"/>
      <p:bldP spid="16"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(Parameter passing)</a:t>
            </a:r>
            <a:endParaRPr lang="en-US" dirty="0"/>
          </a:p>
        </p:txBody>
      </p:sp>
      <p:sp>
        <p:nvSpPr>
          <p:cNvPr id="11" name="Rectangle 4"/>
          <p:cNvSpPr>
            <a:spLocks noChangeArrowheads="1"/>
          </p:cNvSpPr>
          <p:nvPr/>
        </p:nvSpPr>
        <p:spPr bwMode="auto">
          <a:xfrm>
            <a:off x="1638299" y="628024"/>
            <a:ext cx="5743576" cy="6001643"/>
          </a:xfrm>
          <a:prstGeom prst="rect">
            <a:avLst/>
          </a:prstGeom>
          <a:noFill/>
          <a:ln w="9525">
            <a:noFill/>
            <a:miter lim="800000"/>
            <a:headEnd/>
            <a:tailEnd/>
          </a:ln>
          <a:effectLst/>
        </p:spPr>
        <p:txBody>
          <a:bodyPr wrap="square" anchor="ctr">
            <a:spAutoFit/>
          </a:bodyPr>
          <a:lstStyle/>
          <a:p>
            <a:r>
              <a:rPr lang="en-GB" sz="1200" b="1" dirty="0"/>
              <a:t>.align	2</a:t>
            </a:r>
            <a:br>
              <a:rPr lang="en-GB" sz="1200" b="1" dirty="0"/>
            </a:br>
            <a:r>
              <a:rPr lang="en-GB" sz="1200" b="1" dirty="0"/>
              <a:t>	.global	</a:t>
            </a:r>
            <a:r>
              <a:rPr lang="en-GB" sz="1200" b="1" dirty="0" err="1"/>
              <a:t>do_it</a:t>
            </a:r>
            <a:r>
              <a:rPr lang="en-GB" sz="1200" b="1" dirty="0"/>
              <a:t/>
            </a:r>
            <a:br>
              <a:rPr lang="en-GB" sz="1200" b="1" dirty="0"/>
            </a:br>
            <a:r>
              <a:rPr lang="en-GB" sz="1200" b="1" dirty="0"/>
              <a:t>	.type	 </a:t>
            </a:r>
            <a:r>
              <a:rPr lang="en-GB" sz="1200" b="1" dirty="0" err="1"/>
              <a:t>do_it,function</a:t>
            </a:r>
            <a:r>
              <a:rPr lang="en-GB" sz="1200" b="1" dirty="0"/>
              <a:t/>
            </a:r>
            <a:br>
              <a:rPr lang="en-GB" sz="1200" b="1" dirty="0"/>
            </a:br>
            <a:r>
              <a:rPr lang="en-GB" sz="1200" b="1" dirty="0" err="1"/>
              <a:t>do_it</a:t>
            </a:r>
            <a:r>
              <a:rPr lang="en-GB" sz="1200" b="1" dirty="0"/>
              <a:t>:</a:t>
            </a:r>
            <a:br>
              <a:rPr lang="en-GB" sz="1200" b="1" dirty="0"/>
            </a:br>
            <a:r>
              <a:rPr lang="en-GB" sz="1200" b="1" dirty="0"/>
              <a:t>	@ </a:t>
            </a:r>
            <a:r>
              <a:rPr lang="en-GB" sz="1200" b="1" dirty="0" err="1"/>
              <a:t>args</a:t>
            </a:r>
            <a:r>
              <a:rPr lang="en-GB" sz="1200" b="1" dirty="0"/>
              <a:t> = 8, pretend = 0, frame = 24</a:t>
            </a:r>
            <a:br>
              <a:rPr lang="en-GB" sz="1200" b="1" dirty="0"/>
            </a:br>
            <a:r>
              <a:rPr lang="en-GB" sz="1200" b="1" dirty="0"/>
              <a:t>	@ </a:t>
            </a:r>
            <a:r>
              <a:rPr lang="en-GB" sz="1200" b="1" dirty="0" err="1"/>
              <a:t>frame_needed</a:t>
            </a:r>
            <a:r>
              <a:rPr lang="en-GB" sz="1200" b="1" dirty="0"/>
              <a:t> = 1, </a:t>
            </a:r>
            <a:r>
              <a:rPr lang="en-GB" sz="1200" b="1" dirty="0" err="1"/>
              <a:t>current_function_anonymous_args</a:t>
            </a:r>
            <a:r>
              <a:rPr lang="en-GB" sz="1200" b="1" dirty="0"/>
              <a:t> = 0</a:t>
            </a:r>
            <a:br>
              <a:rPr lang="en-GB" sz="1200" b="1" dirty="0"/>
            </a:br>
            <a:r>
              <a:rPr lang="en-GB" sz="1200" b="1" dirty="0"/>
              <a:t>	</a:t>
            </a:r>
            <a:r>
              <a:rPr lang="en-GB" sz="1200" b="1" dirty="0" err="1"/>
              <a:t>mov</a:t>
            </a:r>
            <a:r>
              <a:rPr lang="en-GB" sz="1200" b="1" dirty="0"/>
              <a:t>	</a:t>
            </a:r>
            <a:r>
              <a:rPr lang="en-GB" sz="1200" b="1" dirty="0" err="1"/>
              <a:t>ip</a:t>
            </a:r>
            <a:r>
              <a:rPr lang="en-GB" sz="1200" b="1" dirty="0"/>
              <a:t>, sp</a:t>
            </a:r>
            <a:br>
              <a:rPr lang="en-GB" sz="1200" b="1" dirty="0"/>
            </a:br>
            <a:r>
              <a:rPr lang="en-GB" sz="1200" b="1" dirty="0"/>
              <a:t>	</a:t>
            </a:r>
            <a:r>
              <a:rPr lang="en-GB" sz="1200" b="1" dirty="0" err="1"/>
              <a:t>stmfd</a:t>
            </a:r>
            <a:r>
              <a:rPr lang="en-GB" sz="1200" b="1" dirty="0"/>
              <a:t>	sp!, {</a:t>
            </a:r>
            <a:r>
              <a:rPr lang="en-GB" sz="1200" b="1" dirty="0" err="1"/>
              <a:t>fp</a:t>
            </a:r>
            <a:r>
              <a:rPr lang="en-GB" sz="1200" b="1" dirty="0"/>
              <a:t>, </a:t>
            </a:r>
            <a:r>
              <a:rPr lang="en-GB" sz="1200" b="1" dirty="0" err="1"/>
              <a:t>ip</a:t>
            </a:r>
            <a:r>
              <a:rPr lang="en-GB" sz="1200" b="1" dirty="0"/>
              <a:t>, </a:t>
            </a:r>
            <a:r>
              <a:rPr lang="en-GB" sz="1200" b="1" dirty="0" err="1"/>
              <a:t>lr</a:t>
            </a:r>
            <a:r>
              <a:rPr lang="en-GB" sz="1200" b="1" dirty="0"/>
              <a:t>, pc}</a:t>
            </a:r>
            <a:br>
              <a:rPr lang="en-GB" sz="1200" b="1" dirty="0"/>
            </a:br>
            <a:r>
              <a:rPr lang="en-GB" sz="1200" b="1" dirty="0"/>
              <a:t>	sub	</a:t>
            </a:r>
            <a:r>
              <a:rPr lang="en-GB" sz="1200" b="1" dirty="0" err="1"/>
              <a:t>fp</a:t>
            </a:r>
            <a:r>
              <a:rPr lang="en-GB" sz="1200" b="1" dirty="0"/>
              <a:t>, </a:t>
            </a:r>
            <a:r>
              <a:rPr lang="en-GB" sz="1200" b="1" dirty="0" err="1"/>
              <a:t>ip</a:t>
            </a:r>
            <a:r>
              <a:rPr lang="en-GB" sz="1200" b="1" dirty="0"/>
              <a:t>, #4</a:t>
            </a:r>
            <a:br>
              <a:rPr lang="en-GB" sz="1200" b="1" dirty="0"/>
            </a:br>
            <a:r>
              <a:rPr lang="en-GB" sz="1200" b="1" dirty="0"/>
              <a:t>	sub	sp, sp, #24</a:t>
            </a:r>
            <a:br>
              <a:rPr lang="en-GB" sz="1200" b="1" dirty="0"/>
            </a:br>
            <a:r>
              <a:rPr lang="en-GB" sz="1200" b="1" dirty="0"/>
              <a:t>	</a:t>
            </a:r>
            <a:r>
              <a:rPr lang="en-GB" sz="1200" b="1" dirty="0" err="1"/>
              <a:t>str</a:t>
            </a:r>
            <a:r>
              <a:rPr lang="en-GB" sz="1200" b="1" dirty="0"/>
              <a:t>	r0, [</a:t>
            </a:r>
            <a:r>
              <a:rPr lang="en-GB" sz="1200" b="1" dirty="0" err="1"/>
              <a:t>fp</a:t>
            </a:r>
            <a:r>
              <a:rPr lang="en-GB" sz="1200" b="1" dirty="0"/>
              <a:t>, #-16]</a:t>
            </a:r>
            <a:br>
              <a:rPr lang="en-GB" sz="1200" b="1" dirty="0"/>
            </a:br>
            <a:r>
              <a:rPr lang="en-GB" sz="1200" b="1" dirty="0"/>
              <a:t>	</a:t>
            </a:r>
            <a:r>
              <a:rPr lang="en-GB" sz="1200" b="1" dirty="0" err="1"/>
              <a:t>str</a:t>
            </a:r>
            <a:r>
              <a:rPr lang="en-GB" sz="1200" b="1" dirty="0"/>
              <a:t>	r1, [</a:t>
            </a:r>
            <a:r>
              <a:rPr lang="en-GB" sz="1200" b="1" dirty="0" err="1"/>
              <a:t>fp</a:t>
            </a:r>
            <a:r>
              <a:rPr lang="en-GB" sz="1200" b="1" dirty="0"/>
              <a:t>, #-20]</a:t>
            </a:r>
            <a:br>
              <a:rPr lang="en-GB" sz="1200" b="1" dirty="0"/>
            </a:br>
            <a:r>
              <a:rPr lang="en-GB" sz="1200" b="1" dirty="0"/>
              <a:t>	</a:t>
            </a:r>
            <a:r>
              <a:rPr lang="en-GB" sz="1200" b="1" dirty="0" err="1"/>
              <a:t>str</a:t>
            </a:r>
            <a:r>
              <a:rPr lang="en-GB" sz="1200" b="1" dirty="0"/>
              <a:t>	r2, [</a:t>
            </a:r>
            <a:r>
              <a:rPr lang="en-GB" sz="1200" b="1" dirty="0" err="1"/>
              <a:t>fp</a:t>
            </a:r>
            <a:r>
              <a:rPr lang="en-GB" sz="1200" b="1" dirty="0"/>
              <a:t>, #-24]</a:t>
            </a:r>
            <a:br>
              <a:rPr lang="en-GB" sz="1200" b="1" dirty="0"/>
            </a:br>
            <a:r>
              <a:rPr lang="en-GB" sz="1200" b="1" dirty="0"/>
              <a:t>	</a:t>
            </a:r>
            <a:r>
              <a:rPr lang="sv-SE" sz="1200" b="1" dirty="0"/>
              <a:t>str	r3, [fp, #-28]</a:t>
            </a:r>
            <a:br>
              <a:rPr lang="sv-SE" sz="1200" b="1" dirty="0"/>
            </a:br>
            <a:r>
              <a:rPr lang="sv-SE" sz="1200" b="1" dirty="0"/>
              <a:t>	mov	r3, #10</a:t>
            </a:r>
            <a:br>
              <a:rPr lang="sv-SE" sz="1200" b="1" dirty="0"/>
            </a:br>
            <a:r>
              <a:rPr lang="sv-SE" sz="1200" b="1" dirty="0"/>
              <a:t>	str	r3, [fp, #-32]</a:t>
            </a:r>
            <a:br>
              <a:rPr lang="sv-SE" sz="1200" b="1" dirty="0"/>
            </a:br>
            <a:r>
              <a:rPr lang="sv-SE" sz="1200" b="1" dirty="0"/>
              <a:t>	ldr	r3, [fp, #-16]</a:t>
            </a:r>
            <a:br>
              <a:rPr lang="sv-SE" sz="1200" b="1" dirty="0"/>
            </a:br>
            <a:r>
              <a:rPr lang="sv-SE" sz="1200" b="1" dirty="0"/>
              <a:t>	ldr	r2, [fp, #-20]</a:t>
            </a:r>
            <a:br>
              <a:rPr lang="sv-SE" sz="1200" b="1" dirty="0"/>
            </a:br>
            <a:r>
              <a:rPr lang="sv-SE" sz="1200" b="1" dirty="0"/>
              <a:t>	add	r3, r3, r2</a:t>
            </a:r>
            <a:br>
              <a:rPr lang="sv-SE" sz="1200" b="1" dirty="0"/>
            </a:br>
            <a:r>
              <a:rPr lang="sv-SE" sz="1200" b="1" dirty="0"/>
              <a:t>	ldr	r2, [fp, #-24]</a:t>
            </a:r>
            <a:br>
              <a:rPr lang="sv-SE" sz="1200" b="1" dirty="0"/>
            </a:br>
            <a:r>
              <a:rPr lang="sv-SE" sz="1200" b="1" dirty="0"/>
              <a:t>	add	r3, r3, r2</a:t>
            </a:r>
            <a:br>
              <a:rPr lang="sv-SE" sz="1200" b="1" dirty="0"/>
            </a:br>
            <a:r>
              <a:rPr lang="sv-SE" sz="1200" b="1" dirty="0"/>
              <a:t>	ldr	r2, [fp, #-28]</a:t>
            </a:r>
            <a:br>
              <a:rPr lang="sv-SE" sz="1200" b="1" dirty="0"/>
            </a:br>
            <a:r>
              <a:rPr lang="sv-SE" sz="1200" b="1" dirty="0"/>
              <a:t>	add	r3, r3, r2</a:t>
            </a:r>
            <a:br>
              <a:rPr lang="sv-SE" sz="1200" b="1" dirty="0"/>
            </a:br>
            <a:r>
              <a:rPr lang="sv-SE" sz="1200" b="1" dirty="0"/>
              <a:t>	ldr	r2, [fp, #4]</a:t>
            </a:r>
            <a:br>
              <a:rPr lang="sv-SE" sz="1200" b="1" dirty="0"/>
            </a:br>
            <a:r>
              <a:rPr lang="sv-SE" sz="1200" b="1" dirty="0"/>
              <a:t>	add	r3, r3, r2</a:t>
            </a:r>
            <a:br>
              <a:rPr lang="sv-SE" sz="1200" b="1" dirty="0"/>
            </a:br>
            <a:r>
              <a:rPr lang="sv-SE" sz="1200" b="1" dirty="0"/>
              <a:t>	ldr	r2, [fp, #8]</a:t>
            </a:r>
            <a:br>
              <a:rPr lang="sv-SE" sz="1200" b="1" dirty="0"/>
            </a:br>
            <a:r>
              <a:rPr lang="sv-SE" sz="1200" b="1" dirty="0"/>
              <a:t>	add	r3, r3, r2</a:t>
            </a:r>
            <a:br>
              <a:rPr lang="sv-SE" sz="1200" b="1" dirty="0"/>
            </a:br>
            <a:r>
              <a:rPr lang="sv-SE" sz="1200" b="1" dirty="0"/>
              <a:t>	str	r3, [fp, #-36]</a:t>
            </a:r>
            <a:br>
              <a:rPr lang="sv-SE" sz="1200" b="1" dirty="0"/>
            </a:br>
            <a:r>
              <a:rPr lang="sv-SE" sz="1200" b="1" dirty="0"/>
              <a:t>.L3:</a:t>
            </a:r>
            <a:br>
              <a:rPr lang="sv-SE" sz="1200" b="1" dirty="0"/>
            </a:br>
            <a:r>
              <a:rPr lang="sv-SE" sz="1200" b="1" dirty="0"/>
              <a:t>	ldmea	fp, {fp, sp, pc}</a:t>
            </a:r>
            <a:br>
              <a:rPr lang="sv-SE" sz="1200" b="1" dirty="0"/>
            </a:br>
            <a:endParaRPr lang="en-GB" sz="1200" b="1" dirty="0"/>
          </a:p>
        </p:txBody>
      </p:sp>
      <p:sp>
        <p:nvSpPr>
          <p:cNvPr id="12" name="Text Box 5"/>
          <p:cNvSpPr txBox="1">
            <a:spLocks noChangeArrowheads="1"/>
          </p:cNvSpPr>
          <p:nvPr/>
        </p:nvSpPr>
        <p:spPr bwMode="auto">
          <a:xfrm>
            <a:off x="4456113" y="2312988"/>
            <a:ext cx="463550" cy="1098550"/>
          </a:xfrm>
          <a:prstGeom prst="rect">
            <a:avLst/>
          </a:prstGeom>
          <a:noFill/>
          <a:ln w="9525">
            <a:noFill/>
            <a:miter lim="800000"/>
            <a:headEnd/>
            <a:tailEnd/>
          </a:ln>
          <a:effectLst/>
        </p:spPr>
        <p:txBody>
          <a:bodyPr wrap="none">
            <a:spAutoFit/>
          </a:bodyPr>
          <a:lstStyle/>
          <a:p>
            <a:r>
              <a:rPr lang="en-GB" sz="6600" dirty="0"/>
              <a:t>}</a:t>
            </a:r>
          </a:p>
        </p:txBody>
      </p:sp>
      <p:sp>
        <p:nvSpPr>
          <p:cNvPr id="13" name="Line 6"/>
          <p:cNvSpPr>
            <a:spLocks noChangeShapeType="1"/>
          </p:cNvSpPr>
          <p:nvPr/>
        </p:nvSpPr>
        <p:spPr bwMode="auto">
          <a:xfrm>
            <a:off x="4887913" y="2951163"/>
            <a:ext cx="1296987" cy="0"/>
          </a:xfrm>
          <a:prstGeom prst="line">
            <a:avLst/>
          </a:prstGeom>
          <a:noFill/>
          <a:ln w="19050">
            <a:solidFill>
              <a:schemeClr val="tx1"/>
            </a:solidFill>
            <a:round/>
            <a:headEnd type="triangle" w="med" len="med"/>
            <a:tailEnd/>
          </a:ln>
          <a:effectLst/>
        </p:spPr>
        <p:txBody>
          <a:bodyPr/>
          <a:lstStyle/>
          <a:p>
            <a:endParaRPr lang="en-US"/>
          </a:p>
        </p:txBody>
      </p:sp>
      <p:sp>
        <p:nvSpPr>
          <p:cNvPr id="14" name="Text Box 7"/>
          <p:cNvSpPr txBox="1">
            <a:spLocks noChangeArrowheads="1"/>
          </p:cNvSpPr>
          <p:nvPr/>
        </p:nvSpPr>
        <p:spPr bwMode="auto">
          <a:xfrm>
            <a:off x="6208713" y="2768600"/>
            <a:ext cx="2101850" cy="366713"/>
          </a:xfrm>
          <a:prstGeom prst="rect">
            <a:avLst/>
          </a:prstGeom>
          <a:noFill/>
          <a:ln w="9525">
            <a:noFill/>
            <a:miter lim="800000"/>
            <a:headEnd/>
            <a:tailEnd/>
          </a:ln>
          <a:effectLst/>
        </p:spPr>
        <p:txBody>
          <a:bodyPr wrap="none">
            <a:spAutoFit/>
          </a:bodyPr>
          <a:lstStyle/>
          <a:p>
            <a:r>
              <a:rPr lang="en-GB" dirty="0"/>
              <a:t>Saving parameters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i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Conclusion …’’</a:t>
            </a:r>
            <a:endParaRPr lang="en-US" dirty="0"/>
          </a:p>
        </p:txBody>
      </p:sp>
      <p:sp>
        <p:nvSpPr>
          <p:cNvPr id="3" name="Rectangle 3"/>
          <p:cNvSpPr txBox="1">
            <a:spLocks noChangeArrowheads="1"/>
          </p:cNvSpPr>
          <p:nvPr/>
        </p:nvSpPr>
        <p:spPr>
          <a:xfrm>
            <a:off x="439783" y="1382168"/>
            <a:ext cx="8534400" cy="5323431"/>
          </a:xfrm>
          <a:prstGeom prst="rect">
            <a:avLst/>
          </a:prstGeom>
        </p:spPr>
        <p:txBody>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ARM SW convention divides registers into those calling procedure save/restore and those called procedure save/restore</a:t>
            </a:r>
          </a:p>
          <a:p>
            <a:pPr marL="508000"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Assigns registers to arguments, return address, return value, stack pointer</a:t>
            </a:r>
          </a:p>
          <a:p>
            <a:endParaRPr lang="en-US" sz="1600" dirty="0" smtClean="0"/>
          </a:p>
          <a:p>
            <a:r>
              <a:rPr lang="en-US" sz="1600" dirty="0" smtClean="0"/>
              <a:t>To implement a function efficiently</a:t>
            </a:r>
          </a:p>
          <a:p>
            <a:pPr>
              <a:buFont typeface="Arial" pitchFamily="34" charset="0"/>
              <a:buChar char="•"/>
            </a:pPr>
            <a:r>
              <a:rPr lang="en-US" sz="1600" dirty="0" smtClean="0"/>
              <a:t>  minimize the number of spilled variables</a:t>
            </a:r>
          </a:p>
          <a:p>
            <a:pPr>
              <a:buFont typeface="Arial" pitchFamily="34" charset="0"/>
              <a:buChar char="•"/>
            </a:pPr>
            <a:r>
              <a:rPr lang="en-US" sz="1600" dirty="0" smtClean="0"/>
              <a:t>  ensure that the most important and frequently accessed variables are stored in registers</a:t>
            </a:r>
          </a:p>
          <a:p>
            <a:endParaRPr lang="en-US" sz="1600" b="1" dirty="0" smtClean="0"/>
          </a:p>
          <a:p>
            <a:r>
              <a:rPr lang="en-US" sz="1600" dirty="0" smtClean="0"/>
              <a:t>For Efficient Register Allocation</a:t>
            </a:r>
          </a:p>
          <a:p>
            <a:pPr>
              <a:buFont typeface="Arial" pitchFamily="34" charset="0"/>
              <a:buChar char="•"/>
            </a:pPr>
            <a:r>
              <a:rPr lang="en-US" sz="1600" dirty="0" smtClean="0"/>
              <a:t>  Try to limit the number of local variables in the internal loop of functions to 12. The </a:t>
            </a:r>
          </a:p>
          <a:p>
            <a:r>
              <a:rPr lang="en-US" sz="1600" dirty="0" smtClean="0"/>
              <a:t>   compiler should be able to allocate these to ARM registers.</a:t>
            </a:r>
          </a:p>
          <a:p>
            <a:pPr>
              <a:buFont typeface="Arial" pitchFamily="34" charset="0"/>
              <a:buChar char="•"/>
            </a:pPr>
            <a:r>
              <a:rPr lang="en-US" sz="1600" dirty="0" smtClean="0"/>
              <a:t>  You can guide the compiler as to which variables are important by ensuring these</a:t>
            </a:r>
          </a:p>
          <a:p>
            <a:r>
              <a:rPr lang="en-US" sz="1600" dirty="0" smtClean="0"/>
              <a:t>    variables are used within the innermost loop.</a:t>
            </a:r>
            <a:endParaRPr lang="en-US" sz="1600" b="1" dirty="0" smtClean="0"/>
          </a:p>
          <a:p>
            <a:endParaRPr lang="en-US" sz="1600" dirty="0" smtClean="0"/>
          </a:p>
          <a:p>
            <a:r>
              <a:rPr lang="en-US" sz="1600" dirty="0" smtClean="0"/>
              <a:t>Calling Functions Efficiently</a:t>
            </a:r>
          </a:p>
          <a:p>
            <a:pPr>
              <a:buFont typeface="Arial" pitchFamily="34" charset="0"/>
              <a:buChar char="•"/>
            </a:pPr>
            <a:r>
              <a:rPr lang="en-US" sz="1600" dirty="0" smtClean="0"/>
              <a:t>   Try to restrict functions to four arguments. This will make them more efficient to</a:t>
            </a:r>
          </a:p>
          <a:p>
            <a:r>
              <a:rPr lang="en-US" sz="1600" dirty="0" smtClean="0"/>
              <a:t>    call. Use structures to group related arguments and pass structure pointers instead of</a:t>
            </a:r>
          </a:p>
          <a:p>
            <a:r>
              <a:rPr lang="en-US" sz="1600" dirty="0" smtClean="0"/>
              <a:t>    multiple arguments.</a:t>
            </a:r>
            <a:endParaRPr kumimoji="0" lang="en-US" sz="16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ox(in)">
                                      <p:cBhvr>
                                        <p:cTn id="33" dur="500"/>
                                        <p:tgtEl>
                                          <p:spTgt spid="3">
                                            <p:txEl>
                                              <p:pRg st="8" end="8"/>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ox(in)">
                                      <p:cBhvr>
                                        <p:cTn id="36" dur="500"/>
                                        <p:tgtEl>
                                          <p:spTgt spid="3">
                                            <p:txEl>
                                              <p:pRg st="9" end="9"/>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ox(in)">
                                      <p:cBhvr>
                                        <p:cTn id="39" dur="500"/>
                                        <p:tgtEl>
                                          <p:spTgt spid="3">
                                            <p:txEl>
                                              <p:pRg st="10" end="10"/>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ox(i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box(in)">
                                      <p:cBhvr>
                                        <p:cTn id="47" dur="5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box(in)">
                                      <p:cBhvr>
                                        <p:cTn id="52" dur="500"/>
                                        <p:tgtEl>
                                          <p:spTgt spid="3">
                                            <p:txEl>
                                              <p:pRg st="14" end="14"/>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Effect transition="in" filter="box(in)">
                                      <p:cBhvr>
                                        <p:cTn id="55" dur="500"/>
                                        <p:tgtEl>
                                          <p:spTgt spid="3">
                                            <p:txEl>
                                              <p:pRg st="15" end="15"/>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3">
                                            <p:txEl>
                                              <p:pRg st="16" end="16"/>
                                            </p:txEl>
                                          </p:spTgt>
                                        </p:tgtEl>
                                        <p:attrNameLst>
                                          <p:attrName>style.visibility</p:attrName>
                                        </p:attrNameLst>
                                      </p:cBhvr>
                                      <p:to>
                                        <p:strVal val="visible"/>
                                      </p:to>
                                    </p:set>
                                    <p:animEffect transition="in" filter="box(in)">
                                      <p:cBhvr>
                                        <p:cTn id="58"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549" y="473429"/>
            <a:ext cx="7747265" cy="654050"/>
          </a:xfrm>
        </p:spPr>
        <p:style>
          <a:lnRef idx="1">
            <a:schemeClr val="accent1"/>
          </a:lnRef>
          <a:fillRef idx="2">
            <a:schemeClr val="accent1"/>
          </a:fillRef>
          <a:effectRef idx="1">
            <a:schemeClr val="accent1"/>
          </a:effectRef>
          <a:fontRef idx="minor">
            <a:schemeClr val="dk1"/>
          </a:fontRef>
        </p:style>
        <p:txBody>
          <a:bodyPr/>
          <a:lstStyle/>
          <a:p>
            <a:r>
              <a:rPr lang="en-US" dirty="0" smtClean="0"/>
              <a:t>Quiz Time</a:t>
            </a:r>
            <a:endParaRPr lang="en-US" dirty="0"/>
          </a:p>
        </p:txBody>
      </p:sp>
      <p:sp>
        <p:nvSpPr>
          <p:cNvPr id="3" name="Text Placeholder 2"/>
          <p:cNvSpPr>
            <a:spLocks noGrp="1"/>
          </p:cNvSpPr>
          <p:nvPr>
            <p:ph type="body" sz="quarter" idx="10"/>
          </p:nvPr>
        </p:nvSpPr>
        <p:spPr>
          <a:xfrm>
            <a:off x="680483" y="2613597"/>
            <a:ext cx="8038214" cy="640021"/>
          </a:xfrm>
        </p:spPr>
        <p:txBody>
          <a:bodyPr>
            <a:noAutofit/>
          </a:bodyPr>
          <a:lstStyle/>
          <a:p>
            <a:pPr>
              <a:buNone/>
            </a:pPr>
            <a:r>
              <a:rPr lang="en-US" sz="1600" dirty="0" smtClean="0"/>
              <a:t>Q: Efficient register allocation - How many local variables a function should use without spillage?</a:t>
            </a:r>
          </a:p>
        </p:txBody>
      </p:sp>
      <p:sp>
        <p:nvSpPr>
          <p:cNvPr id="4" name="Text Placeholder 2"/>
          <p:cNvSpPr txBox="1">
            <a:spLocks/>
          </p:cNvSpPr>
          <p:nvPr/>
        </p:nvSpPr>
        <p:spPr>
          <a:xfrm>
            <a:off x="712381" y="3155857"/>
            <a:ext cx="8144538" cy="735713"/>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	</a:t>
            </a:r>
            <a:r>
              <a:rPr lang="en-US" sz="1600" kern="0" dirty="0" smtClean="0">
                <a:solidFill>
                  <a:srgbClr val="FF0000"/>
                </a:solidFill>
                <a:latin typeface="+mn-lt"/>
              </a:rPr>
              <a:t>12 ( 4: argument + 8: local variables)</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5" name="Text Placeholder 2"/>
          <p:cNvSpPr txBox="1">
            <a:spLocks/>
          </p:cNvSpPr>
          <p:nvPr/>
        </p:nvSpPr>
        <p:spPr>
          <a:xfrm>
            <a:off x="694654" y="3967524"/>
            <a:ext cx="8144538" cy="395471"/>
          </a:xfrm>
          <a:prstGeom prst="rect">
            <a:avLst/>
          </a:prstGeom>
        </p:spPr>
        <p:txBody>
          <a:bodyPr vert="horz" lIns="91440" tIns="45720" rIns="91440" bIns="45720" rtlCol="0">
            <a:normAutofit/>
          </a:bodyPr>
          <a:lstStyle/>
          <a:p>
            <a:r>
              <a:rPr kumimoji="0" lang="en-US" sz="1600" b="0" i="0" u="none" strike="noStrike" kern="0" cap="none" spc="0" normalizeH="0" baseline="0" noProof="0" dirty="0" smtClean="0">
                <a:ln>
                  <a:noFill/>
                </a:ln>
                <a:solidFill>
                  <a:srgbClr val="000000"/>
                </a:solidFill>
                <a:effectLst/>
                <a:uLnTx/>
                <a:uFillTx/>
                <a:latin typeface="+mn-lt"/>
                <a:ea typeface="+mn-ea"/>
                <a:cs typeface="+mn-cs"/>
              </a:rPr>
              <a:t>Q: </a:t>
            </a:r>
            <a:r>
              <a:rPr lang="en-US" sz="1600" noProof="0" dirty="0" smtClean="0"/>
              <a:t>E</a:t>
            </a:r>
            <a:r>
              <a:rPr lang="en-US" sz="1600" dirty="0" smtClean="0"/>
              <a:t>fficient function calling - How many arguments should be passed to a function?</a:t>
            </a:r>
            <a:endParaRPr lang="en-US" sz="1600" dirty="0"/>
          </a:p>
        </p:txBody>
      </p:sp>
      <p:sp>
        <p:nvSpPr>
          <p:cNvPr id="8" name="Text Placeholder 2"/>
          <p:cNvSpPr txBox="1">
            <a:spLocks/>
          </p:cNvSpPr>
          <p:nvPr/>
        </p:nvSpPr>
        <p:spPr>
          <a:xfrm>
            <a:off x="715919" y="4329025"/>
            <a:ext cx="8144538" cy="735713"/>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	</a:t>
            </a:r>
            <a:r>
              <a:rPr kumimoji="0" lang="en-US" sz="1600" b="0" i="0" u="none" strike="noStrike" kern="0" cap="none" spc="0" normalizeH="0" baseline="0" noProof="0" dirty="0" smtClean="0">
                <a:ln>
                  <a:noFill/>
                </a:ln>
                <a:solidFill>
                  <a:srgbClr val="FF0000"/>
                </a:solidFill>
                <a:effectLst/>
                <a:uLnTx/>
                <a:uFillTx/>
                <a:latin typeface="+mn-lt"/>
                <a:ea typeface="+mn-ea"/>
                <a:cs typeface="+mn-cs"/>
              </a:rPr>
              <a:t>4</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9" name="Text Placeholder 2"/>
          <p:cNvSpPr txBox="1">
            <a:spLocks/>
          </p:cNvSpPr>
          <p:nvPr/>
        </p:nvSpPr>
        <p:spPr>
          <a:xfrm>
            <a:off x="715918" y="1298645"/>
            <a:ext cx="8038214" cy="640021"/>
          </a:xfrm>
          <a:prstGeom prst="rect">
            <a:avLst/>
          </a:prstGeom>
        </p:spPr>
        <p:txBody>
          <a:bodyPr vert="horz" lIns="91440" tIns="45720" rIns="91440" bIns="45720" rtlCol="0">
            <a:no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Q: What does APCS stand for?</a:t>
            </a:r>
          </a:p>
        </p:txBody>
      </p:sp>
      <p:sp>
        <p:nvSpPr>
          <p:cNvPr id="10" name="Text Placeholder 2"/>
          <p:cNvSpPr txBox="1">
            <a:spLocks/>
          </p:cNvSpPr>
          <p:nvPr/>
        </p:nvSpPr>
        <p:spPr>
          <a:xfrm>
            <a:off x="726552" y="1798375"/>
            <a:ext cx="8144538" cy="735713"/>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	</a:t>
            </a:r>
            <a:r>
              <a:rPr lang="en-US" sz="1600" kern="0" dirty="0" smtClean="0">
                <a:solidFill>
                  <a:srgbClr val="FF0000"/>
                </a:solidFill>
                <a:latin typeface="+mn-lt"/>
              </a:rPr>
              <a:t>ARM Procedure Calling Sequence</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8" grpId="0"/>
      <p:bldP spid="9" grpId="0" build="p"/>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smtClean="0"/>
          </a:p>
          <a:p>
            <a:endParaRPr lang="en-US" dirty="0" smtClean="0"/>
          </a:p>
          <a:p>
            <a:endParaRPr lang="en-US" dirty="0"/>
          </a:p>
        </p:txBody>
      </p:sp>
      <p:sp>
        <p:nvSpPr>
          <p:cNvPr id="3" name="Title 2"/>
          <p:cNvSpPr>
            <a:spLocks noGrp="1"/>
          </p:cNvSpPr>
          <p:nvPr>
            <p:ph type="ctrTitle"/>
          </p:nvPr>
        </p:nvSpPr>
        <p:spPr/>
        <p:txBody>
          <a:bodyPr/>
          <a:lstStyle/>
          <a:p>
            <a:r>
              <a:rPr lang="en-US" dirty="0" smtClean="0"/>
              <a:t>ARM Bring up/Boot up in u-boot </a:t>
            </a: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Track 1 Agenda</a:t>
            </a:r>
            <a:endParaRPr lang="en-US" dirty="0"/>
          </a:p>
        </p:txBody>
      </p:sp>
      <p:sp>
        <p:nvSpPr>
          <p:cNvPr id="3" name="Text Placeholder 2"/>
          <p:cNvSpPr>
            <a:spLocks noGrp="1"/>
          </p:cNvSpPr>
          <p:nvPr>
            <p:ph type="body" sz="quarter" idx="10"/>
          </p:nvPr>
        </p:nvSpPr>
        <p:spPr/>
        <p:txBody>
          <a:bodyPr/>
          <a:lstStyle/>
          <a:p>
            <a:r>
              <a:rPr lang="en-US" dirty="0" smtClean="0">
                <a:solidFill>
                  <a:schemeClr val="bg1">
                    <a:lumMod val="65000"/>
                  </a:schemeClr>
                </a:solidFill>
              </a:rPr>
              <a:t>ARMv7 Recap</a:t>
            </a:r>
          </a:p>
          <a:p>
            <a:r>
              <a:rPr lang="en-US" altLang="zh-TW" dirty="0" smtClean="0">
                <a:solidFill>
                  <a:schemeClr val="bg1">
                    <a:lumMod val="65000"/>
                  </a:schemeClr>
                </a:solidFill>
              </a:rPr>
              <a:t>ARM Procedure Call Standard </a:t>
            </a:r>
            <a:r>
              <a:rPr lang="en-US" dirty="0" smtClean="0">
                <a:solidFill>
                  <a:schemeClr val="bg1">
                    <a:lumMod val="65000"/>
                  </a:schemeClr>
                </a:solidFill>
              </a:rPr>
              <a:t>(APCS)</a:t>
            </a:r>
          </a:p>
          <a:p>
            <a:r>
              <a:rPr lang="en-US" dirty="0" smtClean="0"/>
              <a:t>ARM Functional Model</a:t>
            </a:r>
          </a:p>
          <a:p>
            <a:r>
              <a:rPr lang="en-US" dirty="0" smtClean="0"/>
              <a:t>ARM Bring up/Boot up (Simple hardware)</a:t>
            </a:r>
          </a:p>
          <a:p>
            <a:r>
              <a:rPr lang="en-US" dirty="0" smtClean="0"/>
              <a:t>ARM Bring up/Boot up (Complex hardware)</a:t>
            </a:r>
          </a:p>
          <a:p>
            <a:pPr lvl="1"/>
            <a:r>
              <a:rPr lang="en-US" dirty="0" smtClean="0"/>
              <a:t>U-boot</a:t>
            </a:r>
          </a:p>
          <a:p>
            <a:pPr lvl="1"/>
            <a:r>
              <a:rPr lang="en-US" dirty="0" smtClean="0"/>
              <a:t>Linux</a:t>
            </a:r>
          </a:p>
          <a:p>
            <a:endParaRPr lang="en-US" dirty="0" smtClean="0"/>
          </a:p>
          <a:p>
            <a:endParaRPr lang="en-US" dirty="0" smtClean="0"/>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blackWhite">
          <a:xfrm>
            <a:off x="2801790" y="2822799"/>
            <a:ext cx="6019048" cy="666751"/>
          </a:xfrm>
          <a:prstGeom prst="rect">
            <a:avLst/>
          </a:prstGeom>
          <a:noFill/>
          <a:ln w="25400" algn="ctr">
            <a:noFill/>
            <a:miter lim="800000"/>
            <a:headEnd/>
            <a:tailEnd/>
          </a:ln>
          <a:effectLst/>
        </p:spPr>
        <p:txBody>
          <a:bodyPr vert="horz" wrap="square" lIns="91440" tIns="91440" rIns="91440" bIns="91440" numCol="1" anchor="b" anchorCtr="0" compatLnSpc="1">
            <a:prstTxWarp prst="textNoShape">
              <a:avLst/>
            </a:prstTxWarp>
          </a:bodyPr>
          <a:lstStyle/>
          <a:p>
            <a:pPr lvl="0">
              <a:spcBef>
                <a:spcPct val="25000"/>
              </a:spcBef>
              <a:defRPr/>
            </a:pPr>
            <a:r>
              <a:rPr lang="en-US" sz="2400" dirty="0" smtClean="0">
                <a:solidFill>
                  <a:schemeClr val="bg1"/>
                </a:solidFill>
              </a:rPr>
              <a:t>ARM - RECAP</a:t>
            </a:r>
            <a:endParaRPr kumimoji="0" lang="en-US" sz="2400" b="1" i="0" u="none" strike="noStrike" kern="1200" cap="none" spc="0" normalizeH="0" baseline="0" noProof="0" dirty="0">
              <a:ln>
                <a:noFill/>
              </a:ln>
              <a:solidFill>
                <a:schemeClr val="bg1"/>
              </a:solidFill>
              <a:effectLst>
                <a:glow rad="50800">
                  <a:schemeClr val="tx1">
                    <a:lumMod val="85000"/>
                    <a:lumOff val="15000"/>
                    <a:alpha val="26000"/>
                  </a:schemeClr>
                </a:glow>
                <a:outerShdw blurRad="50800" dist="50800" dir="5400000" sx="72000" sy="72000" algn="ctr" rotWithShape="0">
                  <a:srgbClr val="000000">
                    <a:alpha val="0"/>
                  </a:srgbClr>
                </a:outerShdw>
              </a:effectLst>
              <a:uLnTx/>
              <a:uFillTx/>
              <a:latin typeface="Arial" charset="0"/>
              <a:ea typeface="+mn-ea"/>
              <a:cs typeface="+mn-cs"/>
            </a:endParaRPr>
          </a:p>
        </p:txBody>
      </p:sp>
      <p:sp>
        <p:nvSpPr>
          <p:cNvPr id="5" name="Title 1"/>
          <p:cNvSpPr txBox="1">
            <a:spLocks/>
          </p:cNvSpPr>
          <p:nvPr/>
        </p:nvSpPr>
        <p:spPr bwMode="blackWhite">
          <a:xfrm>
            <a:off x="2788727" y="3985392"/>
            <a:ext cx="3912519" cy="666751"/>
          </a:xfrm>
          <a:prstGeom prst="rect">
            <a:avLst/>
          </a:prstGeom>
          <a:noFill/>
          <a:ln w="25400" algn="ctr">
            <a:noFill/>
            <a:miter lim="800000"/>
            <a:headEnd/>
            <a:tailEnd/>
          </a:ln>
          <a:effectLst/>
        </p:spPr>
        <p:txBody>
          <a:bodyPr vert="horz" wrap="square" lIns="91440" tIns="91440" rIns="91440" bIns="91440" numCol="1" anchor="b" anchorCtr="0" compatLnSpc="1">
            <a:prstTxWarp prst="textNoShape">
              <a:avLst/>
            </a:prstTxWarp>
          </a:bodyPr>
          <a:lstStyle/>
          <a:p>
            <a:pPr marL="0" marR="0" lvl="0" indent="0" algn="l" defTabSz="914400" rtl="0" eaLnBrk="1" fontAlgn="base" latinLnBrk="0" hangingPunct="1">
              <a:lnSpc>
                <a:spcPct val="100000"/>
              </a:lnSpc>
              <a:spcBef>
                <a:spcPct val="25000"/>
              </a:spcBef>
              <a:spcAft>
                <a:spcPct val="0"/>
              </a:spcAft>
              <a:buClrTx/>
              <a:buSzTx/>
              <a:buFontTx/>
              <a:buNone/>
              <a:tabLst/>
              <a:defRPr/>
            </a:pPr>
            <a:endParaRPr kumimoji="0" lang="en-US" sz="1100" b="1" i="0" u="none" strike="noStrike" kern="1200" cap="none" spc="0" normalizeH="0" baseline="0" noProof="0" dirty="0">
              <a:ln>
                <a:noFill/>
              </a:ln>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uLnTx/>
              <a:uFillTx/>
              <a:latin typeface="Arial" charset="0"/>
              <a:ea typeface="+mn-ea"/>
              <a:cs typeface="+mn-cs"/>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ARM Functional Model</a:t>
            </a:r>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virtual platforms</a:t>
            </a:r>
            <a:endParaRPr lang="en-US" dirty="0"/>
          </a:p>
        </p:txBody>
      </p:sp>
      <p:graphicFrame>
        <p:nvGraphicFramePr>
          <p:cNvPr id="12" name="Diagram 11"/>
          <p:cNvGraphicFramePr/>
          <p:nvPr/>
        </p:nvGraphicFramePr>
        <p:xfrm>
          <a:off x="1175657" y="1737360"/>
          <a:ext cx="7445829" cy="4637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227907" y="1096668"/>
            <a:ext cx="7628710" cy="584775"/>
          </a:xfrm>
          <a:prstGeom prst="rect">
            <a:avLst/>
          </a:prstGeom>
        </p:spPr>
        <p:txBody>
          <a:bodyPr wrap="square">
            <a:spAutoFit/>
          </a:bodyPr>
          <a:lstStyle/>
          <a:p>
            <a:r>
              <a:rPr lang="en-US" sz="1600" dirty="0" smtClean="0"/>
              <a:t>ARM provides </a:t>
            </a:r>
            <a:r>
              <a:rPr lang="en-US" sz="1600" u="sng" dirty="0" smtClean="0"/>
              <a:t>functionally </a:t>
            </a:r>
            <a:r>
              <a:rPr lang="en-US" sz="1600" i="1" u="sng" dirty="0" smtClean="0"/>
              <a:t>accurate virtual hardware development platforms </a:t>
            </a:r>
            <a:r>
              <a:rPr lang="en-US" sz="1600" dirty="0" smtClean="0"/>
              <a:t>and tools to enable early software development and debugging:</a:t>
            </a:r>
            <a:endParaRPr lang="en-US" sz="1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2" grpId="1">
        <p:bldAsOne/>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Fixed Virtual Platform (FVP) types</a:t>
            </a:r>
            <a:endParaRPr lang="en-US" dirty="0"/>
          </a:p>
        </p:txBody>
      </p:sp>
      <p:graphicFrame>
        <p:nvGraphicFramePr>
          <p:cNvPr id="12" name="Diagram 11"/>
          <p:cNvGraphicFramePr/>
          <p:nvPr/>
        </p:nvGraphicFramePr>
        <p:xfrm>
          <a:off x="1280160" y="1123405"/>
          <a:ext cx="758952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virtual platform </a:t>
            </a:r>
            <a:endParaRPr lang="en-US" dirty="0"/>
          </a:p>
        </p:txBody>
      </p:sp>
      <p:sp>
        <p:nvSpPr>
          <p:cNvPr id="4" name="Rounded Rectangle 3"/>
          <p:cNvSpPr/>
          <p:nvPr/>
        </p:nvSpPr>
        <p:spPr>
          <a:xfrm>
            <a:off x="1071153" y="1737360"/>
            <a:ext cx="1567543" cy="3553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Fast Model CPU model</a:t>
            </a:r>
          </a:p>
          <a:p>
            <a:pPr algn="ctr"/>
            <a:r>
              <a:rPr lang="en-US" dirty="0" smtClean="0"/>
              <a:t>(ARMv8 CPU – Cortex A57)</a:t>
            </a:r>
            <a:endParaRPr lang="en-US" dirty="0"/>
          </a:p>
        </p:txBody>
      </p:sp>
      <p:sp>
        <p:nvSpPr>
          <p:cNvPr id="5" name="Rounded Rectangle 4"/>
          <p:cNvSpPr/>
          <p:nvPr/>
        </p:nvSpPr>
        <p:spPr>
          <a:xfrm>
            <a:off x="3226526" y="1345474"/>
            <a:ext cx="1567543" cy="1567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Fast Model Portfolio IPs</a:t>
            </a:r>
          </a:p>
          <a:p>
            <a:pPr algn="ctr"/>
            <a:r>
              <a:rPr lang="en-US" dirty="0" smtClean="0"/>
              <a:t>(GICv3)</a:t>
            </a:r>
            <a:endParaRPr lang="en-US" dirty="0"/>
          </a:p>
        </p:txBody>
      </p:sp>
      <p:sp>
        <p:nvSpPr>
          <p:cNvPr id="6" name="Rounded Rectangle 5"/>
          <p:cNvSpPr/>
          <p:nvPr/>
        </p:nvSpPr>
        <p:spPr>
          <a:xfrm>
            <a:off x="3226526" y="3043646"/>
            <a:ext cx="1567543" cy="1515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a:t>
            </a:r>
          </a:p>
          <a:p>
            <a:pPr algn="ctr"/>
            <a:r>
              <a:rPr lang="en-US" dirty="0" smtClean="0"/>
              <a:t>IPs</a:t>
            </a:r>
          </a:p>
          <a:p>
            <a:pPr algn="ctr"/>
            <a:r>
              <a:rPr lang="en-US" dirty="0" smtClean="0"/>
              <a:t>(FSL DUART IP)</a:t>
            </a:r>
            <a:endParaRPr lang="en-US" dirty="0"/>
          </a:p>
        </p:txBody>
      </p:sp>
      <p:sp>
        <p:nvSpPr>
          <p:cNvPr id="7" name="Rounded Rectangle 6"/>
          <p:cNvSpPr/>
          <p:nvPr/>
        </p:nvSpPr>
        <p:spPr>
          <a:xfrm>
            <a:off x="3252650" y="4689565"/>
            <a:ext cx="1567543" cy="1410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MTI, CADI</a:t>
            </a:r>
            <a:br>
              <a:rPr lang="en-US" dirty="0" smtClean="0"/>
            </a:br>
            <a:r>
              <a:rPr lang="en-US" dirty="0" smtClean="0"/>
              <a:t>(Debug Interfaces)</a:t>
            </a:r>
            <a:endParaRPr lang="en-US" dirty="0"/>
          </a:p>
        </p:txBody>
      </p:sp>
      <p:sp>
        <p:nvSpPr>
          <p:cNvPr id="8" name="Rounded Rectangle 7"/>
          <p:cNvSpPr/>
          <p:nvPr/>
        </p:nvSpPr>
        <p:spPr>
          <a:xfrm>
            <a:off x="5590296" y="4837813"/>
            <a:ext cx="1567543" cy="1134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C</a:t>
            </a:r>
            <a:endParaRPr lang="en-US" dirty="0"/>
          </a:p>
        </p:txBody>
      </p:sp>
      <p:sp>
        <p:nvSpPr>
          <p:cNvPr id="9" name="Plus 8"/>
          <p:cNvSpPr/>
          <p:nvPr/>
        </p:nvSpPr>
        <p:spPr>
          <a:xfrm>
            <a:off x="2677887" y="2991393"/>
            <a:ext cx="496387" cy="50945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770709" y="1110344"/>
            <a:ext cx="6675120" cy="5055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074229" y="1280161"/>
            <a:ext cx="1162594" cy="646331"/>
          </a:xfrm>
          <a:prstGeom prst="rect">
            <a:avLst/>
          </a:prstGeom>
          <a:noFill/>
        </p:spPr>
        <p:txBody>
          <a:bodyPr wrap="square" rtlCol="0">
            <a:spAutoFit/>
          </a:bodyPr>
          <a:lstStyle/>
          <a:p>
            <a:pPr algn="ctr"/>
            <a:r>
              <a:rPr lang="en-US" dirty="0" smtClean="0"/>
              <a:t>System Canvas</a:t>
            </a:r>
            <a:endParaRPr lang="en-US" dirty="0"/>
          </a:p>
        </p:txBody>
      </p:sp>
      <p:sp>
        <p:nvSpPr>
          <p:cNvPr id="14" name="Notched Right Arrow 13"/>
          <p:cNvSpPr/>
          <p:nvPr/>
        </p:nvSpPr>
        <p:spPr>
          <a:xfrm>
            <a:off x="7471954" y="1759233"/>
            <a:ext cx="1672046" cy="112340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Custom Virtual Platform</a:t>
            </a:r>
            <a:endParaRPr lang="en-US" sz="1200" dirty="0"/>
          </a:p>
        </p:txBody>
      </p:sp>
      <p:sp>
        <p:nvSpPr>
          <p:cNvPr id="16" name="Notched Right Arrow 15"/>
          <p:cNvSpPr/>
          <p:nvPr/>
        </p:nvSpPr>
        <p:spPr>
          <a:xfrm>
            <a:off x="7467598" y="4650986"/>
            <a:ext cx="1676402" cy="147610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SystemC exported custom Virtual Platform</a:t>
            </a:r>
            <a:endParaRPr lang="en-US" sz="1000" dirty="0"/>
          </a:p>
        </p:txBody>
      </p:sp>
      <p:sp>
        <p:nvSpPr>
          <p:cNvPr id="15" name="Rounded Rectangle 14"/>
          <p:cNvSpPr/>
          <p:nvPr/>
        </p:nvSpPr>
        <p:spPr>
          <a:xfrm>
            <a:off x="5593840" y="1885507"/>
            <a:ext cx="1567543" cy="1049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 modeling Language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4" grpId="0" animBg="1"/>
      <p:bldP spid="16" grpId="0" animBg="1"/>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ARM Bring up/Booting Flow</a:t>
            </a:r>
            <a:endParaRPr lang="en-US"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3791" y="2956951"/>
            <a:ext cx="5750292" cy="1200329"/>
          </a:xfrm>
          <a:prstGeom prst="rect">
            <a:avLst/>
          </a:prstGeom>
        </p:spPr>
        <p:txBody>
          <a:bodyPr wrap="none">
            <a:spAutoFit/>
          </a:bodyPr>
          <a:lstStyle/>
          <a:p>
            <a:pPr algn="ctr"/>
            <a:r>
              <a:rPr lang="en-US" sz="3600" dirty="0" smtClean="0"/>
              <a:t>Simple Embedded System </a:t>
            </a:r>
          </a:p>
          <a:p>
            <a:pPr algn="ctr"/>
            <a:r>
              <a:rPr lang="en-US" sz="3600" dirty="0" smtClean="0"/>
              <a:t>Boot up flow</a:t>
            </a:r>
            <a:endParaRPr lang="en-US" sz="36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based Simple Embedded System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058091" y="1282236"/>
            <a:ext cx="7040880" cy="467458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View @ Reset</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1145316" y="1481273"/>
            <a:ext cx="5859913" cy="1711302"/>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1672638" y="3370217"/>
            <a:ext cx="7275419" cy="2528889"/>
          </a:xfrm>
          <a:prstGeom prst="rect">
            <a:avLst/>
          </a:prstGeom>
          <a:noFill/>
          <a:ln w="9525">
            <a:noFill/>
            <a:miter lim="800000"/>
            <a:headEnd/>
            <a:tailEnd/>
          </a:ln>
        </p:spPr>
      </p:pic>
      <p:sp>
        <p:nvSpPr>
          <p:cNvPr id="5" name="Rectangle 4"/>
          <p:cNvSpPr/>
          <p:nvPr/>
        </p:nvSpPr>
        <p:spPr>
          <a:xfrm>
            <a:off x="1632857" y="3801291"/>
            <a:ext cx="7354388" cy="300447"/>
          </a:xfrm>
          <a:prstGeom prst="rect">
            <a:avLst/>
          </a:prstGeom>
          <a:solidFill>
            <a:schemeClr val="accent2">
              <a:alpha val="0"/>
            </a:schemeClr>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83479" y="2114182"/>
            <a:ext cx="7354388" cy="300447"/>
          </a:xfrm>
          <a:prstGeom prst="rect">
            <a:avLst/>
          </a:prstGeom>
          <a:solidFill>
            <a:schemeClr val="accent2">
              <a:alpha val="0"/>
            </a:schemeClr>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964865" y="3402419"/>
            <a:ext cx="1318437" cy="2434855"/>
          </a:xfrm>
          <a:prstGeom prst="rect">
            <a:avLst/>
          </a:prstGeom>
          <a:solidFill>
            <a:schemeClr val="accent1">
              <a:alpha val="0"/>
            </a:schemeClr>
          </a:solid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Execution Flow on Power On Reset</a:t>
            </a:r>
            <a:endParaRPr lang="en-US" dirty="0"/>
          </a:p>
        </p:txBody>
      </p:sp>
      <p:grpSp>
        <p:nvGrpSpPr>
          <p:cNvPr id="3" name="Group 41"/>
          <p:cNvGrpSpPr/>
          <p:nvPr/>
        </p:nvGrpSpPr>
        <p:grpSpPr>
          <a:xfrm>
            <a:off x="2708371" y="1397001"/>
            <a:ext cx="3370219" cy="4630567"/>
            <a:chOff x="2708371" y="1397001"/>
            <a:chExt cx="3370219" cy="4630567"/>
          </a:xfrm>
        </p:grpSpPr>
        <p:sp>
          <p:nvSpPr>
            <p:cNvPr id="34" name="Freeform 33"/>
            <p:cNvSpPr/>
            <p:nvPr/>
          </p:nvSpPr>
          <p:spPr>
            <a:xfrm>
              <a:off x="2804165" y="1397001"/>
              <a:ext cx="3178629" cy="666386"/>
            </a:xfrm>
            <a:custGeom>
              <a:avLst/>
              <a:gdLst>
                <a:gd name="connsiteX0" fmla="*/ 0 w 3178629"/>
                <a:gd name="connsiteY0" fmla="*/ 66639 h 666386"/>
                <a:gd name="connsiteX1" fmla="*/ 19518 w 3178629"/>
                <a:gd name="connsiteY1" fmla="*/ 19518 h 666386"/>
                <a:gd name="connsiteX2" fmla="*/ 66639 w 3178629"/>
                <a:gd name="connsiteY2" fmla="*/ 0 h 666386"/>
                <a:gd name="connsiteX3" fmla="*/ 3111990 w 3178629"/>
                <a:gd name="connsiteY3" fmla="*/ 0 h 666386"/>
                <a:gd name="connsiteX4" fmla="*/ 3159111 w 3178629"/>
                <a:gd name="connsiteY4" fmla="*/ 19518 h 666386"/>
                <a:gd name="connsiteX5" fmla="*/ 3178629 w 3178629"/>
                <a:gd name="connsiteY5" fmla="*/ 66639 h 666386"/>
                <a:gd name="connsiteX6" fmla="*/ 3178629 w 3178629"/>
                <a:gd name="connsiteY6" fmla="*/ 599747 h 666386"/>
                <a:gd name="connsiteX7" fmla="*/ 3159111 w 3178629"/>
                <a:gd name="connsiteY7" fmla="*/ 646868 h 666386"/>
                <a:gd name="connsiteX8" fmla="*/ 3111990 w 3178629"/>
                <a:gd name="connsiteY8" fmla="*/ 666386 h 666386"/>
                <a:gd name="connsiteX9" fmla="*/ 66639 w 3178629"/>
                <a:gd name="connsiteY9" fmla="*/ 666386 h 666386"/>
                <a:gd name="connsiteX10" fmla="*/ 19518 w 3178629"/>
                <a:gd name="connsiteY10" fmla="*/ 646868 h 666386"/>
                <a:gd name="connsiteX11" fmla="*/ 0 w 3178629"/>
                <a:gd name="connsiteY11" fmla="*/ 599747 h 666386"/>
                <a:gd name="connsiteX12" fmla="*/ 0 w 3178629"/>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8629" h="666386">
                  <a:moveTo>
                    <a:pt x="0" y="66639"/>
                  </a:moveTo>
                  <a:cubicBezTo>
                    <a:pt x="0" y="48965"/>
                    <a:pt x="7021" y="32015"/>
                    <a:pt x="19518" y="19518"/>
                  </a:cubicBezTo>
                  <a:cubicBezTo>
                    <a:pt x="32015" y="7021"/>
                    <a:pt x="48965" y="0"/>
                    <a:pt x="66639" y="0"/>
                  </a:cubicBezTo>
                  <a:lnTo>
                    <a:pt x="3111990" y="0"/>
                  </a:lnTo>
                  <a:cubicBezTo>
                    <a:pt x="3129664" y="0"/>
                    <a:pt x="3146614" y="7021"/>
                    <a:pt x="3159111" y="19518"/>
                  </a:cubicBezTo>
                  <a:cubicBezTo>
                    <a:pt x="3171608" y="32015"/>
                    <a:pt x="3178629" y="48965"/>
                    <a:pt x="3178629" y="66639"/>
                  </a:cubicBezTo>
                  <a:lnTo>
                    <a:pt x="3178629" y="599747"/>
                  </a:lnTo>
                  <a:cubicBezTo>
                    <a:pt x="3178629" y="617421"/>
                    <a:pt x="3171608" y="634371"/>
                    <a:pt x="3159111" y="646868"/>
                  </a:cubicBezTo>
                  <a:cubicBezTo>
                    <a:pt x="3146614" y="659365"/>
                    <a:pt x="3129664" y="666386"/>
                    <a:pt x="3111990"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Bef>
                  <a:spcPct val="0"/>
                </a:spcBef>
                <a:spcAft>
                  <a:spcPct val="35000"/>
                </a:spcAft>
              </a:pPr>
              <a:r>
                <a:rPr lang="en-US" sz="1800" kern="1200" dirty="0" smtClean="0"/>
                <a:t>Take the Reset exception</a:t>
              </a:r>
              <a:endParaRPr lang="en-US" sz="1800" kern="1200" dirty="0"/>
            </a:p>
          </p:txBody>
        </p:sp>
        <p:sp>
          <p:nvSpPr>
            <p:cNvPr id="35" name="Freeform 34"/>
            <p:cNvSpPr/>
            <p:nvPr/>
          </p:nvSpPr>
          <p:spPr>
            <a:xfrm>
              <a:off x="4243542" y="2105036"/>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36" name="Freeform 35"/>
            <p:cNvSpPr/>
            <p:nvPr/>
          </p:nvSpPr>
          <p:spPr>
            <a:xfrm>
              <a:off x="2778041" y="2396581"/>
              <a:ext cx="3230877" cy="666386"/>
            </a:xfrm>
            <a:custGeom>
              <a:avLst/>
              <a:gdLst>
                <a:gd name="connsiteX0" fmla="*/ 0 w 3230877"/>
                <a:gd name="connsiteY0" fmla="*/ 66639 h 666386"/>
                <a:gd name="connsiteX1" fmla="*/ 19518 w 3230877"/>
                <a:gd name="connsiteY1" fmla="*/ 19518 h 666386"/>
                <a:gd name="connsiteX2" fmla="*/ 66639 w 3230877"/>
                <a:gd name="connsiteY2" fmla="*/ 0 h 666386"/>
                <a:gd name="connsiteX3" fmla="*/ 3164238 w 3230877"/>
                <a:gd name="connsiteY3" fmla="*/ 0 h 666386"/>
                <a:gd name="connsiteX4" fmla="*/ 3211359 w 3230877"/>
                <a:gd name="connsiteY4" fmla="*/ 19518 h 666386"/>
                <a:gd name="connsiteX5" fmla="*/ 3230877 w 3230877"/>
                <a:gd name="connsiteY5" fmla="*/ 66639 h 666386"/>
                <a:gd name="connsiteX6" fmla="*/ 3230877 w 3230877"/>
                <a:gd name="connsiteY6" fmla="*/ 599747 h 666386"/>
                <a:gd name="connsiteX7" fmla="*/ 3211359 w 3230877"/>
                <a:gd name="connsiteY7" fmla="*/ 646868 h 666386"/>
                <a:gd name="connsiteX8" fmla="*/ 3164238 w 3230877"/>
                <a:gd name="connsiteY8" fmla="*/ 666386 h 666386"/>
                <a:gd name="connsiteX9" fmla="*/ 66639 w 3230877"/>
                <a:gd name="connsiteY9" fmla="*/ 666386 h 666386"/>
                <a:gd name="connsiteX10" fmla="*/ 19518 w 3230877"/>
                <a:gd name="connsiteY10" fmla="*/ 646868 h 666386"/>
                <a:gd name="connsiteX11" fmla="*/ 0 w 3230877"/>
                <a:gd name="connsiteY11" fmla="*/ 599747 h 666386"/>
                <a:gd name="connsiteX12" fmla="*/ 0 w 3230877"/>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0877" h="666386">
                  <a:moveTo>
                    <a:pt x="0" y="66639"/>
                  </a:moveTo>
                  <a:cubicBezTo>
                    <a:pt x="0" y="48965"/>
                    <a:pt x="7021" y="32015"/>
                    <a:pt x="19518" y="19518"/>
                  </a:cubicBezTo>
                  <a:cubicBezTo>
                    <a:pt x="32015" y="7021"/>
                    <a:pt x="48965" y="0"/>
                    <a:pt x="66639" y="0"/>
                  </a:cubicBezTo>
                  <a:lnTo>
                    <a:pt x="3164238" y="0"/>
                  </a:lnTo>
                  <a:cubicBezTo>
                    <a:pt x="3181912" y="0"/>
                    <a:pt x="3198862" y="7021"/>
                    <a:pt x="3211359" y="19518"/>
                  </a:cubicBezTo>
                  <a:cubicBezTo>
                    <a:pt x="3223856" y="32015"/>
                    <a:pt x="3230877" y="48965"/>
                    <a:pt x="3230877" y="66639"/>
                  </a:cubicBezTo>
                  <a:lnTo>
                    <a:pt x="3230877" y="599747"/>
                  </a:lnTo>
                  <a:cubicBezTo>
                    <a:pt x="3230877" y="617421"/>
                    <a:pt x="3223856" y="634371"/>
                    <a:pt x="3211359" y="646868"/>
                  </a:cubicBezTo>
                  <a:cubicBezTo>
                    <a:pt x="3198862" y="659365"/>
                    <a:pt x="3181912" y="666386"/>
                    <a:pt x="3164238"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Bef>
                  <a:spcPct val="0"/>
                </a:spcBef>
                <a:spcAft>
                  <a:spcPct val="35000"/>
                </a:spcAft>
              </a:pPr>
              <a:r>
                <a:rPr lang="en-US" sz="1800" kern="1200" dirty="0" smtClean="0"/>
                <a:t>Start initializing the hardware</a:t>
              </a:r>
              <a:endParaRPr lang="en-US" sz="1800" kern="1200" dirty="0"/>
            </a:p>
          </p:txBody>
        </p:sp>
        <p:sp>
          <p:nvSpPr>
            <p:cNvPr id="37" name="Freeform 36"/>
            <p:cNvSpPr/>
            <p:nvPr/>
          </p:nvSpPr>
          <p:spPr>
            <a:xfrm>
              <a:off x="4243542" y="3104617"/>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38" name="Freeform 37"/>
            <p:cNvSpPr/>
            <p:nvPr/>
          </p:nvSpPr>
          <p:spPr>
            <a:xfrm>
              <a:off x="2791103" y="3396162"/>
              <a:ext cx="3204753" cy="666386"/>
            </a:xfrm>
            <a:custGeom>
              <a:avLst/>
              <a:gdLst>
                <a:gd name="connsiteX0" fmla="*/ 0 w 3204753"/>
                <a:gd name="connsiteY0" fmla="*/ 66639 h 666386"/>
                <a:gd name="connsiteX1" fmla="*/ 19518 w 3204753"/>
                <a:gd name="connsiteY1" fmla="*/ 19518 h 666386"/>
                <a:gd name="connsiteX2" fmla="*/ 66639 w 3204753"/>
                <a:gd name="connsiteY2" fmla="*/ 0 h 666386"/>
                <a:gd name="connsiteX3" fmla="*/ 3138114 w 3204753"/>
                <a:gd name="connsiteY3" fmla="*/ 0 h 666386"/>
                <a:gd name="connsiteX4" fmla="*/ 3185235 w 3204753"/>
                <a:gd name="connsiteY4" fmla="*/ 19518 h 666386"/>
                <a:gd name="connsiteX5" fmla="*/ 3204753 w 3204753"/>
                <a:gd name="connsiteY5" fmla="*/ 66639 h 666386"/>
                <a:gd name="connsiteX6" fmla="*/ 3204753 w 3204753"/>
                <a:gd name="connsiteY6" fmla="*/ 599747 h 666386"/>
                <a:gd name="connsiteX7" fmla="*/ 3185235 w 3204753"/>
                <a:gd name="connsiteY7" fmla="*/ 646868 h 666386"/>
                <a:gd name="connsiteX8" fmla="*/ 3138114 w 3204753"/>
                <a:gd name="connsiteY8" fmla="*/ 666386 h 666386"/>
                <a:gd name="connsiteX9" fmla="*/ 66639 w 3204753"/>
                <a:gd name="connsiteY9" fmla="*/ 666386 h 666386"/>
                <a:gd name="connsiteX10" fmla="*/ 19518 w 3204753"/>
                <a:gd name="connsiteY10" fmla="*/ 646868 h 666386"/>
                <a:gd name="connsiteX11" fmla="*/ 0 w 3204753"/>
                <a:gd name="connsiteY11" fmla="*/ 599747 h 666386"/>
                <a:gd name="connsiteX12" fmla="*/ 0 w 3204753"/>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4753" h="666386">
                  <a:moveTo>
                    <a:pt x="0" y="66639"/>
                  </a:moveTo>
                  <a:cubicBezTo>
                    <a:pt x="0" y="48965"/>
                    <a:pt x="7021" y="32015"/>
                    <a:pt x="19518" y="19518"/>
                  </a:cubicBezTo>
                  <a:cubicBezTo>
                    <a:pt x="32015" y="7021"/>
                    <a:pt x="48965" y="0"/>
                    <a:pt x="66639" y="0"/>
                  </a:cubicBezTo>
                  <a:lnTo>
                    <a:pt x="3138114" y="0"/>
                  </a:lnTo>
                  <a:cubicBezTo>
                    <a:pt x="3155788" y="0"/>
                    <a:pt x="3172738" y="7021"/>
                    <a:pt x="3185235" y="19518"/>
                  </a:cubicBezTo>
                  <a:cubicBezTo>
                    <a:pt x="3197732" y="32015"/>
                    <a:pt x="3204753" y="48965"/>
                    <a:pt x="3204753" y="66639"/>
                  </a:cubicBezTo>
                  <a:lnTo>
                    <a:pt x="3204753" y="599747"/>
                  </a:lnTo>
                  <a:cubicBezTo>
                    <a:pt x="3204753" y="617421"/>
                    <a:pt x="3197732" y="634371"/>
                    <a:pt x="3185235" y="646868"/>
                  </a:cubicBezTo>
                  <a:cubicBezTo>
                    <a:pt x="3172738" y="659365"/>
                    <a:pt x="3155788" y="666386"/>
                    <a:pt x="3138114"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Bef>
                  <a:spcPct val="0"/>
                </a:spcBef>
                <a:spcAft>
                  <a:spcPct val="35000"/>
                </a:spcAft>
              </a:pPr>
              <a:r>
                <a:rPr lang="en-US" sz="1800" kern="1200" dirty="0" smtClean="0"/>
                <a:t>Remap memory</a:t>
              </a:r>
              <a:endParaRPr lang="en-US" sz="1800" kern="1200" dirty="0"/>
            </a:p>
          </p:txBody>
        </p:sp>
        <p:grpSp>
          <p:nvGrpSpPr>
            <p:cNvPr id="4" name="Group 14"/>
            <p:cNvGrpSpPr/>
            <p:nvPr/>
          </p:nvGrpSpPr>
          <p:grpSpPr>
            <a:xfrm>
              <a:off x="4243543" y="4070056"/>
              <a:ext cx="299874" cy="249895"/>
              <a:chOff x="2275400" y="708035"/>
              <a:chExt cx="299874" cy="249895"/>
            </a:xfrm>
          </p:grpSpPr>
          <p:sp>
            <p:nvSpPr>
              <p:cNvPr id="25" name="Right Arrow 24"/>
              <p:cNvSpPr/>
              <p:nvPr/>
            </p:nvSpPr>
            <p:spPr>
              <a:xfrm rot="5400000">
                <a:off x="2300389" y="683046"/>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335375" y="708035"/>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5" name="Group 15"/>
            <p:cNvGrpSpPr/>
            <p:nvPr/>
          </p:nvGrpSpPr>
          <p:grpSpPr>
            <a:xfrm>
              <a:off x="2721435" y="4361601"/>
              <a:ext cx="3344091" cy="666386"/>
              <a:chOff x="1720076" y="999580"/>
              <a:chExt cx="1305008" cy="666386"/>
            </a:xfrm>
          </p:grpSpPr>
          <p:sp>
            <p:nvSpPr>
              <p:cNvPr id="23" name="Rounded Rectangle 22"/>
              <p:cNvSpPr/>
              <p:nvPr/>
            </p:nvSpPr>
            <p:spPr>
              <a:xfrm>
                <a:off x="1720076" y="999580"/>
                <a:ext cx="1305008"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smtClean="0"/>
                  <a:t>Initialize communication hardware </a:t>
                </a:r>
                <a:endParaRPr lang="en-US" dirty="0"/>
              </a:p>
            </p:txBody>
          </p:sp>
          <p:sp>
            <p:nvSpPr>
              <p:cNvPr id="24" name="Rounded Rectangle 6"/>
              <p:cNvSpPr/>
              <p:nvPr/>
            </p:nvSpPr>
            <p:spPr>
              <a:xfrm>
                <a:off x="1845106" y="1019098"/>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nvGrpSpPr>
            <p:cNvPr id="6" name="Group 16"/>
            <p:cNvGrpSpPr/>
            <p:nvPr/>
          </p:nvGrpSpPr>
          <p:grpSpPr>
            <a:xfrm>
              <a:off x="4243543" y="5069637"/>
              <a:ext cx="299874" cy="249895"/>
              <a:chOff x="2275400" y="1707616"/>
              <a:chExt cx="299874" cy="249895"/>
            </a:xfrm>
          </p:grpSpPr>
          <p:sp>
            <p:nvSpPr>
              <p:cNvPr id="21" name="Right Arrow 20"/>
              <p:cNvSpPr/>
              <p:nvPr/>
            </p:nvSpPr>
            <p:spPr>
              <a:xfrm rot="5400000">
                <a:off x="2300389" y="1682627"/>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Right Arrow 8"/>
              <p:cNvSpPr/>
              <p:nvPr/>
            </p:nvSpPr>
            <p:spPr>
              <a:xfrm>
                <a:off x="2335375" y="1707616"/>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7" name="Group 17"/>
            <p:cNvGrpSpPr/>
            <p:nvPr/>
          </p:nvGrpSpPr>
          <p:grpSpPr>
            <a:xfrm>
              <a:off x="2708371" y="5361182"/>
              <a:ext cx="3370219" cy="666386"/>
              <a:chOff x="779421" y="1999161"/>
              <a:chExt cx="4088675" cy="666386"/>
            </a:xfrm>
          </p:grpSpPr>
          <p:sp>
            <p:nvSpPr>
              <p:cNvPr id="19" name="Rounded Rectangle 18"/>
              <p:cNvSpPr/>
              <p:nvPr/>
            </p:nvSpPr>
            <p:spPr>
              <a:xfrm>
                <a:off x="779421" y="1999161"/>
                <a:ext cx="4088675"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Boot loader – copy  payload &amp; relinquish the control </a:t>
                </a:r>
                <a:endParaRPr lang="en-US" dirty="0"/>
              </a:p>
            </p:txBody>
          </p:sp>
          <p:sp>
            <p:nvSpPr>
              <p:cNvPr id="20" name="Rounded Rectangle 10"/>
              <p:cNvSpPr/>
              <p:nvPr/>
            </p:nvSpPr>
            <p:spPr>
              <a:xfrm>
                <a:off x="1845106" y="2018679"/>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View @ Run Time</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1888425" y="1558157"/>
            <a:ext cx="5165790" cy="1444670"/>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1672638" y="3370217"/>
            <a:ext cx="7275419" cy="2528889"/>
          </a:xfrm>
          <a:prstGeom prst="rect">
            <a:avLst/>
          </a:prstGeom>
          <a:noFill/>
          <a:ln w="9525">
            <a:noFill/>
            <a:miter lim="800000"/>
            <a:headEnd/>
            <a:tailEnd/>
          </a:ln>
        </p:spPr>
      </p:pic>
      <p:sp>
        <p:nvSpPr>
          <p:cNvPr id="5" name="Rectangle 4"/>
          <p:cNvSpPr/>
          <p:nvPr/>
        </p:nvSpPr>
        <p:spPr>
          <a:xfrm>
            <a:off x="5922335" y="3455581"/>
            <a:ext cx="1414130" cy="2360428"/>
          </a:xfrm>
          <a:prstGeom prst="rect">
            <a:avLst/>
          </a:prstGeom>
          <a:solidFill>
            <a:schemeClr val="accent1">
              <a:alpha val="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5"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Introduction – ARMv7</a:t>
            </a:r>
            <a:endParaRPr lang="en-US" dirty="0"/>
          </a:p>
        </p:txBody>
      </p:sp>
      <p:sp>
        <p:nvSpPr>
          <p:cNvPr id="3" name="Text Placeholder 2"/>
          <p:cNvSpPr>
            <a:spLocks noGrp="1"/>
          </p:cNvSpPr>
          <p:nvPr>
            <p:ph type="body" sz="quarter" idx="10"/>
          </p:nvPr>
        </p:nvSpPr>
        <p:spPr/>
        <p:txBody>
          <a:bodyPr/>
          <a:lstStyle/>
          <a:p>
            <a:r>
              <a:rPr lang="en-US" dirty="0" smtClean="0"/>
              <a:t>The ARM core (upto v7) is a 32-bit processor</a:t>
            </a:r>
          </a:p>
          <a:p>
            <a:pPr lvl="1"/>
            <a:r>
              <a:rPr lang="en-US" dirty="0" smtClean="0"/>
              <a:t>Instructions treat registers as holding signed or unsigned 32-bit values</a:t>
            </a:r>
          </a:p>
          <a:p>
            <a:pPr lvl="1">
              <a:buNone/>
            </a:pPr>
            <a:endParaRPr lang="en-US" dirty="0" smtClean="0"/>
          </a:p>
          <a:p>
            <a:pPr eaLnBrk="1" hangingPunct="1">
              <a:lnSpc>
                <a:spcPct val="90000"/>
              </a:lnSpc>
            </a:pPr>
            <a:r>
              <a:rPr lang="en-US" altLang="zh-CN" dirty="0" smtClean="0">
                <a:latin typeface="Arial" pitchFamily="34" charset="0"/>
                <a:ea typeface="SimSun" pitchFamily="2" charset="-122"/>
              </a:rPr>
              <a:t>When used in relation to the ARM(</a:t>
            </a:r>
            <a:r>
              <a:rPr lang="en-US" altLang="zh-CN" dirty="0" err="1" smtClean="0">
                <a:latin typeface="Arial" pitchFamily="34" charset="0"/>
                <a:ea typeface="SimSun" pitchFamily="2" charset="-122"/>
              </a:rPr>
              <a:t>upto</a:t>
            </a:r>
            <a:r>
              <a:rPr lang="en-US" altLang="zh-CN" dirty="0" smtClean="0">
                <a:latin typeface="Arial" pitchFamily="34" charset="0"/>
                <a:ea typeface="SimSun" pitchFamily="2" charset="-122"/>
              </a:rPr>
              <a:t> v7):</a:t>
            </a:r>
          </a:p>
          <a:p>
            <a:pPr lvl="1" eaLnBrk="1" hangingPunct="1">
              <a:lnSpc>
                <a:spcPct val="90000"/>
              </a:lnSpc>
            </a:pPr>
            <a:r>
              <a:rPr lang="en-US" altLang="zh-CN" sz="2200" b="1" dirty="0" smtClean="0">
                <a:latin typeface="Arial" pitchFamily="34" charset="0"/>
                <a:ea typeface="SimSun" pitchFamily="2" charset="-122"/>
                <a:cs typeface="+mn-cs"/>
              </a:rPr>
              <a:t>Byte</a:t>
            </a:r>
            <a:r>
              <a:rPr lang="en-US" altLang="zh-CN" sz="2200" dirty="0" smtClean="0">
                <a:latin typeface="Arial" pitchFamily="34" charset="0"/>
                <a:ea typeface="SimSun" pitchFamily="2" charset="-122"/>
                <a:cs typeface="+mn-cs"/>
              </a:rPr>
              <a:t> means 8 bits</a:t>
            </a:r>
          </a:p>
          <a:p>
            <a:pPr lvl="1" eaLnBrk="1" hangingPunct="1">
              <a:lnSpc>
                <a:spcPct val="90000"/>
              </a:lnSpc>
            </a:pPr>
            <a:r>
              <a:rPr lang="en-US" altLang="zh-CN" sz="2200" b="1" dirty="0" smtClean="0">
                <a:latin typeface="Arial" pitchFamily="34" charset="0"/>
                <a:ea typeface="SimSun" pitchFamily="2" charset="-122"/>
                <a:cs typeface="+mn-cs"/>
              </a:rPr>
              <a:t>Halfword</a:t>
            </a:r>
            <a:r>
              <a:rPr lang="en-US" altLang="zh-CN" sz="2200" dirty="0" smtClean="0">
                <a:latin typeface="Arial" pitchFamily="34" charset="0"/>
                <a:ea typeface="SimSun" pitchFamily="2" charset="-122"/>
                <a:cs typeface="+mn-cs"/>
              </a:rPr>
              <a:t> means 16 bits (two bytes)</a:t>
            </a:r>
          </a:p>
          <a:p>
            <a:pPr lvl="1" eaLnBrk="1" hangingPunct="1">
              <a:lnSpc>
                <a:spcPct val="90000"/>
              </a:lnSpc>
            </a:pPr>
            <a:r>
              <a:rPr lang="en-US" altLang="zh-CN" sz="2200" b="1" dirty="0" smtClean="0">
                <a:latin typeface="Arial" pitchFamily="34" charset="0"/>
                <a:ea typeface="SimSun" pitchFamily="2" charset="-122"/>
                <a:cs typeface="+mn-cs"/>
              </a:rPr>
              <a:t>Word</a:t>
            </a:r>
            <a:r>
              <a:rPr lang="en-US" altLang="zh-CN" sz="2200" dirty="0" smtClean="0">
                <a:latin typeface="Arial" pitchFamily="34" charset="0"/>
                <a:ea typeface="SimSun" pitchFamily="2" charset="-122"/>
                <a:cs typeface="+mn-cs"/>
              </a:rPr>
              <a:t> means 32 bits (four bytes)</a:t>
            </a:r>
          </a:p>
          <a:p>
            <a:pPr lvl="1" eaLnBrk="1" hangingPunct="1">
              <a:lnSpc>
                <a:spcPct val="90000"/>
              </a:lnSpc>
            </a:pPr>
            <a:endParaRPr lang="en-US" sz="2200" i="1" dirty="0" smtClean="0">
              <a:latin typeface="Arial" pitchFamily="34" charset="0"/>
              <a:ea typeface="SimSun" pitchFamily="2" charset="-122"/>
              <a:cs typeface="+mn-cs"/>
            </a:endParaRPr>
          </a:p>
          <a:p>
            <a:pPr>
              <a:lnSpc>
                <a:spcPct val="90000"/>
              </a:lnSpc>
            </a:pPr>
            <a:r>
              <a:rPr lang="en-US" dirty="0" smtClean="0">
                <a:latin typeface="Arial" pitchFamily="34" charset="0"/>
                <a:ea typeface="SimSun" pitchFamily="2" charset="-122"/>
              </a:rPr>
              <a:t>Instruction Sets available in ARMv7</a:t>
            </a:r>
          </a:p>
          <a:p>
            <a:pPr lvl="1">
              <a:lnSpc>
                <a:spcPct val="90000"/>
              </a:lnSpc>
            </a:pPr>
            <a:r>
              <a:rPr lang="en-US" dirty="0" smtClean="0">
                <a:latin typeface="Arial" pitchFamily="34" charset="0"/>
                <a:ea typeface="SimSun" pitchFamily="2" charset="-122"/>
              </a:rPr>
              <a:t>ARM (32 Bit Instruction Set)</a:t>
            </a:r>
          </a:p>
          <a:p>
            <a:pPr lvl="1">
              <a:lnSpc>
                <a:spcPct val="90000"/>
              </a:lnSpc>
            </a:pPr>
            <a:r>
              <a:rPr lang="en-US" dirty="0" smtClean="0">
                <a:latin typeface="Arial" pitchFamily="34" charset="0"/>
                <a:ea typeface="SimSun" pitchFamily="2" charset="-122"/>
              </a:rPr>
              <a:t>THUMB (16 Bit Instruction Set, data)</a:t>
            </a:r>
            <a:endParaRPr lang="en-US" dirty="0" smtClean="0"/>
          </a:p>
          <a:p>
            <a:pPr lvl="1"/>
            <a:endParaRPr lang="en-US" u="sng"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385072" y="1733549"/>
            <a:ext cx="5023783" cy="4001044"/>
          </a:xfrm>
          <a:prstGeom prst="rect">
            <a:avLst/>
          </a:prstGeom>
          <a:noFill/>
          <a:ln w="9525">
            <a:noFill/>
            <a:miter lim="800000"/>
            <a:headEnd/>
            <a:tailEnd/>
          </a:ln>
        </p:spPr>
      </p:pic>
      <p:sp>
        <p:nvSpPr>
          <p:cNvPr id="2" name="Title 1"/>
          <p:cNvSpPr>
            <a:spLocks noGrp="1"/>
          </p:cNvSpPr>
          <p:nvPr>
            <p:ph type="title"/>
          </p:nvPr>
        </p:nvSpPr>
        <p:spPr/>
        <p:txBody>
          <a:bodyPr/>
          <a:lstStyle/>
          <a:p>
            <a:pPr algn="r"/>
            <a:r>
              <a:rPr lang="en-US" dirty="0"/>
              <a:t>Step 1: Take the Reset Exception</a:t>
            </a:r>
          </a:p>
        </p:txBody>
      </p:sp>
      <p:sp>
        <p:nvSpPr>
          <p:cNvPr id="3" name="Text Placeholder 2"/>
          <p:cNvSpPr>
            <a:spLocks noGrp="1"/>
          </p:cNvSpPr>
          <p:nvPr>
            <p:ph type="body" sz="quarter" idx="10"/>
          </p:nvPr>
        </p:nvSpPr>
        <p:spPr>
          <a:xfrm>
            <a:off x="731520" y="1062312"/>
            <a:ext cx="8079104" cy="4667249"/>
          </a:xfrm>
        </p:spPr>
        <p:txBody>
          <a:bodyPr/>
          <a:lstStyle/>
          <a:p>
            <a:r>
              <a:rPr lang="en-US" dirty="0" smtClean="0"/>
              <a:t>Step 1: Take the Reset Exception</a:t>
            </a:r>
          </a:p>
          <a:p>
            <a:endParaRPr lang="en-US" dirty="0" smtClean="0"/>
          </a:p>
          <a:p>
            <a:endParaRPr lang="en-US" dirty="0" smtClean="0"/>
          </a:p>
          <a:p>
            <a:pPr lvl="8">
              <a:buNone/>
            </a:pPr>
            <a:r>
              <a:rPr lang="en-US" dirty="0" smtClean="0"/>
              <a:t>	</a:t>
            </a:r>
          </a:p>
          <a:p>
            <a:pPr lvl="8">
              <a:buNone/>
            </a:pPr>
            <a:r>
              <a:rPr lang="en-US" dirty="0" smtClean="0"/>
              <a:t>                             					</a:t>
            </a:r>
          </a:p>
          <a:p>
            <a:pPr>
              <a:buNone/>
            </a:pPr>
            <a:endParaRPr lang="en-US" dirty="0"/>
          </a:p>
        </p:txBody>
      </p:sp>
      <p:grpSp>
        <p:nvGrpSpPr>
          <p:cNvPr id="4" name="Group 33"/>
          <p:cNvGrpSpPr/>
          <p:nvPr/>
        </p:nvGrpSpPr>
        <p:grpSpPr>
          <a:xfrm>
            <a:off x="6270171" y="1672045"/>
            <a:ext cx="2656121" cy="4167052"/>
            <a:chOff x="2708371" y="1397001"/>
            <a:chExt cx="3370219" cy="4630567"/>
          </a:xfrm>
        </p:grpSpPr>
        <p:sp>
          <p:nvSpPr>
            <p:cNvPr id="35" name="Freeform 34"/>
            <p:cNvSpPr/>
            <p:nvPr/>
          </p:nvSpPr>
          <p:spPr>
            <a:xfrm>
              <a:off x="2804165" y="1397001"/>
              <a:ext cx="3178629" cy="666386"/>
            </a:xfrm>
            <a:custGeom>
              <a:avLst/>
              <a:gdLst>
                <a:gd name="connsiteX0" fmla="*/ 0 w 3178629"/>
                <a:gd name="connsiteY0" fmla="*/ 66639 h 666386"/>
                <a:gd name="connsiteX1" fmla="*/ 19518 w 3178629"/>
                <a:gd name="connsiteY1" fmla="*/ 19518 h 666386"/>
                <a:gd name="connsiteX2" fmla="*/ 66639 w 3178629"/>
                <a:gd name="connsiteY2" fmla="*/ 0 h 666386"/>
                <a:gd name="connsiteX3" fmla="*/ 3111990 w 3178629"/>
                <a:gd name="connsiteY3" fmla="*/ 0 h 666386"/>
                <a:gd name="connsiteX4" fmla="*/ 3159111 w 3178629"/>
                <a:gd name="connsiteY4" fmla="*/ 19518 h 666386"/>
                <a:gd name="connsiteX5" fmla="*/ 3178629 w 3178629"/>
                <a:gd name="connsiteY5" fmla="*/ 66639 h 666386"/>
                <a:gd name="connsiteX6" fmla="*/ 3178629 w 3178629"/>
                <a:gd name="connsiteY6" fmla="*/ 599747 h 666386"/>
                <a:gd name="connsiteX7" fmla="*/ 3159111 w 3178629"/>
                <a:gd name="connsiteY7" fmla="*/ 646868 h 666386"/>
                <a:gd name="connsiteX8" fmla="*/ 3111990 w 3178629"/>
                <a:gd name="connsiteY8" fmla="*/ 666386 h 666386"/>
                <a:gd name="connsiteX9" fmla="*/ 66639 w 3178629"/>
                <a:gd name="connsiteY9" fmla="*/ 666386 h 666386"/>
                <a:gd name="connsiteX10" fmla="*/ 19518 w 3178629"/>
                <a:gd name="connsiteY10" fmla="*/ 646868 h 666386"/>
                <a:gd name="connsiteX11" fmla="*/ 0 w 3178629"/>
                <a:gd name="connsiteY11" fmla="*/ 599747 h 666386"/>
                <a:gd name="connsiteX12" fmla="*/ 0 w 3178629"/>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8629" h="666386">
                  <a:moveTo>
                    <a:pt x="0" y="66639"/>
                  </a:moveTo>
                  <a:cubicBezTo>
                    <a:pt x="0" y="48965"/>
                    <a:pt x="7021" y="32015"/>
                    <a:pt x="19518" y="19518"/>
                  </a:cubicBezTo>
                  <a:cubicBezTo>
                    <a:pt x="32015" y="7021"/>
                    <a:pt x="48965" y="0"/>
                    <a:pt x="66639" y="0"/>
                  </a:cubicBezTo>
                  <a:lnTo>
                    <a:pt x="3111990" y="0"/>
                  </a:lnTo>
                  <a:cubicBezTo>
                    <a:pt x="3129664" y="0"/>
                    <a:pt x="3146614" y="7021"/>
                    <a:pt x="3159111" y="19518"/>
                  </a:cubicBezTo>
                  <a:cubicBezTo>
                    <a:pt x="3171608" y="32015"/>
                    <a:pt x="3178629" y="48965"/>
                    <a:pt x="3178629" y="66639"/>
                  </a:cubicBezTo>
                  <a:lnTo>
                    <a:pt x="3178629" y="599747"/>
                  </a:lnTo>
                  <a:cubicBezTo>
                    <a:pt x="3178629" y="617421"/>
                    <a:pt x="3171608" y="634371"/>
                    <a:pt x="3159111" y="646868"/>
                  </a:cubicBezTo>
                  <a:cubicBezTo>
                    <a:pt x="3146614" y="659365"/>
                    <a:pt x="3129664" y="666386"/>
                    <a:pt x="3111990" y="666386"/>
                  </a:cubicBezTo>
                  <a:lnTo>
                    <a:pt x="66639" y="666386"/>
                  </a:lnTo>
                  <a:cubicBezTo>
                    <a:pt x="48965" y="666386"/>
                    <a:pt x="32015" y="659365"/>
                    <a:pt x="19518" y="646868"/>
                  </a:cubicBezTo>
                  <a:cubicBezTo>
                    <a:pt x="7021" y="634371"/>
                    <a:pt x="0" y="617421"/>
                    <a:pt x="0" y="599747"/>
                  </a:cubicBezTo>
                  <a:lnTo>
                    <a:pt x="0" y="66639"/>
                  </a:lnTo>
                  <a:close/>
                </a:path>
              </a:pathLst>
            </a:cu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Bef>
                  <a:spcPct val="0"/>
                </a:spcBef>
                <a:spcAft>
                  <a:spcPct val="35000"/>
                </a:spcAft>
              </a:pPr>
              <a:r>
                <a:rPr lang="en-US" sz="1400" kern="1200" dirty="0" smtClean="0"/>
                <a:t>Take the Reset exception</a:t>
              </a:r>
              <a:endParaRPr lang="en-US" sz="1400" kern="1200" dirty="0"/>
            </a:p>
          </p:txBody>
        </p:sp>
        <p:sp>
          <p:nvSpPr>
            <p:cNvPr id="36" name="Freeform 35"/>
            <p:cNvSpPr/>
            <p:nvPr/>
          </p:nvSpPr>
          <p:spPr>
            <a:xfrm>
              <a:off x="4243542" y="2105036"/>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37" name="Freeform 36"/>
            <p:cNvSpPr/>
            <p:nvPr/>
          </p:nvSpPr>
          <p:spPr>
            <a:xfrm>
              <a:off x="2778041" y="2396581"/>
              <a:ext cx="3230877" cy="666386"/>
            </a:xfrm>
            <a:custGeom>
              <a:avLst/>
              <a:gdLst>
                <a:gd name="connsiteX0" fmla="*/ 0 w 3230877"/>
                <a:gd name="connsiteY0" fmla="*/ 66639 h 666386"/>
                <a:gd name="connsiteX1" fmla="*/ 19518 w 3230877"/>
                <a:gd name="connsiteY1" fmla="*/ 19518 h 666386"/>
                <a:gd name="connsiteX2" fmla="*/ 66639 w 3230877"/>
                <a:gd name="connsiteY2" fmla="*/ 0 h 666386"/>
                <a:gd name="connsiteX3" fmla="*/ 3164238 w 3230877"/>
                <a:gd name="connsiteY3" fmla="*/ 0 h 666386"/>
                <a:gd name="connsiteX4" fmla="*/ 3211359 w 3230877"/>
                <a:gd name="connsiteY4" fmla="*/ 19518 h 666386"/>
                <a:gd name="connsiteX5" fmla="*/ 3230877 w 3230877"/>
                <a:gd name="connsiteY5" fmla="*/ 66639 h 666386"/>
                <a:gd name="connsiteX6" fmla="*/ 3230877 w 3230877"/>
                <a:gd name="connsiteY6" fmla="*/ 599747 h 666386"/>
                <a:gd name="connsiteX7" fmla="*/ 3211359 w 3230877"/>
                <a:gd name="connsiteY7" fmla="*/ 646868 h 666386"/>
                <a:gd name="connsiteX8" fmla="*/ 3164238 w 3230877"/>
                <a:gd name="connsiteY8" fmla="*/ 666386 h 666386"/>
                <a:gd name="connsiteX9" fmla="*/ 66639 w 3230877"/>
                <a:gd name="connsiteY9" fmla="*/ 666386 h 666386"/>
                <a:gd name="connsiteX10" fmla="*/ 19518 w 3230877"/>
                <a:gd name="connsiteY10" fmla="*/ 646868 h 666386"/>
                <a:gd name="connsiteX11" fmla="*/ 0 w 3230877"/>
                <a:gd name="connsiteY11" fmla="*/ 599747 h 666386"/>
                <a:gd name="connsiteX12" fmla="*/ 0 w 3230877"/>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0877" h="666386">
                  <a:moveTo>
                    <a:pt x="0" y="66639"/>
                  </a:moveTo>
                  <a:cubicBezTo>
                    <a:pt x="0" y="48965"/>
                    <a:pt x="7021" y="32015"/>
                    <a:pt x="19518" y="19518"/>
                  </a:cubicBezTo>
                  <a:cubicBezTo>
                    <a:pt x="32015" y="7021"/>
                    <a:pt x="48965" y="0"/>
                    <a:pt x="66639" y="0"/>
                  </a:cubicBezTo>
                  <a:lnTo>
                    <a:pt x="3164238" y="0"/>
                  </a:lnTo>
                  <a:cubicBezTo>
                    <a:pt x="3181912" y="0"/>
                    <a:pt x="3198862" y="7021"/>
                    <a:pt x="3211359" y="19518"/>
                  </a:cubicBezTo>
                  <a:cubicBezTo>
                    <a:pt x="3223856" y="32015"/>
                    <a:pt x="3230877" y="48965"/>
                    <a:pt x="3230877" y="66639"/>
                  </a:cubicBezTo>
                  <a:lnTo>
                    <a:pt x="3230877" y="599747"/>
                  </a:lnTo>
                  <a:cubicBezTo>
                    <a:pt x="3230877" y="617421"/>
                    <a:pt x="3223856" y="634371"/>
                    <a:pt x="3211359" y="646868"/>
                  </a:cubicBezTo>
                  <a:cubicBezTo>
                    <a:pt x="3198862" y="659365"/>
                    <a:pt x="3181912" y="666386"/>
                    <a:pt x="3164238"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Bef>
                  <a:spcPct val="0"/>
                </a:spcBef>
                <a:spcAft>
                  <a:spcPct val="35000"/>
                </a:spcAft>
              </a:pPr>
              <a:r>
                <a:rPr lang="en-US" sz="1400" kern="1200" dirty="0" smtClean="0"/>
                <a:t>Start initializing the hardware</a:t>
              </a:r>
              <a:endParaRPr lang="en-US" sz="1400" kern="1200" dirty="0"/>
            </a:p>
          </p:txBody>
        </p:sp>
        <p:sp>
          <p:nvSpPr>
            <p:cNvPr id="38" name="Freeform 37"/>
            <p:cNvSpPr/>
            <p:nvPr/>
          </p:nvSpPr>
          <p:spPr>
            <a:xfrm>
              <a:off x="4243542" y="3104617"/>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39" name="Freeform 38"/>
            <p:cNvSpPr/>
            <p:nvPr/>
          </p:nvSpPr>
          <p:spPr>
            <a:xfrm>
              <a:off x="2791103" y="3396162"/>
              <a:ext cx="3204753" cy="666386"/>
            </a:xfrm>
            <a:custGeom>
              <a:avLst/>
              <a:gdLst>
                <a:gd name="connsiteX0" fmla="*/ 0 w 3204753"/>
                <a:gd name="connsiteY0" fmla="*/ 66639 h 666386"/>
                <a:gd name="connsiteX1" fmla="*/ 19518 w 3204753"/>
                <a:gd name="connsiteY1" fmla="*/ 19518 h 666386"/>
                <a:gd name="connsiteX2" fmla="*/ 66639 w 3204753"/>
                <a:gd name="connsiteY2" fmla="*/ 0 h 666386"/>
                <a:gd name="connsiteX3" fmla="*/ 3138114 w 3204753"/>
                <a:gd name="connsiteY3" fmla="*/ 0 h 666386"/>
                <a:gd name="connsiteX4" fmla="*/ 3185235 w 3204753"/>
                <a:gd name="connsiteY4" fmla="*/ 19518 h 666386"/>
                <a:gd name="connsiteX5" fmla="*/ 3204753 w 3204753"/>
                <a:gd name="connsiteY5" fmla="*/ 66639 h 666386"/>
                <a:gd name="connsiteX6" fmla="*/ 3204753 w 3204753"/>
                <a:gd name="connsiteY6" fmla="*/ 599747 h 666386"/>
                <a:gd name="connsiteX7" fmla="*/ 3185235 w 3204753"/>
                <a:gd name="connsiteY7" fmla="*/ 646868 h 666386"/>
                <a:gd name="connsiteX8" fmla="*/ 3138114 w 3204753"/>
                <a:gd name="connsiteY8" fmla="*/ 666386 h 666386"/>
                <a:gd name="connsiteX9" fmla="*/ 66639 w 3204753"/>
                <a:gd name="connsiteY9" fmla="*/ 666386 h 666386"/>
                <a:gd name="connsiteX10" fmla="*/ 19518 w 3204753"/>
                <a:gd name="connsiteY10" fmla="*/ 646868 h 666386"/>
                <a:gd name="connsiteX11" fmla="*/ 0 w 3204753"/>
                <a:gd name="connsiteY11" fmla="*/ 599747 h 666386"/>
                <a:gd name="connsiteX12" fmla="*/ 0 w 3204753"/>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4753" h="666386">
                  <a:moveTo>
                    <a:pt x="0" y="66639"/>
                  </a:moveTo>
                  <a:cubicBezTo>
                    <a:pt x="0" y="48965"/>
                    <a:pt x="7021" y="32015"/>
                    <a:pt x="19518" y="19518"/>
                  </a:cubicBezTo>
                  <a:cubicBezTo>
                    <a:pt x="32015" y="7021"/>
                    <a:pt x="48965" y="0"/>
                    <a:pt x="66639" y="0"/>
                  </a:cubicBezTo>
                  <a:lnTo>
                    <a:pt x="3138114" y="0"/>
                  </a:lnTo>
                  <a:cubicBezTo>
                    <a:pt x="3155788" y="0"/>
                    <a:pt x="3172738" y="7021"/>
                    <a:pt x="3185235" y="19518"/>
                  </a:cubicBezTo>
                  <a:cubicBezTo>
                    <a:pt x="3197732" y="32015"/>
                    <a:pt x="3204753" y="48965"/>
                    <a:pt x="3204753" y="66639"/>
                  </a:cubicBezTo>
                  <a:lnTo>
                    <a:pt x="3204753" y="599747"/>
                  </a:lnTo>
                  <a:cubicBezTo>
                    <a:pt x="3204753" y="617421"/>
                    <a:pt x="3197732" y="634371"/>
                    <a:pt x="3185235" y="646868"/>
                  </a:cubicBezTo>
                  <a:cubicBezTo>
                    <a:pt x="3172738" y="659365"/>
                    <a:pt x="3155788" y="666386"/>
                    <a:pt x="3138114"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Bef>
                  <a:spcPct val="0"/>
                </a:spcBef>
                <a:spcAft>
                  <a:spcPct val="35000"/>
                </a:spcAft>
              </a:pPr>
              <a:r>
                <a:rPr lang="en-US" sz="1400" kern="1200" dirty="0" smtClean="0"/>
                <a:t>Remap memory</a:t>
              </a:r>
              <a:endParaRPr lang="en-US" sz="1400" kern="1200" dirty="0"/>
            </a:p>
          </p:txBody>
        </p:sp>
        <p:grpSp>
          <p:nvGrpSpPr>
            <p:cNvPr id="5" name="Group 14"/>
            <p:cNvGrpSpPr/>
            <p:nvPr/>
          </p:nvGrpSpPr>
          <p:grpSpPr>
            <a:xfrm>
              <a:off x="4243543" y="4070056"/>
              <a:ext cx="299874" cy="249895"/>
              <a:chOff x="2275400" y="708035"/>
              <a:chExt cx="299874" cy="249895"/>
            </a:xfrm>
          </p:grpSpPr>
          <p:sp>
            <p:nvSpPr>
              <p:cNvPr id="50" name="Right Arrow 49"/>
              <p:cNvSpPr/>
              <p:nvPr/>
            </p:nvSpPr>
            <p:spPr>
              <a:xfrm rot="5400000">
                <a:off x="2300389" y="683046"/>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335375" y="708035"/>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6" name="Group 15"/>
            <p:cNvGrpSpPr/>
            <p:nvPr/>
          </p:nvGrpSpPr>
          <p:grpSpPr>
            <a:xfrm>
              <a:off x="2721435" y="4361601"/>
              <a:ext cx="3344091" cy="666386"/>
              <a:chOff x="1720076" y="999580"/>
              <a:chExt cx="1305008" cy="666386"/>
            </a:xfrm>
          </p:grpSpPr>
          <p:sp>
            <p:nvSpPr>
              <p:cNvPr id="48" name="Rounded Rectangle 47"/>
              <p:cNvSpPr/>
              <p:nvPr/>
            </p:nvSpPr>
            <p:spPr>
              <a:xfrm>
                <a:off x="1720076" y="999580"/>
                <a:ext cx="1305008"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400" dirty="0" smtClean="0"/>
                  <a:t>Initialize communication hardware </a:t>
                </a:r>
                <a:endParaRPr lang="en-US" sz="1400" dirty="0"/>
              </a:p>
            </p:txBody>
          </p:sp>
          <p:sp>
            <p:nvSpPr>
              <p:cNvPr id="49" name="Rounded Rectangle 6"/>
              <p:cNvSpPr/>
              <p:nvPr/>
            </p:nvSpPr>
            <p:spPr>
              <a:xfrm>
                <a:off x="1845106" y="1019098"/>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nvGrpSpPr>
            <p:cNvPr id="7" name="Group 16"/>
            <p:cNvGrpSpPr/>
            <p:nvPr/>
          </p:nvGrpSpPr>
          <p:grpSpPr>
            <a:xfrm>
              <a:off x="4243543" y="5069637"/>
              <a:ext cx="299874" cy="249895"/>
              <a:chOff x="2275400" y="1707616"/>
              <a:chExt cx="299874" cy="249895"/>
            </a:xfrm>
          </p:grpSpPr>
          <p:sp>
            <p:nvSpPr>
              <p:cNvPr id="46" name="Right Arrow 45"/>
              <p:cNvSpPr/>
              <p:nvPr/>
            </p:nvSpPr>
            <p:spPr>
              <a:xfrm rot="5400000">
                <a:off x="2300389" y="1682627"/>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Right Arrow 8"/>
              <p:cNvSpPr/>
              <p:nvPr/>
            </p:nvSpPr>
            <p:spPr>
              <a:xfrm>
                <a:off x="2335375" y="1707616"/>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8" name="Group 17"/>
            <p:cNvGrpSpPr/>
            <p:nvPr/>
          </p:nvGrpSpPr>
          <p:grpSpPr>
            <a:xfrm>
              <a:off x="2708371" y="5361182"/>
              <a:ext cx="3370219" cy="666386"/>
              <a:chOff x="779421" y="1999161"/>
              <a:chExt cx="4088675" cy="666386"/>
            </a:xfrm>
          </p:grpSpPr>
          <p:sp>
            <p:nvSpPr>
              <p:cNvPr id="44" name="Rounded Rectangle 43"/>
              <p:cNvSpPr/>
              <p:nvPr/>
            </p:nvSpPr>
            <p:spPr>
              <a:xfrm>
                <a:off x="779421" y="1999161"/>
                <a:ext cx="4088675"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1400" dirty="0" smtClean="0"/>
                  <a:t>Boot loader – copy  payload &amp; relinquish the control </a:t>
                </a:r>
                <a:endParaRPr lang="en-US" sz="1400" dirty="0"/>
              </a:p>
            </p:txBody>
          </p:sp>
          <p:sp>
            <p:nvSpPr>
              <p:cNvPr id="45" name="Rounded Rectangle 10"/>
              <p:cNvSpPr/>
              <p:nvPr/>
            </p:nvSpPr>
            <p:spPr>
              <a:xfrm>
                <a:off x="1845106" y="2018679"/>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Step 2: Start Initializing the Hardware</a:t>
            </a:r>
          </a:p>
        </p:txBody>
      </p:sp>
      <p:sp>
        <p:nvSpPr>
          <p:cNvPr id="3" name="Text Placeholder 2"/>
          <p:cNvSpPr>
            <a:spLocks noGrp="1"/>
          </p:cNvSpPr>
          <p:nvPr>
            <p:ph type="body" sz="quarter" idx="10"/>
          </p:nvPr>
        </p:nvSpPr>
        <p:spPr>
          <a:xfrm>
            <a:off x="533399" y="1062312"/>
            <a:ext cx="5710647" cy="4667249"/>
          </a:xfrm>
        </p:spPr>
        <p:txBody>
          <a:bodyPr>
            <a:normAutofit/>
          </a:bodyPr>
          <a:lstStyle/>
          <a:p>
            <a:r>
              <a:rPr lang="en-US" dirty="0" smtClean="0"/>
              <a:t>Step 2: Start Initializing the Hardware</a:t>
            </a:r>
          </a:p>
          <a:p>
            <a:pPr lvl="1"/>
            <a:r>
              <a:rPr lang="en-US" dirty="0" smtClean="0"/>
              <a:t>Initialize hardware by setting up system registers</a:t>
            </a:r>
          </a:p>
          <a:p>
            <a:pPr lvl="2"/>
            <a:r>
              <a:rPr lang="en-US" dirty="0" smtClean="0"/>
              <a:t>Init Core</a:t>
            </a:r>
          </a:p>
          <a:p>
            <a:pPr lvl="2"/>
            <a:r>
              <a:rPr lang="en-US" dirty="0" smtClean="0"/>
              <a:t>Invalidate Cache </a:t>
            </a:r>
          </a:p>
          <a:p>
            <a:pPr lvl="2"/>
            <a:r>
              <a:rPr lang="en-US" dirty="0" smtClean="0"/>
              <a:t>Timer init, etc</a:t>
            </a:r>
          </a:p>
          <a:p>
            <a:pPr lvl="2">
              <a:buNone/>
            </a:pP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grpSp>
        <p:nvGrpSpPr>
          <p:cNvPr id="4" name="Group 4"/>
          <p:cNvGrpSpPr/>
          <p:nvPr/>
        </p:nvGrpSpPr>
        <p:grpSpPr>
          <a:xfrm>
            <a:off x="6217920" y="1345473"/>
            <a:ext cx="2656121" cy="4167052"/>
            <a:chOff x="2708371" y="1397001"/>
            <a:chExt cx="3370219" cy="4630567"/>
          </a:xfrm>
        </p:grpSpPr>
        <p:sp>
          <p:nvSpPr>
            <p:cNvPr id="6" name="Freeform 5"/>
            <p:cNvSpPr/>
            <p:nvPr/>
          </p:nvSpPr>
          <p:spPr>
            <a:xfrm>
              <a:off x="2804165" y="1397001"/>
              <a:ext cx="3178629" cy="666386"/>
            </a:xfrm>
            <a:custGeom>
              <a:avLst/>
              <a:gdLst>
                <a:gd name="connsiteX0" fmla="*/ 0 w 3178629"/>
                <a:gd name="connsiteY0" fmla="*/ 66639 h 666386"/>
                <a:gd name="connsiteX1" fmla="*/ 19518 w 3178629"/>
                <a:gd name="connsiteY1" fmla="*/ 19518 h 666386"/>
                <a:gd name="connsiteX2" fmla="*/ 66639 w 3178629"/>
                <a:gd name="connsiteY2" fmla="*/ 0 h 666386"/>
                <a:gd name="connsiteX3" fmla="*/ 3111990 w 3178629"/>
                <a:gd name="connsiteY3" fmla="*/ 0 h 666386"/>
                <a:gd name="connsiteX4" fmla="*/ 3159111 w 3178629"/>
                <a:gd name="connsiteY4" fmla="*/ 19518 h 666386"/>
                <a:gd name="connsiteX5" fmla="*/ 3178629 w 3178629"/>
                <a:gd name="connsiteY5" fmla="*/ 66639 h 666386"/>
                <a:gd name="connsiteX6" fmla="*/ 3178629 w 3178629"/>
                <a:gd name="connsiteY6" fmla="*/ 599747 h 666386"/>
                <a:gd name="connsiteX7" fmla="*/ 3159111 w 3178629"/>
                <a:gd name="connsiteY7" fmla="*/ 646868 h 666386"/>
                <a:gd name="connsiteX8" fmla="*/ 3111990 w 3178629"/>
                <a:gd name="connsiteY8" fmla="*/ 666386 h 666386"/>
                <a:gd name="connsiteX9" fmla="*/ 66639 w 3178629"/>
                <a:gd name="connsiteY9" fmla="*/ 666386 h 666386"/>
                <a:gd name="connsiteX10" fmla="*/ 19518 w 3178629"/>
                <a:gd name="connsiteY10" fmla="*/ 646868 h 666386"/>
                <a:gd name="connsiteX11" fmla="*/ 0 w 3178629"/>
                <a:gd name="connsiteY11" fmla="*/ 599747 h 666386"/>
                <a:gd name="connsiteX12" fmla="*/ 0 w 3178629"/>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8629" h="666386">
                  <a:moveTo>
                    <a:pt x="0" y="66639"/>
                  </a:moveTo>
                  <a:cubicBezTo>
                    <a:pt x="0" y="48965"/>
                    <a:pt x="7021" y="32015"/>
                    <a:pt x="19518" y="19518"/>
                  </a:cubicBezTo>
                  <a:cubicBezTo>
                    <a:pt x="32015" y="7021"/>
                    <a:pt x="48965" y="0"/>
                    <a:pt x="66639" y="0"/>
                  </a:cubicBezTo>
                  <a:lnTo>
                    <a:pt x="3111990" y="0"/>
                  </a:lnTo>
                  <a:cubicBezTo>
                    <a:pt x="3129664" y="0"/>
                    <a:pt x="3146614" y="7021"/>
                    <a:pt x="3159111" y="19518"/>
                  </a:cubicBezTo>
                  <a:cubicBezTo>
                    <a:pt x="3171608" y="32015"/>
                    <a:pt x="3178629" y="48965"/>
                    <a:pt x="3178629" y="66639"/>
                  </a:cubicBezTo>
                  <a:lnTo>
                    <a:pt x="3178629" y="599747"/>
                  </a:lnTo>
                  <a:cubicBezTo>
                    <a:pt x="3178629" y="617421"/>
                    <a:pt x="3171608" y="634371"/>
                    <a:pt x="3159111" y="646868"/>
                  </a:cubicBezTo>
                  <a:cubicBezTo>
                    <a:pt x="3146614" y="659365"/>
                    <a:pt x="3129664" y="666386"/>
                    <a:pt x="3111990"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Take the Reset exception</a:t>
              </a:r>
            </a:p>
          </p:txBody>
        </p:sp>
        <p:sp>
          <p:nvSpPr>
            <p:cNvPr id="7" name="Freeform 6"/>
            <p:cNvSpPr/>
            <p:nvPr/>
          </p:nvSpPr>
          <p:spPr>
            <a:xfrm>
              <a:off x="4243542" y="2105036"/>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8" name="Freeform 7"/>
            <p:cNvSpPr/>
            <p:nvPr/>
          </p:nvSpPr>
          <p:spPr>
            <a:xfrm>
              <a:off x="2778041" y="2396581"/>
              <a:ext cx="3230877" cy="666386"/>
            </a:xfrm>
            <a:custGeom>
              <a:avLst/>
              <a:gdLst>
                <a:gd name="connsiteX0" fmla="*/ 0 w 3230877"/>
                <a:gd name="connsiteY0" fmla="*/ 66639 h 666386"/>
                <a:gd name="connsiteX1" fmla="*/ 19518 w 3230877"/>
                <a:gd name="connsiteY1" fmla="*/ 19518 h 666386"/>
                <a:gd name="connsiteX2" fmla="*/ 66639 w 3230877"/>
                <a:gd name="connsiteY2" fmla="*/ 0 h 666386"/>
                <a:gd name="connsiteX3" fmla="*/ 3164238 w 3230877"/>
                <a:gd name="connsiteY3" fmla="*/ 0 h 666386"/>
                <a:gd name="connsiteX4" fmla="*/ 3211359 w 3230877"/>
                <a:gd name="connsiteY4" fmla="*/ 19518 h 666386"/>
                <a:gd name="connsiteX5" fmla="*/ 3230877 w 3230877"/>
                <a:gd name="connsiteY5" fmla="*/ 66639 h 666386"/>
                <a:gd name="connsiteX6" fmla="*/ 3230877 w 3230877"/>
                <a:gd name="connsiteY6" fmla="*/ 599747 h 666386"/>
                <a:gd name="connsiteX7" fmla="*/ 3211359 w 3230877"/>
                <a:gd name="connsiteY7" fmla="*/ 646868 h 666386"/>
                <a:gd name="connsiteX8" fmla="*/ 3164238 w 3230877"/>
                <a:gd name="connsiteY8" fmla="*/ 666386 h 666386"/>
                <a:gd name="connsiteX9" fmla="*/ 66639 w 3230877"/>
                <a:gd name="connsiteY9" fmla="*/ 666386 h 666386"/>
                <a:gd name="connsiteX10" fmla="*/ 19518 w 3230877"/>
                <a:gd name="connsiteY10" fmla="*/ 646868 h 666386"/>
                <a:gd name="connsiteX11" fmla="*/ 0 w 3230877"/>
                <a:gd name="connsiteY11" fmla="*/ 599747 h 666386"/>
                <a:gd name="connsiteX12" fmla="*/ 0 w 3230877"/>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0877" h="666386">
                  <a:moveTo>
                    <a:pt x="0" y="66639"/>
                  </a:moveTo>
                  <a:cubicBezTo>
                    <a:pt x="0" y="48965"/>
                    <a:pt x="7021" y="32015"/>
                    <a:pt x="19518" y="19518"/>
                  </a:cubicBezTo>
                  <a:cubicBezTo>
                    <a:pt x="32015" y="7021"/>
                    <a:pt x="48965" y="0"/>
                    <a:pt x="66639" y="0"/>
                  </a:cubicBezTo>
                  <a:lnTo>
                    <a:pt x="3164238" y="0"/>
                  </a:lnTo>
                  <a:cubicBezTo>
                    <a:pt x="3181912" y="0"/>
                    <a:pt x="3198862" y="7021"/>
                    <a:pt x="3211359" y="19518"/>
                  </a:cubicBezTo>
                  <a:cubicBezTo>
                    <a:pt x="3223856" y="32015"/>
                    <a:pt x="3230877" y="48965"/>
                    <a:pt x="3230877" y="66639"/>
                  </a:cubicBezTo>
                  <a:lnTo>
                    <a:pt x="3230877" y="599747"/>
                  </a:lnTo>
                  <a:cubicBezTo>
                    <a:pt x="3230877" y="617421"/>
                    <a:pt x="3223856" y="634371"/>
                    <a:pt x="3211359" y="646868"/>
                  </a:cubicBezTo>
                  <a:cubicBezTo>
                    <a:pt x="3198862" y="659365"/>
                    <a:pt x="3181912" y="666386"/>
                    <a:pt x="3164238" y="666386"/>
                  </a:cubicBezTo>
                  <a:lnTo>
                    <a:pt x="66639" y="666386"/>
                  </a:lnTo>
                  <a:cubicBezTo>
                    <a:pt x="48965" y="666386"/>
                    <a:pt x="32015" y="659365"/>
                    <a:pt x="19518" y="646868"/>
                  </a:cubicBezTo>
                  <a:cubicBezTo>
                    <a:pt x="7021" y="634371"/>
                    <a:pt x="0" y="617421"/>
                    <a:pt x="0" y="599747"/>
                  </a:cubicBezTo>
                  <a:lnTo>
                    <a:pt x="0" y="66639"/>
                  </a:lnTo>
                  <a:close/>
                </a:path>
              </a:pathLst>
            </a:cu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Bef>
                  <a:spcPct val="0"/>
                </a:spcBef>
                <a:spcAft>
                  <a:spcPct val="35000"/>
                </a:spcAft>
              </a:pPr>
              <a:r>
                <a:rPr lang="en-US" sz="1400" kern="1200" dirty="0" smtClean="0"/>
                <a:t>Start initializing the hardware</a:t>
              </a:r>
              <a:endParaRPr lang="en-US" sz="1400" kern="1200" dirty="0"/>
            </a:p>
          </p:txBody>
        </p:sp>
        <p:sp>
          <p:nvSpPr>
            <p:cNvPr id="9" name="Freeform 8"/>
            <p:cNvSpPr/>
            <p:nvPr/>
          </p:nvSpPr>
          <p:spPr>
            <a:xfrm>
              <a:off x="4243542" y="3104617"/>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10" name="Freeform 9"/>
            <p:cNvSpPr/>
            <p:nvPr/>
          </p:nvSpPr>
          <p:spPr>
            <a:xfrm>
              <a:off x="2791103" y="3396162"/>
              <a:ext cx="3204753" cy="666386"/>
            </a:xfrm>
            <a:custGeom>
              <a:avLst/>
              <a:gdLst>
                <a:gd name="connsiteX0" fmla="*/ 0 w 3204753"/>
                <a:gd name="connsiteY0" fmla="*/ 66639 h 666386"/>
                <a:gd name="connsiteX1" fmla="*/ 19518 w 3204753"/>
                <a:gd name="connsiteY1" fmla="*/ 19518 h 666386"/>
                <a:gd name="connsiteX2" fmla="*/ 66639 w 3204753"/>
                <a:gd name="connsiteY2" fmla="*/ 0 h 666386"/>
                <a:gd name="connsiteX3" fmla="*/ 3138114 w 3204753"/>
                <a:gd name="connsiteY3" fmla="*/ 0 h 666386"/>
                <a:gd name="connsiteX4" fmla="*/ 3185235 w 3204753"/>
                <a:gd name="connsiteY4" fmla="*/ 19518 h 666386"/>
                <a:gd name="connsiteX5" fmla="*/ 3204753 w 3204753"/>
                <a:gd name="connsiteY5" fmla="*/ 66639 h 666386"/>
                <a:gd name="connsiteX6" fmla="*/ 3204753 w 3204753"/>
                <a:gd name="connsiteY6" fmla="*/ 599747 h 666386"/>
                <a:gd name="connsiteX7" fmla="*/ 3185235 w 3204753"/>
                <a:gd name="connsiteY7" fmla="*/ 646868 h 666386"/>
                <a:gd name="connsiteX8" fmla="*/ 3138114 w 3204753"/>
                <a:gd name="connsiteY8" fmla="*/ 666386 h 666386"/>
                <a:gd name="connsiteX9" fmla="*/ 66639 w 3204753"/>
                <a:gd name="connsiteY9" fmla="*/ 666386 h 666386"/>
                <a:gd name="connsiteX10" fmla="*/ 19518 w 3204753"/>
                <a:gd name="connsiteY10" fmla="*/ 646868 h 666386"/>
                <a:gd name="connsiteX11" fmla="*/ 0 w 3204753"/>
                <a:gd name="connsiteY11" fmla="*/ 599747 h 666386"/>
                <a:gd name="connsiteX12" fmla="*/ 0 w 3204753"/>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4753" h="666386">
                  <a:moveTo>
                    <a:pt x="0" y="66639"/>
                  </a:moveTo>
                  <a:cubicBezTo>
                    <a:pt x="0" y="48965"/>
                    <a:pt x="7021" y="32015"/>
                    <a:pt x="19518" y="19518"/>
                  </a:cubicBezTo>
                  <a:cubicBezTo>
                    <a:pt x="32015" y="7021"/>
                    <a:pt x="48965" y="0"/>
                    <a:pt x="66639" y="0"/>
                  </a:cubicBezTo>
                  <a:lnTo>
                    <a:pt x="3138114" y="0"/>
                  </a:lnTo>
                  <a:cubicBezTo>
                    <a:pt x="3155788" y="0"/>
                    <a:pt x="3172738" y="7021"/>
                    <a:pt x="3185235" y="19518"/>
                  </a:cubicBezTo>
                  <a:cubicBezTo>
                    <a:pt x="3197732" y="32015"/>
                    <a:pt x="3204753" y="48965"/>
                    <a:pt x="3204753" y="66639"/>
                  </a:cubicBezTo>
                  <a:lnTo>
                    <a:pt x="3204753" y="599747"/>
                  </a:lnTo>
                  <a:cubicBezTo>
                    <a:pt x="3204753" y="617421"/>
                    <a:pt x="3197732" y="634371"/>
                    <a:pt x="3185235" y="646868"/>
                  </a:cubicBezTo>
                  <a:cubicBezTo>
                    <a:pt x="3172738" y="659365"/>
                    <a:pt x="3155788" y="666386"/>
                    <a:pt x="3138114"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Bef>
                  <a:spcPct val="0"/>
                </a:spcBef>
                <a:spcAft>
                  <a:spcPct val="35000"/>
                </a:spcAft>
              </a:pPr>
              <a:r>
                <a:rPr lang="en-US" sz="1400" kern="1200" dirty="0" smtClean="0"/>
                <a:t>Remap memory</a:t>
              </a:r>
              <a:endParaRPr lang="en-US" sz="1400" kern="1200" dirty="0"/>
            </a:p>
          </p:txBody>
        </p:sp>
        <p:grpSp>
          <p:nvGrpSpPr>
            <p:cNvPr id="5" name="Group 14"/>
            <p:cNvGrpSpPr/>
            <p:nvPr/>
          </p:nvGrpSpPr>
          <p:grpSpPr>
            <a:xfrm>
              <a:off x="4243543" y="4070056"/>
              <a:ext cx="299874" cy="249895"/>
              <a:chOff x="2275400" y="708035"/>
              <a:chExt cx="299874" cy="249895"/>
            </a:xfrm>
          </p:grpSpPr>
          <p:sp>
            <p:nvSpPr>
              <p:cNvPr id="21" name="Right Arrow 20"/>
              <p:cNvSpPr/>
              <p:nvPr/>
            </p:nvSpPr>
            <p:spPr>
              <a:xfrm rot="5400000">
                <a:off x="2300389" y="683046"/>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Right Arrow 4"/>
              <p:cNvSpPr/>
              <p:nvPr/>
            </p:nvSpPr>
            <p:spPr>
              <a:xfrm>
                <a:off x="2335375" y="708035"/>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11" name="Group 15"/>
            <p:cNvGrpSpPr/>
            <p:nvPr/>
          </p:nvGrpSpPr>
          <p:grpSpPr>
            <a:xfrm>
              <a:off x="2721435" y="4361601"/>
              <a:ext cx="3344091" cy="666386"/>
              <a:chOff x="1720076" y="999580"/>
              <a:chExt cx="1305008" cy="666386"/>
            </a:xfrm>
          </p:grpSpPr>
          <p:sp>
            <p:nvSpPr>
              <p:cNvPr id="19" name="Rounded Rectangle 18"/>
              <p:cNvSpPr/>
              <p:nvPr/>
            </p:nvSpPr>
            <p:spPr>
              <a:xfrm>
                <a:off x="1720076" y="999580"/>
                <a:ext cx="1305008"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400" dirty="0" smtClean="0"/>
                  <a:t>Initialize communication hardware </a:t>
                </a:r>
                <a:endParaRPr lang="en-US" sz="1400" dirty="0"/>
              </a:p>
            </p:txBody>
          </p:sp>
          <p:sp>
            <p:nvSpPr>
              <p:cNvPr id="20" name="Rounded Rectangle 6"/>
              <p:cNvSpPr/>
              <p:nvPr/>
            </p:nvSpPr>
            <p:spPr>
              <a:xfrm>
                <a:off x="1845106" y="1019098"/>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nvGrpSpPr>
            <p:cNvPr id="12" name="Group 16"/>
            <p:cNvGrpSpPr/>
            <p:nvPr/>
          </p:nvGrpSpPr>
          <p:grpSpPr>
            <a:xfrm>
              <a:off x="4243543" y="5069637"/>
              <a:ext cx="299874" cy="249895"/>
              <a:chOff x="2275400" y="1707616"/>
              <a:chExt cx="299874" cy="249895"/>
            </a:xfrm>
          </p:grpSpPr>
          <p:sp>
            <p:nvSpPr>
              <p:cNvPr id="17" name="Right Arrow 16"/>
              <p:cNvSpPr/>
              <p:nvPr/>
            </p:nvSpPr>
            <p:spPr>
              <a:xfrm rot="5400000">
                <a:off x="2300389" y="1682627"/>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Right Arrow 8"/>
              <p:cNvSpPr/>
              <p:nvPr/>
            </p:nvSpPr>
            <p:spPr>
              <a:xfrm>
                <a:off x="2335375" y="1707616"/>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13" name="Group 17"/>
            <p:cNvGrpSpPr/>
            <p:nvPr/>
          </p:nvGrpSpPr>
          <p:grpSpPr>
            <a:xfrm>
              <a:off x="2708371" y="5361182"/>
              <a:ext cx="3370219" cy="666386"/>
              <a:chOff x="779421" y="1999161"/>
              <a:chExt cx="4088675" cy="666386"/>
            </a:xfrm>
          </p:grpSpPr>
          <p:sp>
            <p:nvSpPr>
              <p:cNvPr id="15" name="Rounded Rectangle 14"/>
              <p:cNvSpPr/>
              <p:nvPr/>
            </p:nvSpPr>
            <p:spPr>
              <a:xfrm>
                <a:off x="779421" y="1999161"/>
                <a:ext cx="4088675"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1400" dirty="0" smtClean="0"/>
                  <a:t>Boot loader – copy  payload &amp; relinquish the control </a:t>
                </a:r>
                <a:endParaRPr lang="en-US" sz="1400" dirty="0"/>
              </a:p>
            </p:txBody>
          </p:sp>
          <p:sp>
            <p:nvSpPr>
              <p:cNvPr id="16" name="Rounded Rectangle 10"/>
              <p:cNvSpPr/>
              <p:nvPr/>
            </p:nvSpPr>
            <p:spPr>
              <a:xfrm>
                <a:off x="1845106" y="2018679"/>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Step 3: Remap </a:t>
            </a:r>
            <a:r>
              <a:rPr lang="en-US" dirty="0" smtClean="0"/>
              <a:t>Memory</a:t>
            </a:r>
            <a:endParaRPr lang="en-US" dirty="0"/>
          </a:p>
        </p:txBody>
      </p:sp>
      <p:sp>
        <p:nvSpPr>
          <p:cNvPr id="3" name="Text Placeholder 2"/>
          <p:cNvSpPr>
            <a:spLocks noGrp="1"/>
          </p:cNvSpPr>
          <p:nvPr>
            <p:ph type="body" sz="quarter" idx="10"/>
          </p:nvPr>
        </p:nvSpPr>
        <p:spPr>
          <a:xfrm>
            <a:off x="692889" y="1147372"/>
            <a:ext cx="5397138" cy="4667249"/>
          </a:xfrm>
        </p:spPr>
        <p:txBody>
          <a:bodyPr/>
          <a:lstStyle/>
          <a:p>
            <a:r>
              <a:rPr lang="en-US" dirty="0" smtClean="0"/>
              <a:t>Step 3: Remap Memory</a:t>
            </a:r>
          </a:p>
          <a:p>
            <a:pPr lvl="1"/>
            <a:r>
              <a:rPr lang="en-US" sz="1600" dirty="0" smtClean="0"/>
              <a:t>The platform starts with a known Memory map(default)</a:t>
            </a:r>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a:buNone/>
            </a:pPr>
            <a:endParaRPr lang="en-US" dirty="0"/>
          </a:p>
        </p:txBody>
      </p:sp>
      <p:grpSp>
        <p:nvGrpSpPr>
          <p:cNvPr id="5" name="Group 4"/>
          <p:cNvGrpSpPr/>
          <p:nvPr/>
        </p:nvGrpSpPr>
        <p:grpSpPr>
          <a:xfrm>
            <a:off x="6217920" y="1345473"/>
            <a:ext cx="2656121" cy="4167052"/>
            <a:chOff x="2708371" y="1397001"/>
            <a:chExt cx="3370219" cy="4630567"/>
          </a:xfrm>
        </p:grpSpPr>
        <p:sp>
          <p:nvSpPr>
            <p:cNvPr id="6" name="Freeform 5"/>
            <p:cNvSpPr/>
            <p:nvPr/>
          </p:nvSpPr>
          <p:spPr>
            <a:xfrm>
              <a:off x="2804165" y="1397001"/>
              <a:ext cx="3178629" cy="666386"/>
            </a:xfrm>
            <a:custGeom>
              <a:avLst/>
              <a:gdLst>
                <a:gd name="connsiteX0" fmla="*/ 0 w 3178629"/>
                <a:gd name="connsiteY0" fmla="*/ 66639 h 666386"/>
                <a:gd name="connsiteX1" fmla="*/ 19518 w 3178629"/>
                <a:gd name="connsiteY1" fmla="*/ 19518 h 666386"/>
                <a:gd name="connsiteX2" fmla="*/ 66639 w 3178629"/>
                <a:gd name="connsiteY2" fmla="*/ 0 h 666386"/>
                <a:gd name="connsiteX3" fmla="*/ 3111990 w 3178629"/>
                <a:gd name="connsiteY3" fmla="*/ 0 h 666386"/>
                <a:gd name="connsiteX4" fmla="*/ 3159111 w 3178629"/>
                <a:gd name="connsiteY4" fmla="*/ 19518 h 666386"/>
                <a:gd name="connsiteX5" fmla="*/ 3178629 w 3178629"/>
                <a:gd name="connsiteY5" fmla="*/ 66639 h 666386"/>
                <a:gd name="connsiteX6" fmla="*/ 3178629 w 3178629"/>
                <a:gd name="connsiteY6" fmla="*/ 599747 h 666386"/>
                <a:gd name="connsiteX7" fmla="*/ 3159111 w 3178629"/>
                <a:gd name="connsiteY7" fmla="*/ 646868 h 666386"/>
                <a:gd name="connsiteX8" fmla="*/ 3111990 w 3178629"/>
                <a:gd name="connsiteY8" fmla="*/ 666386 h 666386"/>
                <a:gd name="connsiteX9" fmla="*/ 66639 w 3178629"/>
                <a:gd name="connsiteY9" fmla="*/ 666386 h 666386"/>
                <a:gd name="connsiteX10" fmla="*/ 19518 w 3178629"/>
                <a:gd name="connsiteY10" fmla="*/ 646868 h 666386"/>
                <a:gd name="connsiteX11" fmla="*/ 0 w 3178629"/>
                <a:gd name="connsiteY11" fmla="*/ 599747 h 666386"/>
                <a:gd name="connsiteX12" fmla="*/ 0 w 3178629"/>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8629" h="666386">
                  <a:moveTo>
                    <a:pt x="0" y="66639"/>
                  </a:moveTo>
                  <a:cubicBezTo>
                    <a:pt x="0" y="48965"/>
                    <a:pt x="7021" y="32015"/>
                    <a:pt x="19518" y="19518"/>
                  </a:cubicBezTo>
                  <a:cubicBezTo>
                    <a:pt x="32015" y="7021"/>
                    <a:pt x="48965" y="0"/>
                    <a:pt x="66639" y="0"/>
                  </a:cubicBezTo>
                  <a:lnTo>
                    <a:pt x="3111990" y="0"/>
                  </a:lnTo>
                  <a:cubicBezTo>
                    <a:pt x="3129664" y="0"/>
                    <a:pt x="3146614" y="7021"/>
                    <a:pt x="3159111" y="19518"/>
                  </a:cubicBezTo>
                  <a:cubicBezTo>
                    <a:pt x="3171608" y="32015"/>
                    <a:pt x="3178629" y="48965"/>
                    <a:pt x="3178629" y="66639"/>
                  </a:cubicBezTo>
                  <a:lnTo>
                    <a:pt x="3178629" y="599747"/>
                  </a:lnTo>
                  <a:cubicBezTo>
                    <a:pt x="3178629" y="617421"/>
                    <a:pt x="3171608" y="634371"/>
                    <a:pt x="3159111" y="646868"/>
                  </a:cubicBezTo>
                  <a:cubicBezTo>
                    <a:pt x="3146614" y="659365"/>
                    <a:pt x="3129664" y="666386"/>
                    <a:pt x="3111990"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Take the Reset exception</a:t>
              </a:r>
            </a:p>
          </p:txBody>
        </p:sp>
        <p:sp>
          <p:nvSpPr>
            <p:cNvPr id="7" name="Freeform 6"/>
            <p:cNvSpPr/>
            <p:nvPr/>
          </p:nvSpPr>
          <p:spPr>
            <a:xfrm>
              <a:off x="4243542" y="2105036"/>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8" name="Freeform 7"/>
            <p:cNvSpPr/>
            <p:nvPr/>
          </p:nvSpPr>
          <p:spPr>
            <a:xfrm>
              <a:off x="2778041" y="2396581"/>
              <a:ext cx="3230877" cy="666386"/>
            </a:xfrm>
            <a:custGeom>
              <a:avLst/>
              <a:gdLst>
                <a:gd name="connsiteX0" fmla="*/ 0 w 3230877"/>
                <a:gd name="connsiteY0" fmla="*/ 66639 h 666386"/>
                <a:gd name="connsiteX1" fmla="*/ 19518 w 3230877"/>
                <a:gd name="connsiteY1" fmla="*/ 19518 h 666386"/>
                <a:gd name="connsiteX2" fmla="*/ 66639 w 3230877"/>
                <a:gd name="connsiteY2" fmla="*/ 0 h 666386"/>
                <a:gd name="connsiteX3" fmla="*/ 3164238 w 3230877"/>
                <a:gd name="connsiteY3" fmla="*/ 0 h 666386"/>
                <a:gd name="connsiteX4" fmla="*/ 3211359 w 3230877"/>
                <a:gd name="connsiteY4" fmla="*/ 19518 h 666386"/>
                <a:gd name="connsiteX5" fmla="*/ 3230877 w 3230877"/>
                <a:gd name="connsiteY5" fmla="*/ 66639 h 666386"/>
                <a:gd name="connsiteX6" fmla="*/ 3230877 w 3230877"/>
                <a:gd name="connsiteY6" fmla="*/ 599747 h 666386"/>
                <a:gd name="connsiteX7" fmla="*/ 3211359 w 3230877"/>
                <a:gd name="connsiteY7" fmla="*/ 646868 h 666386"/>
                <a:gd name="connsiteX8" fmla="*/ 3164238 w 3230877"/>
                <a:gd name="connsiteY8" fmla="*/ 666386 h 666386"/>
                <a:gd name="connsiteX9" fmla="*/ 66639 w 3230877"/>
                <a:gd name="connsiteY9" fmla="*/ 666386 h 666386"/>
                <a:gd name="connsiteX10" fmla="*/ 19518 w 3230877"/>
                <a:gd name="connsiteY10" fmla="*/ 646868 h 666386"/>
                <a:gd name="connsiteX11" fmla="*/ 0 w 3230877"/>
                <a:gd name="connsiteY11" fmla="*/ 599747 h 666386"/>
                <a:gd name="connsiteX12" fmla="*/ 0 w 3230877"/>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0877" h="666386">
                  <a:moveTo>
                    <a:pt x="0" y="66639"/>
                  </a:moveTo>
                  <a:cubicBezTo>
                    <a:pt x="0" y="48965"/>
                    <a:pt x="7021" y="32015"/>
                    <a:pt x="19518" y="19518"/>
                  </a:cubicBezTo>
                  <a:cubicBezTo>
                    <a:pt x="32015" y="7021"/>
                    <a:pt x="48965" y="0"/>
                    <a:pt x="66639" y="0"/>
                  </a:cubicBezTo>
                  <a:lnTo>
                    <a:pt x="3164238" y="0"/>
                  </a:lnTo>
                  <a:cubicBezTo>
                    <a:pt x="3181912" y="0"/>
                    <a:pt x="3198862" y="7021"/>
                    <a:pt x="3211359" y="19518"/>
                  </a:cubicBezTo>
                  <a:cubicBezTo>
                    <a:pt x="3223856" y="32015"/>
                    <a:pt x="3230877" y="48965"/>
                    <a:pt x="3230877" y="66639"/>
                  </a:cubicBezTo>
                  <a:lnTo>
                    <a:pt x="3230877" y="599747"/>
                  </a:lnTo>
                  <a:cubicBezTo>
                    <a:pt x="3230877" y="617421"/>
                    <a:pt x="3223856" y="634371"/>
                    <a:pt x="3211359" y="646868"/>
                  </a:cubicBezTo>
                  <a:cubicBezTo>
                    <a:pt x="3198862" y="659365"/>
                    <a:pt x="3181912" y="666386"/>
                    <a:pt x="3164238"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Aft>
                  <a:spcPct val="35000"/>
                </a:spcAft>
              </a:pPr>
              <a:r>
                <a:rPr lang="en-US" sz="1400" dirty="0" smtClean="0"/>
                <a:t>Start initializing the hardware</a:t>
              </a:r>
            </a:p>
          </p:txBody>
        </p:sp>
        <p:sp>
          <p:nvSpPr>
            <p:cNvPr id="9" name="Freeform 8"/>
            <p:cNvSpPr/>
            <p:nvPr/>
          </p:nvSpPr>
          <p:spPr>
            <a:xfrm>
              <a:off x="4243542" y="3104617"/>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10" name="Freeform 9"/>
            <p:cNvSpPr/>
            <p:nvPr/>
          </p:nvSpPr>
          <p:spPr>
            <a:xfrm>
              <a:off x="2791103" y="3396162"/>
              <a:ext cx="3204753" cy="666386"/>
            </a:xfrm>
            <a:custGeom>
              <a:avLst/>
              <a:gdLst>
                <a:gd name="connsiteX0" fmla="*/ 0 w 3204753"/>
                <a:gd name="connsiteY0" fmla="*/ 66639 h 666386"/>
                <a:gd name="connsiteX1" fmla="*/ 19518 w 3204753"/>
                <a:gd name="connsiteY1" fmla="*/ 19518 h 666386"/>
                <a:gd name="connsiteX2" fmla="*/ 66639 w 3204753"/>
                <a:gd name="connsiteY2" fmla="*/ 0 h 666386"/>
                <a:gd name="connsiteX3" fmla="*/ 3138114 w 3204753"/>
                <a:gd name="connsiteY3" fmla="*/ 0 h 666386"/>
                <a:gd name="connsiteX4" fmla="*/ 3185235 w 3204753"/>
                <a:gd name="connsiteY4" fmla="*/ 19518 h 666386"/>
                <a:gd name="connsiteX5" fmla="*/ 3204753 w 3204753"/>
                <a:gd name="connsiteY5" fmla="*/ 66639 h 666386"/>
                <a:gd name="connsiteX6" fmla="*/ 3204753 w 3204753"/>
                <a:gd name="connsiteY6" fmla="*/ 599747 h 666386"/>
                <a:gd name="connsiteX7" fmla="*/ 3185235 w 3204753"/>
                <a:gd name="connsiteY7" fmla="*/ 646868 h 666386"/>
                <a:gd name="connsiteX8" fmla="*/ 3138114 w 3204753"/>
                <a:gd name="connsiteY8" fmla="*/ 666386 h 666386"/>
                <a:gd name="connsiteX9" fmla="*/ 66639 w 3204753"/>
                <a:gd name="connsiteY9" fmla="*/ 666386 h 666386"/>
                <a:gd name="connsiteX10" fmla="*/ 19518 w 3204753"/>
                <a:gd name="connsiteY10" fmla="*/ 646868 h 666386"/>
                <a:gd name="connsiteX11" fmla="*/ 0 w 3204753"/>
                <a:gd name="connsiteY11" fmla="*/ 599747 h 666386"/>
                <a:gd name="connsiteX12" fmla="*/ 0 w 3204753"/>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4753" h="666386">
                  <a:moveTo>
                    <a:pt x="0" y="66639"/>
                  </a:moveTo>
                  <a:cubicBezTo>
                    <a:pt x="0" y="48965"/>
                    <a:pt x="7021" y="32015"/>
                    <a:pt x="19518" y="19518"/>
                  </a:cubicBezTo>
                  <a:cubicBezTo>
                    <a:pt x="32015" y="7021"/>
                    <a:pt x="48965" y="0"/>
                    <a:pt x="66639" y="0"/>
                  </a:cubicBezTo>
                  <a:lnTo>
                    <a:pt x="3138114" y="0"/>
                  </a:lnTo>
                  <a:cubicBezTo>
                    <a:pt x="3155788" y="0"/>
                    <a:pt x="3172738" y="7021"/>
                    <a:pt x="3185235" y="19518"/>
                  </a:cubicBezTo>
                  <a:cubicBezTo>
                    <a:pt x="3197732" y="32015"/>
                    <a:pt x="3204753" y="48965"/>
                    <a:pt x="3204753" y="66639"/>
                  </a:cubicBezTo>
                  <a:lnTo>
                    <a:pt x="3204753" y="599747"/>
                  </a:lnTo>
                  <a:cubicBezTo>
                    <a:pt x="3204753" y="617421"/>
                    <a:pt x="3197732" y="634371"/>
                    <a:pt x="3185235" y="646868"/>
                  </a:cubicBezTo>
                  <a:cubicBezTo>
                    <a:pt x="3172738" y="659365"/>
                    <a:pt x="3155788" y="666386"/>
                    <a:pt x="3138114" y="666386"/>
                  </a:cubicBezTo>
                  <a:lnTo>
                    <a:pt x="66639" y="666386"/>
                  </a:lnTo>
                  <a:cubicBezTo>
                    <a:pt x="48965" y="666386"/>
                    <a:pt x="32015" y="659365"/>
                    <a:pt x="19518" y="646868"/>
                  </a:cubicBezTo>
                  <a:cubicBezTo>
                    <a:pt x="7021" y="634371"/>
                    <a:pt x="0" y="617421"/>
                    <a:pt x="0" y="599747"/>
                  </a:cubicBezTo>
                  <a:lnTo>
                    <a:pt x="0" y="66639"/>
                  </a:lnTo>
                  <a:close/>
                </a:path>
              </a:pathLst>
            </a:cu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Remap memory</a:t>
              </a:r>
            </a:p>
          </p:txBody>
        </p:sp>
        <p:grpSp>
          <p:nvGrpSpPr>
            <p:cNvPr id="11" name="Group 14"/>
            <p:cNvGrpSpPr/>
            <p:nvPr/>
          </p:nvGrpSpPr>
          <p:grpSpPr>
            <a:xfrm>
              <a:off x="4243543" y="4070056"/>
              <a:ext cx="299874" cy="249895"/>
              <a:chOff x="2275400" y="708035"/>
              <a:chExt cx="299874" cy="249895"/>
            </a:xfrm>
          </p:grpSpPr>
          <p:sp>
            <p:nvSpPr>
              <p:cNvPr id="21" name="Right Arrow 20"/>
              <p:cNvSpPr/>
              <p:nvPr/>
            </p:nvSpPr>
            <p:spPr>
              <a:xfrm rot="5400000">
                <a:off x="2300389" y="683046"/>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Right Arrow 4"/>
              <p:cNvSpPr/>
              <p:nvPr/>
            </p:nvSpPr>
            <p:spPr>
              <a:xfrm>
                <a:off x="2335375" y="708035"/>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12" name="Group 15"/>
            <p:cNvGrpSpPr/>
            <p:nvPr/>
          </p:nvGrpSpPr>
          <p:grpSpPr>
            <a:xfrm>
              <a:off x="2721435" y="4361601"/>
              <a:ext cx="3344091" cy="666386"/>
              <a:chOff x="1720076" y="999580"/>
              <a:chExt cx="1305008" cy="666386"/>
            </a:xfrm>
          </p:grpSpPr>
          <p:sp>
            <p:nvSpPr>
              <p:cNvPr id="19" name="Rounded Rectangle 18"/>
              <p:cNvSpPr/>
              <p:nvPr/>
            </p:nvSpPr>
            <p:spPr>
              <a:xfrm>
                <a:off x="1720076" y="999580"/>
                <a:ext cx="1305008"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400" dirty="0" smtClean="0"/>
                  <a:t>Initialize communication hardware </a:t>
                </a:r>
                <a:endParaRPr lang="en-US" sz="1400" dirty="0"/>
              </a:p>
            </p:txBody>
          </p:sp>
          <p:sp>
            <p:nvSpPr>
              <p:cNvPr id="20" name="Rounded Rectangle 6"/>
              <p:cNvSpPr/>
              <p:nvPr/>
            </p:nvSpPr>
            <p:spPr>
              <a:xfrm>
                <a:off x="1845106" y="1019098"/>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nvGrpSpPr>
            <p:cNvPr id="13" name="Group 16"/>
            <p:cNvGrpSpPr/>
            <p:nvPr/>
          </p:nvGrpSpPr>
          <p:grpSpPr>
            <a:xfrm>
              <a:off x="4243543" y="5069637"/>
              <a:ext cx="299874" cy="249895"/>
              <a:chOff x="2275400" y="1707616"/>
              <a:chExt cx="299874" cy="249895"/>
            </a:xfrm>
          </p:grpSpPr>
          <p:sp>
            <p:nvSpPr>
              <p:cNvPr id="17" name="Right Arrow 16"/>
              <p:cNvSpPr/>
              <p:nvPr/>
            </p:nvSpPr>
            <p:spPr>
              <a:xfrm rot="5400000">
                <a:off x="2300389" y="1682627"/>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Right Arrow 8"/>
              <p:cNvSpPr/>
              <p:nvPr/>
            </p:nvSpPr>
            <p:spPr>
              <a:xfrm>
                <a:off x="2335375" y="1707616"/>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14" name="Group 17"/>
            <p:cNvGrpSpPr/>
            <p:nvPr/>
          </p:nvGrpSpPr>
          <p:grpSpPr>
            <a:xfrm>
              <a:off x="2708371" y="5361182"/>
              <a:ext cx="3370219" cy="666386"/>
              <a:chOff x="779421" y="1999161"/>
              <a:chExt cx="4088675" cy="666386"/>
            </a:xfrm>
          </p:grpSpPr>
          <p:sp>
            <p:nvSpPr>
              <p:cNvPr id="15" name="Rounded Rectangle 14"/>
              <p:cNvSpPr/>
              <p:nvPr/>
            </p:nvSpPr>
            <p:spPr>
              <a:xfrm>
                <a:off x="779421" y="1999161"/>
                <a:ext cx="4088675"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1400" dirty="0" smtClean="0"/>
                  <a:t>Boot loader – copy  payload &amp; relinquish the control </a:t>
                </a:r>
                <a:endParaRPr lang="en-US" sz="1400" dirty="0"/>
              </a:p>
            </p:txBody>
          </p:sp>
          <p:sp>
            <p:nvSpPr>
              <p:cNvPr id="16" name="Rounded Rectangle 10"/>
              <p:cNvSpPr/>
              <p:nvPr/>
            </p:nvSpPr>
            <p:spPr>
              <a:xfrm>
                <a:off x="1845106" y="2018679"/>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pic>
        <p:nvPicPr>
          <p:cNvPr id="23" name="Picture 22"/>
          <p:cNvPicPr>
            <a:picLocks noChangeAspect="1" noChangeArrowheads="1"/>
          </p:cNvPicPr>
          <p:nvPr/>
        </p:nvPicPr>
        <p:blipFill>
          <a:blip r:embed="rId2" cstate="print"/>
          <a:srcRect/>
          <a:stretch>
            <a:fillRect/>
          </a:stretch>
        </p:blipFill>
        <p:spPr bwMode="auto">
          <a:xfrm>
            <a:off x="714375" y="2220152"/>
            <a:ext cx="4740127" cy="1384285"/>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772512" y="3780317"/>
            <a:ext cx="4538627" cy="1269277"/>
          </a:xfrm>
          <a:prstGeom prst="rect">
            <a:avLst/>
          </a:prstGeom>
          <a:noFill/>
          <a:ln w="9525">
            <a:noFill/>
            <a:miter lim="800000"/>
            <a:headEnd/>
            <a:tailEnd/>
          </a:ln>
        </p:spPr>
      </p:pic>
      <p:sp>
        <p:nvSpPr>
          <p:cNvPr id="24" name="Text Placeholder 2"/>
          <p:cNvSpPr txBox="1">
            <a:spLocks/>
          </p:cNvSpPr>
          <p:nvPr/>
        </p:nvSpPr>
        <p:spPr>
          <a:xfrm>
            <a:off x="478465" y="4348715"/>
            <a:ext cx="6379535" cy="2115879"/>
          </a:xfrm>
          <a:prstGeom prst="rect">
            <a:avLst/>
          </a:prstGeom>
        </p:spPr>
        <p:txBody>
          <a:bodyPr vert="horz" lIns="91440" tIns="45720" rIns="91440" bIns="45720" rtlCol="0">
            <a:normAutofit fontScale="55000" lnSpcReduction="20000"/>
          </a:bodyPr>
          <a:lstStyle/>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endParaRPr kumimoji="0" lang="en-US" sz="2000" b="0" i="0" u="none" strike="noStrike" kern="0" cap="none" spc="0" normalizeH="0" baseline="0" noProof="0" dirty="0" smtClean="0">
              <a:ln>
                <a:noFill/>
              </a:ln>
              <a:solidFill>
                <a:srgbClr val="000000"/>
              </a:solidFill>
              <a:effectLst/>
              <a:uLnTx/>
              <a:uFillTx/>
              <a:latin typeface="+mn-lt"/>
            </a:endParaRPr>
          </a:p>
          <a:p>
            <a:pPr marL="401638" marR="0" lvl="1" indent="-168275" algn="l" defTabSz="914400" rtl="0" eaLnBrk="1" fontAlgn="base" latinLnBrk="0" hangingPunct="1">
              <a:lnSpc>
                <a:spcPct val="100000"/>
              </a:lnSpc>
              <a:spcBef>
                <a:spcPts val="575"/>
              </a:spcBef>
              <a:spcAft>
                <a:spcPts val="75"/>
              </a:spcAft>
              <a:buClr>
                <a:schemeClr val="tx1"/>
              </a:buClr>
              <a:buSzPct val="80000"/>
              <a:tabLst/>
              <a:defRPr/>
            </a:pPr>
            <a:endParaRPr kumimoji="0" lang="en-US" sz="2000" b="0" i="0" u="none" strike="noStrike" kern="0" cap="none" spc="0" normalizeH="0" baseline="0" noProof="0" dirty="0" smtClean="0">
              <a:ln>
                <a:noFill/>
              </a:ln>
              <a:solidFill>
                <a:srgbClr val="000000"/>
              </a:solidFill>
              <a:effectLst/>
              <a:uLnTx/>
              <a:uFillTx/>
              <a:latin typeface="+mn-lt"/>
            </a:endParaRP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endParaRPr kumimoji="0" lang="en-US" sz="2000" b="0" i="0" u="none" strike="noStrike" kern="0" cap="none" spc="0" normalizeH="0" baseline="0" noProof="0" dirty="0" smtClean="0">
              <a:ln>
                <a:noFill/>
              </a:ln>
              <a:solidFill>
                <a:srgbClr val="000000"/>
              </a:solidFill>
              <a:effectLst/>
              <a:uLnTx/>
              <a:uFillTx/>
              <a:latin typeface="+mn-lt"/>
            </a:endParaRP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endParaRPr kumimoji="0" lang="en-US" sz="2000" b="0" i="0" u="none" strike="noStrike" kern="0" cap="none" spc="0" normalizeH="0" baseline="0" noProof="0" dirty="0" smtClean="0">
              <a:ln>
                <a:noFill/>
              </a:ln>
              <a:solidFill>
                <a:srgbClr val="000000"/>
              </a:solidFill>
              <a:effectLst/>
              <a:uLnTx/>
              <a:uFillTx/>
              <a:latin typeface="+mn-lt"/>
            </a:endParaRPr>
          </a:p>
          <a:p>
            <a:pPr marL="401638" marR="0" lvl="1" indent="-168275" algn="l" defTabSz="914400" rtl="0" eaLnBrk="1" fontAlgn="base" latinLnBrk="0" hangingPunct="1">
              <a:lnSpc>
                <a:spcPct val="100000"/>
              </a:lnSpc>
              <a:spcBef>
                <a:spcPts val="575"/>
              </a:spcBef>
              <a:spcAft>
                <a:spcPts val="75"/>
              </a:spcAft>
              <a:buClr>
                <a:schemeClr val="tx1"/>
              </a:buClr>
              <a:buSzPct val="80000"/>
              <a:buFont typeface="Arial" pitchFamily="34" charset="0"/>
              <a:buChar char="−"/>
              <a:tabLst/>
              <a:defRPr/>
            </a:pPr>
            <a:r>
              <a:rPr kumimoji="0" lang="en-US" sz="2900" b="0" i="0" u="none" strike="noStrike" kern="0" cap="none" spc="0" normalizeH="0" baseline="0" noProof="0" dirty="0" smtClean="0">
                <a:ln>
                  <a:noFill/>
                </a:ln>
                <a:solidFill>
                  <a:srgbClr val="000000"/>
                </a:solidFill>
                <a:effectLst/>
                <a:uLnTx/>
                <a:uFillTx/>
                <a:latin typeface="+mn-lt"/>
              </a:rPr>
              <a:t>Needs to remap the system with respect to its execution view</a:t>
            </a:r>
          </a:p>
          <a:p>
            <a:pPr marL="569913" marR="0" lvl="2" indent="-168275" algn="l" defTabSz="914400" rtl="0" eaLnBrk="1" fontAlgn="base" latinLnBrk="0" hangingPunct="1">
              <a:lnSpc>
                <a:spcPct val="100000"/>
              </a:lnSpc>
              <a:spcBef>
                <a:spcPts val="575"/>
              </a:spcBef>
              <a:spcAft>
                <a:spcPts val="75"/>
              </a:spcAft>
              <a:buClr>
                <a:schemeClr val="tx1"/>
              </a:buClr>
              <a:buSzPct val="80000"/>
              <a:buFont typeface="Wingdings" pitchFamily="2" charset="2"/>
              <a:buChar char="§"/>
              <a:tabLst/>
              <a:defRPr/>
            </a:pPr>
            <a:r>
              <a:rPr kumimoji="0" lang="en-US" sz="2900" b="0" i="0" u="none" strike="noStrike" kern="0" cap="none" spc="0" normalizeH="0" baseline="0" noProof="0" dirty="0" smtClean="0">
                <a:ln>
                  <a:noFill/>
                </a:ln>
                <a:solidFill>
                  <a:srgbClr val="000000"/>
                </a:solidFill>
                <a:effectLst/>
                <a:uLnTx/>
                <a:uFillTx/>
                <a:latin typeface="+mn-lt"/>
              </a:rPr>
              <a:t>Init SRAM </a:t>
            </a:r>
          </a:p>
          <a:p>
            <a:pPr marL="569913" marR="0" lvl="2" indent="-168275" algn="l" defTabSz="914400" rtl="0" eaLnBrk="1" fontAlgn="base" latinLnBrk="0" hangingPunct="1">
              <a:lnSpc>
                <a:spcPct val="100000"/>
              </a:lnSpc>
              <a:spcBef>
                <a:spcPts val="575"/>
              </a:spcBef>
              <a:spcAft>
                <a:spcPts val="75"/>
              </a:spcAft>
              <a:buClr>
                <a:schemeClr val="tx1"/>
              </a:buClr>
              <a:buSzPct val="80000"/>
              <a:buFont typeface="Wingdings" pitchFamily="2" charset="2"/>
              <a:buChar char="§"/>
              <a:tabLst/>
              <a:defRPr/>
            </a:pPr>
            <a:r>
              <a:rPr kumimoji="0" lang="en-US" sz="2900" b="0" i="0" u="none" strike="noStrike" kern="0" cap="none" spc="0" normalizeH="0" baseline="0" noProof="0" dirty="0" smtClean="0">
                <a:ln>
                  <a:noFill/>
                </a:ln>
                <a:solidFill>
                  <a:srgbClr val="000000"/>
                </a:solidFill>
                <a:effectLst/>
                <a:uLnTx/>
                <a:uFillTx/>
                <a:latin typeface="+mn-lt"/>
              </a:rPr>
              <a:t>Remap ROM</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Char char="•"/>
              <a:tabLst/>
              <a:defRPr/>
            </a:pPr>
            <a:endParaRPr kumimoji="0" lang="en-US" sz="2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Step 4: Initialize Communication Hardware </a:t>
            </a:r>
          </a:p>
        </p:txBody>
      </p:sp>
      <p:sp>
        <p:nvSpPr>
          <p:cNvPr id="3" name="Text Placeholder 2"/>
          <p:cNvSpPr>
            <a:spLocks noGrp="1"/>
          </p:cNvSpPr>
          <p:nvPr>
            <p:ph type="body" sz="quarter" idx="10"/>
          </p:nvPr>
        </p:nvSpPr>
        <p:spPr>
          <a:xfrm>
            <a:off x="533400" y="1062312"/>
            <a:ext cx="5292634" cy="4667249"/>
          </a:xfrm>
        </p:spPr>
        <p:txBody>
          <a:bodyPr>
            <a:normAutofit/>
          </a:bodyPr>
          <a:lstStyle/>
          <a:p>
            <a:r>
              <a:rPr lang="en-US" dirty="0" smtClean="0"/>
              <a:t>Step 4: Initialize Communication Hardware </a:t>
            </a:r>
          </a:p>
          <a:p>
            <a:pPr lvl="1"/>
            <a:r>
              <a:rPr lang="en-US" dirty="0" smtClean="0"/>
              <a:t>Configure a serial port </a:t>
            </a:r>
          </a:p>
          <a:p>
            <a:pPr lvl="1"/>
            <a:r>
              <a:rPr lang="en-US" sz="2100" dirty="0" smtClean="0"/>
              <a:t>Output a standard text</a:t>
            </a:r>
          </a:p>
          <a:p>
            <a:pPr lvl="1"/>
            <a:r>
              <a:rPr lang="en-US" sz="1900" dirty="0" smtClean="0"/>
              <a:t>If a serial cable is attached to the board, output can be seen on the console</a:t>
            </a:r>
          </a:p>
          <a:p>
            <a:pPr>
              <a:buNone/>
            </a:pPr>
            <a:endParaRPr lang="en-US" dirty="0" smtClean="0"/>
          </a:p>
          <a:p>
            <a:pPr lvl="1"/>
            <a:endParaRPr lang="en-US" dirty="0" smtClean="0"/>
          </a:p>
          <a:p>
            <a:endParaRPr lang="en-US" dirty="0"/>
          </a:p>
        </p:txBody>
      </p:sp>
      <p:grpSp>
        <p:nvGrpSpPr>
          <p:cNvPr id="4" name="Group 3"/>
          <p:cNvGrpSpPr/>
          <p:nvPr/>
        </p:nvGrpSpPr>
        <p:grpSpPr>
          <a:xfrm>
            <a:off x="6217920" y="1345473"/>
            <a:ext cx="2656121" cy="4167052"/>
            <a:chOff x="2708371" y="1397001"/>
            <a:chExt cx="3370219" cy="4630567"/>
          </a:xfrm>
        </p:grpSpPr>
        <p:sp>
          <p:nvSpPr>
            <p:cNvPr id="5" name="Freeform 4"/>
            <p:cNvSpPr/>
            <p:nvPr/>
          </p:nvSpPr>
          <p:spPr>
            <a:xfrm>
              <a:off x="2804165" y="1397001"/>
              <a:ext cx="3178629" cy="666386"/>
            </a:xfrm>
            <a:custGeom>
              <a:avLst/>
              <a:gdLst>
                <a:gd name="connsiteX0" fmla="*/ 0 w 3178629"/>
                <a:gd name="connsiteY0" fmla="*/ 66639 h 666386"/>
                <a:gd name="connsiteX1" fmla="*/ 19518 w 3178629"/>
                <a:gd name="connsiteY1" fmla="*/ 19518 h 666386"/>
                <a:gd name="connsiteX2" fmla="*/ 66639 w 3178629"/>
                <a:gd name="connsiteY2" fmla="*/ 0 h 666386"/>
                <a:gd name="connsiteX3" fmla="*/ 3111990 w 3178629"/>
                <a:gd name="connsiteY3" fmla="*/ 0 h 666386"/>
                <a:gd name="connsiteX4" fmla="*/ 3159111 w 3178629"/>
                <a:gd name="connsiteY4" fmla="*/ 19518 h 666386"/>
                <a:gd name="connsiteX5" fmla="*/ 3178629 w 3178629"/>
                <a:gd name="connsiteY5" fmla="*/ 66639 h 666386"/>
                <a:gd name="connsiteX6" fmla="*/ 3178629 w 3178629"/>
                <a:gd name="connsiteY6" fmla="*/ 599747 h 666386"/>
                <a:gd name="connsiteX7" fmla="*/ 3159111 w 3178629"/>
                <a:gd name="connsiteY7" fmla="*/ 646868 h 666386"/>
                <a:gd name="connsiteX8" fmla="*/ 3111990 w 3178629"/>
                <a:gd name="connsiteY8" fmla="*/ 666386 h 666386"/>
                <a:gd name="connsiteX9" fmla="*/ 66639 w 3178629"/>
                <a:gd name="connsiteY9" fmla="*/ 666386 h 666386"/>
                <a:gd name="connsiteX10" fmla="*/ 19518 w 3178629"/>
                <a:gd name="connsiteY10" fmla="*/ 646868 h 666386"/>
                <a:gd name="connsiteX11" fmla="*/ 0 w 3178629"/>
                <a:gd name="connsiteY11" fmla="*/ 599747 h 666386"/>
                <a:gd name="connsiteX12" fmla="*/ 0 w 3178629"/>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8629" h="666386">
                  <a:moveTo>
                    <a:pt x="0" y="66639"/>
                  </a:moveTo>
                  <a:cubicBezTo>
                    <a:pt x="0" y="48965"/>
                    <a:pt x="7021" y="32015"/>
                    <a:pt x="19518" y="19518"/>
                  </a:cubicBezTo>
                  <a:cubicBezTo>
                    <a:pt x="32015" y="7021"/>
                    <a:pt x="48965" y="0"/>
                    <a:pt x="66639" y="0"/>
                  </a:cubicBezTo>
                  <a:lnTo>
                    <a:pt x="3111990" y="0"/>
                  </a:lnTo>
                  <a:cubicBezTo>
                    <a:pt x="3129664" y="0"/>
                    <a:pt x="3146614" y="7021"/>
                    <a:pt x="3159111" y="19518"/>
                  </a:cubicBezTo>
                  <a:cubicBezTo>
                    <a:pt x="3171608" y="32015"/>
                    <a:pt x="3178629" y="48965"/>
                    <a:pt x="3178629" y="66639"/>
                  </a:cubicBezTo>
                  <a:lnTo>
                    <a:pt x="3178629" y="599747"/>
                  </a:lnTo>
                  <a:cubicBezTo>
                    <a:pt x="3178629" y="617421"/>
                    <a:pt x="3171608" y="634371"/>
                    <a:pt x="3159111" y="646868"/>
                  </a:cubicBezTo>
                  <a:cubicBezTo>
                    <a:pt x="3146614" y="659365"/>
                    <a:pt x="3129664" y="666386"/>
                    <a:pt x="3111990"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Take the Reset exception</a:t>
              </a:r>
            </a:p>
          </p:txBody>
        </p:sp>
        <p:sp>
          <p:nvSpPr>
            <p:cNvPr id="6" name="Freeform 5"/>
            <p:cNvSpPr/>
            <p:nvPr/>
          </p:nvSpPr>
          <p:spPr>
            <a:xfrm>
              <a:off x="4243542" y="2105036"/>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7" name="Freeform 6"/>
            <p:cNvSpPr/>
            <p:nvPr/>
          </p:nvSpPr>
          <p:spPr>
            <a:xfrm>
              <a:off x="2778041" y="2396581"/>
              <a:ext cx="3230877" cy="666386"/>
            </a:xfrm>
            <a:custGeom>
              <a:avLst/>
              <a:gdLst>
                <a:gd name="connsiteX0" fmla="*/ 0 w 3230877"/>
                <a:gd name="connsiteY0" fmla="*/ 66639 h 666386"/>
                <a:gd name="connsiteX1" fmla="*/ 19518 w 3230877"/>
                <a:gd name="connsiteY1" fmla="*/ 19518 h 666386"/>
                <a:gd name="connsiteX2" fmla="*/ 66639 w 3230877"/>
                <a:gd name="connsiteY2" fmla="*/ 0 h 666386"/>
                <a:gd name="connsiteX3" fmla="*/ 3164238 w 3230877"/>
                <a:gd name="connsiteY3" fmla="*/ 0 h 666386"/>
                <a:gd name="connsiteX4" fmla="*/ 3211359 w 3230877"/>
                <a:gd name="connsiteY4" fmla="*/ 19518 h 666386"/>
                <a:gd name="connsiteX5" fmla="*/ 3230877 w 3230877"/>
                <a:gd name="connsiteY5" fmla="*/ 66639 h 666386"/>
                <a:gd name="connsiteX6" fmla="*/ 3230877 w 3230877"/>
                <a:gd name="connsiteY6" fmla="*/ 599747 h 666386"/>
                <a:gd name="connsiteX7" fmla="*/ 3211359 w 3230877"/>
                <a:gd name="connsiteY7" fmla="*/ 646868 h 666386"/>
                <a:gd name="connsiteX8" fmla="*/ 3164238 w 3230877"/>
                <a:gd name="connsiteY8" fmla="*/ 666386 h 666386"/>
                <a:gd name="connsiteX9" fmla="*/ 66639 w 3230877"/>
                <a:gd name="connsiteY9" fmla="*/ 666386 h 666386"/>
                <a:gd name="connsiteX10" fmla="*/ 19518 w 3230877"/>
                <a:gd name="connsiteY10" fmla="*/ 646868 h 666386"/>
                <a:gd name="connsiteX11" fmla="*/ 0 w 3230877"/>
                <a:gd name="connsiteY11" fmla="*/ 599747 h 666386"/>
                <a:gd name="connsiteX12" fmla="*/ 0 w 3230877"/>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0877" h="666386">
                  <a:moveTo>
                    <a:pt x="0" y="66639"/>
                  </a:moveTo>
                  <a:cubicBezTo>
                    <a:pt x="0" y="48965"/>
                    <a:pt x="7021" y="32015"/>
                    <a:pt x="19518" y="19518"/>
                  </a:cubicBezTo>
                  <a:cubicBezTo>
                    <a:pt x="32015" y="7021"/>
                    <a:pt x="48965" y="0"/>
                    <a:pt x="66639" y="0"/>
                  </a:cubicBezTo>
                  <a:lnTo>
                    <a:pt x="3164238" y="0"/>
                  </a:lnTo>
                  <a:cubicBezTo>
                    <a:pt x="3181912" y="0"/>
                    <a:pt x="3198862" y="7021"/>
                    <a:pt x="3211359" y="19518"/>
                  </a:cubicBezTo>
                  <a:cubicBezTo>
                    <a:pt x="3223856" y="32015"/>
                    <a:pt x="3230877" y="48965"/>
                    <a:pt x="3230877" y="66639"/>
                  </a:cubicBezTo>
                  <a:lnTo>
                    <a:pt x="3230877" y="599747"/>
                  </a:lnTo>
                  <a:cubicBezTo>
                    <a:pt x="3230877" y="617421"/>
                    <a:pt x="3223856" y="634371"/>
                    <a:pt x="3211359" y="646868"/>
                  </a:cubicBezTo>
                  <a:cubicBezTo>
                    <a:pt x="3198862" y="659365"/>
                    <a:pt x="3181912" y="666386"/>
                    <a:pt x="3164238"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Aft>
                  <a:spcPct val="35000"/>
                </a:spcAft>
              </a:pPr>
              <a:r>
                <a:rPr lang="en-US" sz="1400" dirty="0" smtClean="0"/>
                <a:t>Start initializing the hardware</a:t>
              </a:r>
            </a:p>
          </p:txBody>
        </p:sp>
        <p:sp>
          <p:nvSpPr>
            <p:cNvPr id="8" name="Freeform 7"/>
            <p:cNvSpPr/>
            <p:nvPr/>
          </p:nvSpPr>
          <p:spPr>
            <a:xfrm>
              <a:off x="4243542" y="3104617"/>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9" name="Freeform 8"/>
            <p:cNvSpPr/>
            <p:nvPr/>
          </p:nvSpPr>
          <p:spPr>
            <a:xfrm>
              <a:off x="2791103" y="3396162"/>
              <a:ext cx="3204753" cy="666386"/>
            </a:xfrm>
            <a:custGeom>
              <a:avLst/>
              <a:gdLst>
                <a:gd name="connsiteX0" fmla="*/ 0 w 3204753"/>
                <a:gd name="connsiteY0" fmla="*/ 66639 h 666386"/>
                <a:gd name="connsiteX1" fmla="*/ 19518 w 3204753"/>
                <a:gd name="connsiteY1" fmla="*/ 19518 h 666386"/>
                <a:gd name="connsiteX2" fmla="*/ 66639 w 3204753"/>
                <a:gd name="connsiteY2" fmla="*/ 0 h 666386"/>
                <a:gd name="connsiteX3" fmla="*/ 3138114 w 3204753"/>
                <a:gd name="connsiteY3" fmla="*/ 0 h 666386"/>
                <a:gd name="connsiteX4" fmla="*/ 3185235 w 3204753"/>
                <a:gd name="connsiteY4" fmla="*/ 19518 h 666386"/>
                <a:gd name="connsiteX5" fmla="*/ 3204753 w 3204753"/>
                <a:gd name="connsiteY5" fmla="*/ 66639 h 666386"/>
                <a:gd name="connsiteX6" fmla="*/ 3204753 w 3204753"/>
                <a:gd name="connsiteY6" fmla="*/ 599747 h 666386"/>
                <a:gd name="connsiteX7" fmla="*/ 3185235 w 3204753"/>
                <a:gd name="connsiteY7" fmla="*/ 646868 h 666386"/>
                <a:gd name="connsiteX8" fmla="*/ 3138114 w 3204753"/>
                <a:gd name="connsiteY8" fmla="*/ 666386 h 666386"/>
                <a:gd name="connsiteX9" fmla="*/ 66639 w 3204753"/>
                <a:gd name="connsiteY9" fmla="*/ 666386 h 666386"/>
                <a:gd name="connsiteX10" fmla="*/ 19518 w 3204753"/>
                <a:gd name="connsiteY10" fmla="*/ 646868 h 666386"/>
                <a:gd name="connsiteX11" fmla="*/ 0 w 3204753"/>
                <a:gd name="connsiteY11" fmla="*/ 599747 h 666386"/>
                <a:gd name="connsiteX12" fmla="*/ 0 w 3204753"/>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4753" h="666386">
                  <a:moveTo>
                    <a:pt x="0" y="66639"/>
                  </a:moveTo>
                  <a:cubicBezTo>
                    <a:pt x="0" y="48965"/>
                    <a:pt x="7021" y="32015"/>
                    <a:pt x="19518" y="19518"/>
                  </a:cubicBezTo>
                  <a:cubicBezTo>
                    <a:pt x="32015" y="7021"/>
                    <a:pt x="48965" y="0"/>
                    <a:pt x="66639" y="0"/>
                  </a:cubicBezTo>
                  <a:lnTo>
                    <a:pt x="3138114" y="0"/>
                  </a:lnTo>
                  <a:cubicBezTo>
                    <a:pt x="3155788" y="0"/>
                    <a:pt x="3172738" y="7021"/>
                    <a:pt x="3185235" y="19518"/>
                  </a:cubicBezTo>
                  <a:cubicBezTo>
                    <a:pt x="3197732" y="32015"/>
                    <a:pt x="3204753" y="48965"/>
                    <a:pt x="3204753" y="66639"/>
                  </a:cubicBezTo>
                  <a:lnTo>
                    <a:pt x="3204753" y="599747"/>
                  </a:lnTo>
                  <a:cubicBezTo>
                    <a:pt x="3204753" y="617421"/>
                    <a:pt x="3197732" y="634371"/>
                    <a:pt x="3185235" y="646868"/>
                  </a:cubicBezTo>
                  <a:cubicBezTo>
                    <a:pt x="3172738" y="659365"/>
                    <a:pt x="3155788" y="666386"/>
                    <a:pt x="3138114"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Remap memory</a:t>
              </a:r>
            </a:p>
          </p:txBody>
        </p:sp>
        <p:grpSp>
          <p:nvGrpSpPr>
            <p:cNvPr id="10" name="Group 14"/>
            <p:cNvGrpSpPr/>
            <p:nvPr/>
          </p:nvGrpSpPr>
          <p:grpSpPr>
            <a:xfrm>
              <a:off x="4243543" y="4070056"/>
              <a:ext cx="299874" cy="249895"/>
              <a:chOff x="2275400" y="708035"/>
              <a:chExt cx="299874" cy="249895"/>
            </a:xfrm>
          </p:grpSpPr>
          <p:sp>
            <p:nvSpPr>
              <p:cNvPr id="20" name="Right Arrow 19"/>
              <p:cNvSpPr/>
              <p:nvPr/>
            </p:nvSpPr>
            <p:spPr>
              <a:xfrm rot="5400000">
                <a:off x="2300389" y="683046"/>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2335375" y="708035"/>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11" name="Group 15"/>
            <p:cNvGrpSpPr/>
            <p:nvPr/>
          </p:nvGrpSpPr>
          <p:grpSpPr>
            <a:xfrm>
              <a:off x="2721435" y="4361601"/>
              <a:ext cx="3344091" cy="666386"/>
              <a:chOff x="1720076" y="999580"/>
              <a:chExt cx="1305008" cy="666386"/>
            </a:xfrm>
          </p:grpSpPr>
          <p:sp>
            <p:nvSpPr>
              <p:cNvPr id="18" name="Rounded Rectangle 17"/>
              <p:cNvSpPr/>
              <p:nvPr/>
            </p:nvSpPr>
            <p:spPr>
              <a:xfrm>
                <a:off x="1720076" y="999580"/>
                <a:ext cx="1305008" cy="666386"/>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Initialize communication hardware </a:t>
                </a:r>
              </a:p>
            </p:txBody>
          </p:sp>
          <p:sp>
            <p:nvSpPr>
              <p:cNvPr id="19" name="Rounded Rectangle 6"/>
              <p:cNvSpPr/>
              <p:nvPr/>
            </p:nvSpPr>
            <p:spPr>
              <a:xfrm>
                <a:off x="1845106" y="1019098"/>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nvGrpSpPr>
            <p:cNvPr id="12" name="Group 16"/>
            <p:cNvGrpSpPr/>
            <p:nvPr/>
          </p:nvGrpSpPr>
          <p:grpSpPr>
            <a:xfrm>
              <a:off x="4243543" y="5069637"/>
              <a:ext cx="299874" cy="249895"/>
              <a:chOff x="2275400" y="1707616"/>
              <a:chExt cx="299874" cy="249895"/>
            </a:xfrm>
          </p:grpSpPr>
          <p:sp>
            <p:nvSpPr>
              <p:cNvPr id="16" name="Right Arrow 15"/>
              <p:cNvSpPr/>
              <p:nvPr/>
            </p:nvSpPr>
            <p:spPr>
              <a:xfrm rot="5400000">
                <a:off x="2300389" y="1682627"/>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8"/>
              <p:cNvSpPr/>
              <p:nvPr/>
            </p:nvSpPr>
            <p:spPr>
              <a:xfrm>
                <a:off x="2335375" y="1707616"/>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13" name="Group 17"/>
            <p:cNvGrpSpPr/>
            <p:nvPr/>
          </p:nvGrpSpPr>
          <p:grpSpPr>
            <a:xfrm>
              <a:off x="2708371" y="5361182"/>
              <a:ext cx="3370219" cy="666386"/>
              <a:chOff x="779421" y="1999161"/>
              <a:chExt cx="4088675" cy="666386"/>
            </a:xfrm>
          </p:grpSpPr>
          <p:sp>
            <p:nvSpPr>
              <p:cNvPr id="14" name="Rounded Rectangle 13"/>
              <p:cNvSpPr/>
              <p:nvPr/>
            </p:nvSpPr>
            <p:spPr>
              <a:xfrm>
                <a:off x="779421" y="1999161"/>
                <a:ext cx="4088675"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1400" dirty="0" smtClean="0"/>
                  <a:t>Boot loader – copy  payload &amp; relinquish the control </a:t>
                </a:r>
                <a:endParaRPr lang="en-US" sz="1400" dirty="0"/>
              </a:p>
            </p:txBody>
          </p:sp>
          <p:sp>
            <p:nvSpPr>
              <p:cNvPr id="15" name="Rounded Rectangle 10"/>
              <p:cNvSpPr/>
              <p:nvPr/>
            </p:nvSpPr>
            <p:spPr>
              <a:xfrm>
                <a:off x="1845106" y="2018679"/>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Step 5: Bootloader—Copy Payload and Relinquish </a:t>
            </a:r>
            <a:r>
              <a:rPr lang="en-US" dirty="0" smtClean="0"/>
              <a:t>Control</a:t>
            </a:r>
            <a:endParaRPr lang="en-US" dirty="0"/>
          </a:p>
        </p:txBody>
      </p:sp>
      <p:sp>
        <p:nvSpPr>
          <p:cNvPr id="3" name="Text Placeholder 2"/>
          <p:cNvSpPr>
            <a:spLocks noGrp="1"/>
          </p:cNvSpPr>
          <p:nvPr>
            <p:ph type="body" sz="quarter" idx="10"/>
          </p:nvPr>
        </p:nvSpPr>
        <p:spPr>
          <a:xfrm>
            <a:off x="533400" y="1062312"/>
            <a:ext cx="5540829" cy="4667249"/>
          </a:xfrm>
        </p:spPr>
        <p:txBody>
          <a:bodyPr/>
          <a:lstStyle/>
          <a:p>
            <a:r>
              <a:rPr lang="en-US" dirty="0" smtClean="0"/>
              <a:t>Step 5: Bootloader—Copy Payload and Relinquish Control</a:t>
            </a:r>
          </a:p>
          <a:p>
            <a:pPr lvl="1"/>
            <a:r>
              <a:rPr lang="en-US" dirty="0" smtClean="0"/>
              <a:t>Copy rest of boot loader to SRAM</a:t>
            </a:r>
          </a:p>
          <a:p>
            <a:pPr lvl="1"/>
            <a:r>
              <a:rPr lang="en-US" dirty="0" smtClean="0"/>
              <a:t>Transfer control to SRAM</a:t>
            </a:r>
          </a:p>
          <a:p>
            <a:pPr lvl="2"/>
            <a:r>
              <a:rPr lang="en-US" dirty="0" smtClean="0"/>
              <a:t>Initialize rest of the hardware for eg. Ethernet, RTC</a:t>
            </a:r>
          </a:p>
          <a:p>
            <a:pPr lvl="2"/>
            <a:r>
              <a:rPr lang="en-US" dirty="0" smtClean="0"/>
              <a:t>And Finally </a:t>
            </a:r>
          </a:p>
          <a:p>
            <a:pPr lvl="3"/>
            <a:r>
              <a:rPr lang="en-US" dirty="0" smtClean="0"/>
              <a:t>Wait for user interface  or boot linux</a:t>
            </a:r>
          </a:p>
          <a:p>
            <a:endParaRPr lang="en-US" dirty="0"/>
          </a:p>
        </p:txBody>
      </p:sp>
      <p:grpSp>
        <p:nvGrpSpPr>
          <p:cNvPr id="4" name="Group 3"/>
          <p:cNvGrpSpPr/>
          <p:nvPr/>
        </p:nvGrpSpPr>
        <p:grpSpPr>
          <a:xfrm>
            <a:off x="6217920" y="1345473"/>
            <a:ext cx="2656121" cy="4167052"/>
            <a:chOff x="2708371" y="1397001"/>
            <a:chExt cx="3370219" cy="4630567"/>
          </a:xfrm>
        </p:grpSpPr>
        <p:sp>
          <p:nvSpPr>
            <p:cNvPr id="5" name="Freeform 4"/>
            <p:cNvSpPr/>
            <p:nvPr/>
          </p:nvSpPr>
          <p:spPr>
            <a:xfrm>
              <a:off x="2804165" y="1397001"/>
              <a:ext cx="3178629" cy="666386"/>
            </a:xfrm>
            <a:custGeom>
              <a:avLst/>
              <a:gdLst>
                <a:gd name="connsiteX0" fmla="*/ 0 w 3178629"/>
                <a:gd name="connsiteY0" fmla="*/ 66639 h 666386"/>
                <a:gd name="connsiteX1" fmla="*/ 19518 w 3178629"/>
                <a:gd name="connsiteY1" fmla="*/ 19518 h 666386"/>
                <a:gd name="connsiteX2" fmla="*/ 66639 w 3178629"/>
                <a:gd name="connsiteY2" fmla="*/ 0 h 666386"/>
                <a:gd name="connsiteX3" fmla="*/ 3111990 w 3178629"/>
                <a:gd name="connsiteY3" fmla="*/ 0 h 666386"/>
                <a:gd name="connsiteX4" fmla="*/ 3159111 w 3178629"/>
                <a:gd name="connsiteY4" fmla="*/ 19518 h 666386"/>
                <a:gd name="connsiteX5" fmla="*/ 3178629 w 3178629"/>
                <a:gd name="connsiteY5" fmla="*/ 66639 h 666386"/>
                <a:gd name="connsiteX6" fmla="*/ 3178629 w 3178629"/>
                <a:gd name="connsiteY6" fmla="*/ 599747 h 666386"/>
                <a:gd name="connsiteX7" fmla="*/ 3159111 w 3178629"/>
                <a:gd name="connsiteY7" fmla="*/ 646868 h 666386"/>
                <a:gd name="connsiteX8" fmla="*/ 3111990 w 3178629"/>
                <a:gd name="connsiteY8" fmla="*/ 666386 h 666386"/>
                <a:gd name="connsiteX9" fmla="*/ 66639 w 3178629"/>
                <a:gd name="connsiteY9" fmla="*/ 666386 h 666386"/>
                <a:gd name="connsiteX10" fmla="*/ 19518 w 3178629"/>
                <a:gd name="connsiteY10" fmla="*/ 646868 h 666386"/>
                <a:gd name="connsiteX11" fmla="*/ 0 w 3178629"/>
                <a:gd name="connsiteY11" fmla="*/ 599747 h 666386"/>
                <a:gd name="connsiteX12" fmla="*/ 0 w 3178629"/>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8629" h="666386">
                  <a:moveTo>
                    <a:pt x="0" y="66639"/>
                  </a:moveTo>
                  <a:cubicBezTo>
                    <a:pt x="0" y="48965"/>
                    <a:pt x="7021" y="32015"/>
                    <a:pt x="19518" y="19518"/>
                  </a:cubicBezTo>
                  <a:cubicBezTo>
                    <a:pt x="32015" y="7021"/>
                    <a:pt x="48965" y="0"/>
                    <a:pt x="66639" y="0"/>
                  </a:cubicBezTo>
                  <a:lnTo>
                    <a:pt x="3111990" y="0"/>
                  </a:lnTo>
                  <a:cubicBezTo>
                    <a:pt x="3129664" y="0"/>
                    <a:pt x="3146614" y="7021"/>
                    <a:pt x="3159111" y="19518"/>
                  </a:cubicBezTo>
                  <a:cubicBezTo>
                    <a:pt x="3171608" y="32015"/>
                    <a:pt x="3178629" y="48965"/>
                    <a:pt x="3178629" y="66639"/>
                  </a:cubicBezTo>
                  <a:lnTo>
                    <a:pt x="3178629" y="599747"/>
                  </a:lnTo>
                  <a:cubicBezTo>
                    <a:pt x="3178629" y="617421"/>
                    <a:pt x="3171608" y="634371"/>
                    <a:pt x="3159111" y="646868"/>
                  </a:cubicBezTo>
                  <a:cubicBezTo>
                    <a:pt x="3146614" y="659365"/>
                    <a:pt x="3129664" y="666386"/>
                    <a:pt x="3111990"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Take the Reset exception</a:t>
              </a:r>
            </a:p>
          </p:txBody>
        </p:sp>
        <p:sp>
          <p:nvSpPr>
            <p:cNvPr id="6" name="Freeform 5"/>
            <p:cNvSpPr/>
            <p:nvPr/>
          </p:nvSpPr>
          <p:spPr>
            <a:xfrm>
              <a:off x="4243542" y="2105036"/>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7" name="Freeform 6"/>
            <p:cNvSpPr/>
            <p:nvPr/>
          </p:nvSpPr>
          <p:spPr>
            <a:xfrm>
              <a:off x="2778041" y="2396581"/>
              <a:ext cx="3230877" cy="666386"/>
            </a:xfrm>
            <a:custGeom>
              <a:avLst/>
              <a:gdLst>
                <a:gd name="connsiteX0" fmla="*/ 0 w 3230877"/>
                <a:gd name="connsiteY0" fmla="*/ 66639 h 666386"/>
                <a:gd name="connsiteX1" fmla="*/ 19518 w 3230877"/>
                <a:gd name="connsiteY1" fmla="*/ 19518 h 666386"/>
                <a:gd name="connsiteX2" fmla="*/ 66639 w 3230877"/>
                <a:gd name="connsiteY2" fmla="*/ 0 h 666386"/>
                <a:gd name="connsiteX3" fmla="*/ 3164238 w 3230877"/>
                <a:gd name="connsiteY3" fmla="*/ 0 h 666386"/>
                <a:gd name="connsiteX4" fmla="*/ 3211359 w 3230877"/>
                <a:gd name="connsiteY4" fmla="*/ 19518 h 666386"/>
                <a:gd name="connsiteX5" fmla="*/ 3230877 w 3230877"/>
                <a:gd name="connsiteY5" fmla="*/ 66639 h 666386"/>
                <a:gd name="connsiteX6" fmla="*/ 3230877 w 3230877"/>
                <a:gd name="connsiteY6" fmla="*/ 599747 h 666386"/>
                <a:gd name="connsiteX7" fmla="*/ 3211359 w 3230877"/>
                <a:gd name="connsiteY7" fmla="*/ 646868 h 666386"/>
                <a:gd name="connsiteX8" fmla="*/ 3164238 w 3230877"/>
                <a:gd name="connsiteY8" fmla="*/ 666386 h 666386"/>
                <a:gd name="connsiteX9" fmla="*/ 66639 w 3230877"/>
                <a:gd name="connsiteY9" fmla="*/ 666386 h 666386"/>
                <a:gd name="connsiteX10" fmla="*/ 19518 w 3230877"/>
                <a:gd name="connsiteY10" fmla="*/ 646868 h 666386"/>
                <a:gd name="connsiteX11" fmla="*/ 0 w 3230877"/>
                <a:gd name="connsiteY11" fmla="*/ 599747 h 666386"/>
                <a:gd name="connsiteX12" fmla="*/ 0 w 3230877"/>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0877" h="666386">
                  <a:moveTo>
                    <a:pt x="0" y="66639"/>
                  </a:moveTo>
                  <a:cubicBezTo>
                    <a:pt x="0" y="48965"/>
                    <a:pt x="7021" y="32015"/>
                    <a:pt x="19518" y="19518"/>
                  </a:cubicBezTo>
                  <a:cubicBezTo>
                    <a:pt x="32015" y="7021"/>
                    <a:pt x="48965" y="0"/>
                    <a:pt x="66639" y="0"/>
                  </a:cubicBezTo>
                  <a:lnTo>
                    <a:pt x="3164238" y="0"/>
                  </a:lnTo>
                  <a:cubicBezTo>
                    <a:pt x="3181912" y="0"/>
                    <a:pt x="3198862" y="7021"/>
                    <a:pt x="3211359" y="19518"/>
                  </a:cubicBezTo>
                  <a:cubicBezTo>
                    <a:pt x="3223856" y="32015"/>
                    <a:pt x="3230877" y="48965"/>
                    <a:pt x="3230877" y="66639"/>
                  </a:cubicBezTo>
                  <a:lnTo>
                    <a:pt x="3230877" y="599747"/>
                  </a:lnTo>
                  <a:cubicBezTo>
                    <a:pt x="3230877" y="617421"/>
                    <a:pt x="3223856" y="634371"/>
                    <a:pt x="3211359" y="646868"/>
                  </a:cubicBezTo>
                  <a:cubicBezTo>
                    <a:pt x="3198862" y="659365"/>
                    <a:pt x="3181912" y="666386"/>
                    <a:pt x="3164238"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lvl="0" algn="ctr" defTabSz="800100">
                <a:lnSpc>
                  <a:spcPct val="90000"/>
                </a:lnSpc>
                <a:spcAft>
                  <a:spcPct val="35000"/>
                </a:spcAft>
              </a:pPr>
              <a:r>
                <a:rPr lang="en-US" sz="1400" dirty="0" smtClean="0"/>
                <a:t>Start initializing the hardware</a:t>
              </a:r>
            </a:p>
          </p:txBody>
        </p:sp>
        <p:sp>
          <p:nvSpPr>
            <p:cNvPr id="8" name="Freeform 7"/>
            <p:cNvSpPr/>
            <p:nvPr/>
          </p:nvSpPr>
          <p:spPr>
            <a:xfrm>
              <a:off x="4243542" y="3104617"/>
              <a:ext cx="299875" cy="249896"/>
            </a:xfrm>
            <a:custGeom>
              <a:avLst/>
              <a:gdLst>
                <a:gd name="connsiteX0" fmla="*/ 0 w 249895"/>
                <a:gd name="connsiteY0" fmla="*/ 59975 h 299874"/>
                <a:gd name="connsiteX1" fmla="*/ 124948 w 249895"/>
                <a:gd name="connsiteY1" fmla="*/ 59975 h 299874"/>
                <a:gd name="connsiteX2" fmla="*/ 124948 w 249895"/>
                <a:gd name="connsiteY2" fmla="*/ 0 h 299874"/>
                <a:gd name="connsiteX3" fmla="*/ 249895 w 249895"/>
                <a:gd name="connsiteY3" fmla="*/ 149937 h 299874"/>
                <a:gd name="connsiteX4" fmla="*/ 124948 w 249895"/>
                <a:gd name="connsiteY4" fmla="*/ 299874 h 299874"/>
                <a:gd name="connsiteX5" fmla="*/ 124948 w 249895"/>
                <a:gd name="connsiteY5" fmla="*/ 239899 h 299874"/>
                <a:gd name="connsiteX6" fmla="*/ 0 w 249895"/>
                <a:gd name="connsiteY6" fmla="*/ 239899 h 299874"/>
                <a:gd name="connsiteX7" fmla="*/ 0 w 249895"/>
                <a:gd name="connsiteY7" fmla="*/ 59975 h 2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895" h="299874">
                  <a:moveTo>
                    <a:pt x="199916" y="1"/>
                  </a:moveTo>
                  <a:lnTo>
                    <a:pt x="199916" y="149938"/>
                  </a:lnTo>
                  <a:lnTo>
                    <a:pt x="249895" y="149938"/>
                  </a:lnTo>
                  <a:lnTo>
                    <a:pt x="124948" y="299873"/>
                  </a:lnTo>
                  <a:lnTo>
                    <a:pt x="0" y="149938"/>
                  </a:lnTo>
                  <a:lnTo>
                    <a:pt x="49979" y="149938"/>
                  </a:lnTo>
                  <a:lnTo>
                    <a:pt x="49979" y="1"/>
                  </a:lnTo>
                  <a:lnTo>
                    <a:pt x="19991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9976" tIns="0" rIns="59975" bIns="74969" numCol="1" spcCol="1270" anchor="ctr" anchorCtr="0">
              <a:noAutofit/>
            </a:bodyPr>
            <a:lstStyle/>
            <a:p>
              <a:pPr lvl="0" algn="ctr" defTabSz="577850">
                <a:lnSpc>
                  <a:spcPct val="90000"/>
                </a:lnSpc>
                <a:spcBef>
                  <a:spcPct val="0"/>
                </a:spcBef>
                <a:spcAft>
                  <a:spcPct val="35000"/>
                </a:spcAft>
              </a:pPr>
              <a:endParaRPr lang="en-US" sz="1300" kern="1200" dirty="0"/>
            </a:p>
          </p:txBody>
        </p:sp>
        <p:sp>
          <p:nvSpPr>
            <p:cNvPr id="9" name="Freeform 8"/>
            <p:cNvSpPr/>
            <p:nvPr/>
          </p:nvSpPr>
          <p:spPr>
            <a:xfrm>
              <a:off x="2791103" y="3396162"/>
              <a:ext cx="3204753" cy="666386"/>
            </a:xfrm>
            <a:custGeom>
              <a:avLst/>
              <a:gdLst>
                <a:gd name="connsiteX0" fmla="*/ 0 w 3204753"/>
                <a:gd name="connsiteY0" fmla="*/ 66639 h 666386"/>
                <a:gd name="connsiteX1" fmla="*/ 19518 w 3204753"/>
                <a:gd name="connsiteY1" fmla="*/ 19518 h 666386"/>
                <a:gd name="connsiteX2" fmla="*/ 66639 w 3204753"/>
                <a:gd name="connsiteY2" fmla="*/ 0 h 666386"/>
                <a:gd name="connsiteX3" fmla="*/ 3138114 w 3204753"/>
                <a:gd name="connsiteY3" fmla="*/ 0 h 666386"/>
                <a:gd name="connsiteX4" fmla="*/ 3185235 w 3204753"/>
                <a:gd name="connsiteY4" fmla="*/ 19518 h 666386"/>
                <a:gd name="connsiteX5" fmla="*/ 3204753 w 3204753"/>
                <a:gd name="connsiteY5" fmla="*/ 66639 h 666386"/>
                <a:gd name="connsiteX6" fmla="*/ 3204753 w 3204753"/>
                <a:gd name="connsiteY6" fmla="*/ 599747 h 666386"/>
                <a:gd name="connsiteX7" fmla="*/ 3185235 w 3204753"/>
                <a:gd name="connsiteY7" fmla="*/ 646868 h 666386"/>
                <a:gd name="connsiteX8" fmla="*/ 3138114 w 3204753"/>
                <a:gd name="connsiteY8" fmla="*/ 666386 h 666386"/>
                <a:gd name="connsiteX9" fmla="*/ 66639 w 3204753"/>
                <a:gd name="connsiteY9" fmla="*/ 666386 h 666386"/>
                <a:gd name="connsiteX10" fmla="*/ 19518 w 3204753"/>
                <a:gd name="connsiteY10" fmla="*/ 646868 h 666386"/>
                <a:gd name="connsiteX11" fmla="*/ 0 w 3204753"/>
                <a:gd name="connsiteY11" fmla="*/ 599747 h 666386"/>
                <a:gd name="connsiteX12" fmla="*/ 0 w 3204753"/>
                <a:gd name="connsiteY12" fmla="*/ 66639 h 66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4753" h="666386">
                  <a:moveTo>
                    <a:pt x="0" y="66639"/>
                  </a:moveTo>
                  <a:cubicBezTo>
                    <a:pt x="0" y="48965"/>
                    <a:pt x="7021" y="32015"/>
                    <a:pt x="19518" y="19518"/>
                  </a:cubicBezTo>
                  <a:cubicBezTo>
                    <a:pt x="32015" y="7021"/>
                    <a:pt x="48965" y="0"/>
                    <a:pt x="66639" y="0"/>
                  </a:cubicBezTo>
                  <a:lnTo>
                    <a:pt x="3138114" y="0"/>
                  </a:lnTo>
                  <a:cubicBezTo>
                    <a:pt x="3155788" y="0"/>
                    <a:pt x="3172738" y="7021"/>
                    <a:pt x="3185235" y="19518"/>
                  </a:cubicBezTo>
                  <a:cubicBezTo>
                    <a:pt x="3197732" y="32015"/>
                    <a:pt x="3204753" y="48965"/>
                    <a:pt x="3204753" y="66639"/>
                  </a:cubicBezTo>
                  <a:lnTo>
                    <a:pt x="3204753" y="599747"/>
                  </a:lnTo>
                  <a:cubicBezTo>
                    <a:pt x="3204753" y="617421"/>
                    <a:pt x="3197732" y="634371"/>
                    <a:pt x="3185235" y="646868"/>
                  </a:cubicBezTo>
                  <a:cubicBezTo>
                    <a:pt x="3172738" y="659365"/>
                    <a:pt x="3155788" y="666386"/>
                    <a:pt x="3138114" y="666386"/>
                  </a:cubicBezTo>
                  <a:lnTo>
                    <a:pt x="66639" y="666386"/>
                  </a:lnTo>
                  <a:cubicBezTo>
                    <a:pt x="48965" y="666386"/>
                    <a:pt x="32015" y="659365"/>
                    <a:pt x="19518" y="646868"/>
                  </a:cubicBezTo>
                  <a:cubicBezTo>
                    <a:pt x="7021" y="634371"/>
                    <a:pt x="0" y="617421"/>
                    <a:pt x="0" y="599747"/>
                  </a:cubicBezTo>
                  <a:lnTo>
                    <a:pt x="0" y="666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Remap memory</a:t>
              </a:r>
            </a:p>
          </p:txBody>
        </p:sp>
        <p:grpSp>
          <p:nvGrpSpPr>
            <p:cNvPr id="10" name="Group 14"/>
            <p:cNvGrpSpPr/>
            <p:nvPr/>
          </p:nvGrpSpPr>
          <p:grpSpPr>
            <a:xfrm>
              <a:off x="4243543" y="4070056"/>
              <a:ext cx="299874" cy="249895"/>
              <a:chOff x="2275400" y="708035"/>
              <a:chExt cx="299874" cy="249895"/>
            </a:xfrm>
          </p:grpSpPr>
          <p:sp>
            <p:nvSpPr>
              <p:cNvPr id="20" name="Right Arrow 19"/>
              <p:cNvSpPr/>
              <p:nvPr/>
            </p:nvSpPr>
            <p:spPr>
              <a:xfrm rot="5400000">
                <a:off x="2300389" y="683046"/>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2335375" y="708035"/>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11" name="Group 15"/>
            <p:cNvGrpSpPr/>
            <p:nvPr/>
          </p:nvGrpSpPr>
          <p:grpSpPr>
            <a:xfrm>
              <a:off x="2721435" y="4361601"/>
              <a:ext cx="3344091" cy="666386"/>
              <a:chOff x="1720076" y="999580"/>
              <a:chExt cx="1305008" cy="666386"/>
            </a:xfrm>
          </p:grpSpPr>
          <p:sp>
            <p:nvSpPr>
              <p:cNvPr id="18" name="Rounded Rectangle 17"/>
              <p:cNvSpPr/>
              <p:nvPr/>
            </p:nvSpPr>
            <p:spPr>
              <a:xfrm>
                <a:off x="1720076" y="999580"/>
                <a:ext cx="1305008" cy="666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400" dirty="0" smtClean="0"/>
                  <a:t>Initialize communication hardware </a:t>
                </a:r>
                <a:endParaRPr lang="en-US" sz="1400" dirty="0"/>
              </a:p>
            </p:txBody>
          </p:sp>
          <p:sp>
            <p:nvSpPr>
              <p:cNvPr id="19" name="Rounded Rectangle 6"/>
              <p:cNvSpPr/>
              <p:nvPr/>
            </p:nvSpPr>
            <p:spPr>
              <a:xfrm>
                <a:off x="1845106" y="1019098"/>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nvGrpSpPr>
            <p:cNvPr id="12" name="Group 16"/>
            <p:cNvGrpSpPr/>
            <p:nvPr/>
          </p:nvGrpSpPr>
          <p:grpSpPr>
            <a:xfrm>
              <a:off x="4243543" y="5069637"/>
              <a:ext cx="299874" cy="249895"/>
              <a:chOff x="2275400" y="1707616"/>
              <a:chExt cx="299874" cy="249895"/>
            </a:xfrm>
          </p:grpSpPr>
          <p:sp>
            <p:nvSpPr>
              <p:cNvPr id="16" name="Right Arrow 15"/>
              <p:cNvSpPr/>
              <p:nvPr/>
            </p:nvSpPr>
            <p:spPr>
              <a:xfrm rot="5400000">
                <a:off x="2300389" y="1682627"/>
                <a:ext cx="249895" cy="2998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8"/>
              <p:cNvSpPr/>
              <p:nvPr/>
            </p:nvSpPr>
            <p:spPr>
              <a:xfrm>
                <a:off x="2335375" y="1707616"/>
                <a:ext cx="179924" cy="17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nvGrpSpPr>
            <p:cNvPr id="13" name="Group 17"/>
            <p:cNvGrpSpPr/>
            <p:nvPr/>
          </p:nvGrpSpPr>
          <p:grpSpPr>
            <a:xfrm>
              <a:off x="2708371" y="5361182"/>
              <a:ext cx="3370219" cy="666386"/>
              <a:chOff x="779421" y="1999161"/>
              <a:chExt cx="4088675" cy="666386"/>
            </a:xfrm>
          </p:grpSpPr>
          <p:sp>
            <p:nvSpPr>
              <p:cNvPr id="14" name="Rounded Rectangle 13"/>
              <p:cNvSpPr/>
              <p:nvPr/>
            </p:nvSpPr>
            <p:spPr>
              <a:xfrm>
                <a:off x="779421" y="1999161"/>
                <a:ext cx="4088675" cy="666386"/>
              </a:xfrm>
              <a:prstGeom prst="roundRect">
                <a:avLst>
                  <a:gd name="adj" fmla="val 10000"/>
                </a:avLst>
              </a:prstGeom>
              <a:solidFill>
                <a:srgbClr val="FFC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098" tIns="88098" rIns="88098" bIns="88098" numCol="1" spcCol="1270" anchor="ctr" anchorCtr="0">
                <a:noAutofit/>
              </a:bodyPr>
              <a:lstStyle/>
              <a:p>
                <a:pPr algn="ctr" defTabSz="800100">
                  <a:lnSpc>
                    <a:spcPct val="90000"/>
                  </a:lnSpc>
                  <a:spcAft>
                    <a:spcPct val="35000"/>
                  </a:spcAft>
                </a:pPr>
                <a:r>
                  <a:rPr lang="en-US" sz="1400" dirty="0" smtClean="0"/>
                  <a:t>Boot loader – copy  payload &amp; relinquish the control </a:t>
                </a:r>
              </a:p>
            </p:txBody>
          </p:sp>
          <p:sp>
            <p:nvSpPr>
              <p:cNvPr id="15" name="Rounded Rectangle 10"/>
              <p:cNvSpPr/>
              <p:nvPr/>
            </p:nvSpPr>
            <p:spPr>
              <a:xfrm>
                <a:off x="1845106" y="2018679"/>
                <a:ext cx="1160460" cy="627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endParaRPr lang="en-US" sz="3000" kern="1200" dirty="0"/>
              </a:p>
            </p:txBody>
          </p:sp>
        </p:grpSp>
      </p:gr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8607" y="2956951"/>
            <a:ext cx="6160661" cy="1200329"/>
          </a:xfrm>
          <a:prstGeom prst="rect">
            <a:avLst/>
          </a:prstGeom>
        </p:spPr>
        <p:txBody>
          <a:bodyPr wrap="none">
            <a:spAutoFit/>
          </a:bodyPr>
          <a:lstStyle/>
          <a:p>
            <a:pPr algn="ctr"/>
            <a:r>
              <a:rPr lang="en-US" sz="3600" dirty="0" smtClean="0"/>
              <a:t>Complex Embedded System </a:t>
            </a:r>
          </a:p>
          <a:p>
            <a:pPr algn="ctr"/>
            <a:r>
              <a:rPr lang="en-US" sz="3600" dirty="0" smtClean="0"/>
              <a:t>Boot up flow</a:t>
            </a:r>
            <a:endParaRPr lang="en-US" sz="36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DFE: D4400</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662124" y="1247095"/>
            <a:ext cx="7828734" cy="481422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Memory View</a:t>
            </a:r>
            <a:endParaRPr lang="en-US" dirty="0"/>
          </a:p>
        </p:txBody>
      </p:sp>
      <p:graphicFrame>
        <p:nvGraphicFramePr>
          <p:cNvPr id="5" name="Table Placeholder 4"/>
          <p:cNvGraphicFramePr>
            <a:graphicFrameLocks noGrp="1"/>
          </p:cNvGraphicFramePr>
          <p:nvPr>
            <p:ph type="tbl" sz="quarter" idx="10"/>
          </p:nvPr>
        </p:nvGraphicFramePr>
        <p:xfrm>
          <a:off x="1106488" y="1233488"/>
          <a:ext cx="7645625" cy="4820920"/>
        </p:xfrm>
        <a:graphic>
          <a:graphicData uri="http://schemas.openxmlformats.org/drawingml/2006/table">
            <a:tbl>
              <a:tblPr firstRow="1" bandRow="1">
                <a:tableStyleId>{5C22544A-7EE6-4342-B048-85BDC9FD1C3A}</a:tableStyleId>
              </a:tblPr>
              <a:tblGrid>
                <a:gridCol w="1297078"/>
                <a:gridCol w="1423851"/>
                <a:gridCol w="1410789"/>
                <a:gridCol w="3513907"/>
              </a:tblGrid>
              <a:tr h="370840">
                <a:tc>
                  <a:txBody>
                    <a:bodyPr/>
                    <a:lstStyle/>
                    <a:p>
                      <a:r>
                        <a:rPr lang="en-US" sz="1100" b="1" kern="1200" baseline="0" dirty="0" smtClean="0">
                          <a:solidFill>
                            <a:schemeClr val="lt1"/>
                          </a:solidFill>
                          <a:latin typeface="+mn-lt"/>
                          <a:ea typeface="+mn-ea"/>
                          <a:cs typeface="+mn-cs"/>
                        </a:rPr>
                        <a:t>Start</a:t>
                      </a:r>
                      <a:endParaRPr lang="en-US" sz="1100" dirty="0"/>
                    </a:p>
                  </a:txBody>
                  <a:tcPr/>
                </a:tc>
                <a:tc>
                  <a:txBody>
                    <a:bodyPr/>
                    <a:lstStyle/>
                    <a:p>
                      <a:r>
                        <a:rPr lang="en-US" sz="1100" b="1" kern="1200" baseline="0" dirty="0" smtClean="0">
                          <a:solidFill>
                            <a:schemeClr val="lt1"/>
                          </a:solidFill>
                          <a:latin typeface="+mn-lt"/>
                          <a:ea typeface="+mn-ea"/>
                          <a:cs typeface="+mn-cs"/>
                        </a:rPr>
                        <a:t>End</a:t>
                      </a:r>
                      <a:endParaRPr lang="en-US" sz="1100" dirty="0"/>
                    </a:p>
                  </a:txBody>
                  <a:tcPr/>
                </a:tc>
                <a:tc>
                  <a:txBody>
                    <a:bodyPr/>
                    <a:lstStyle/>
                    <a:p>
                      <a:r>
                        <a:rPr lang="en-US" sz="1100" b="1" kern="1200" baseline="0" dirty="0" smtClean="0">
                          <a:solidFill>
                            <a:schemeClr val="lt1"/>
                          </a:solidFill>
                          <a:latin typeface="+mn-lt"/>
                          <a:ea typeface="+mn-ea"/>
                          <a:cs typeface="+mn-cs"/>
                        </a:rPr>
                        <a:t>Size</a:t>
                      </a:r>
                      <a:endParaRPr lang="en-US" sz="1100" dirty="0"/>
                    </a:p>
                  </a:txBody>
                  <a:tcPr/>
                </a:tc>
                <a:tc>
                  <a:txBody>
                    <a:bodyPr/>
                    <a:lstStyle/>
                    <a:p>
                      <a:r>
                        <a:rPr lang="en-US" sz="1100" b="1" kern="1200" baseline="0" dirty="0" smtClean="0">
                          <a:solidFill>
                            <a:schemeClr val="lt1"/>
                          </a:solidFill>
                          <a:latin typeface="+mn-lt"/>
                          <a:ea typeface="+mn-ea"/>
                          <a:cs typeface="+mn-cs"/>
                        </a:rPr>
                        <a:t>Region</a:t>
                      </a:r>
                      <a:endParaRPr lang="en-US" sz="1100" dirty="0"/>
                    </a:p>
                  </a:txBody>
                  <a:tcPr/>
                </a:tc>
              </a:tr>
              <a:tr h="370840">
                <a:tc>
                  <a:txBody>
                    <a:bodyPr/>
                    <a:lstStyle/>
                    <a:p>
                      <a:r>
                        <a:rPr lang="en-US" sz="1100" kern="1200" baseline="0" dirty="0" smtClean="0">
                          <a:solidFill>
                            <a:schemeClr val="dk1"/>
                          </a:solidFill>
                          <a:latin typeface="+mn-lt"/>
                          <a:ea typeface="+mn-ea"/>
                          <a:cs typeface="+mn-cs"/>
                        </a:rPr>
                        <a:t>0x0000_0000</a:t>
                      </a:r>
                      <a:endParaRPr lang="en-US" sz="1100" dirty="0"/>
                    </a:p>
                  </a:txBody>
                  <a:tcPr/>
                </a:tc>
                <a:tc>
                  <a:txBody>
                    <a:bodyPr/>
                    <a:lstStyle/>
                    <a:p>
                      <a:r>
                        <a:rPr lang="en-US" sz="1100" kern="1200" baseline="0" dirty="0" smtClean="0">
                          <a:solidFill>
                            <a:schemeClr val="dk1"/>
                          </a:solidFill>
                          <a:latin typeface="+mn-lt"/>
                          <a:ea typeface="+mn-ea"/>
                          <a:cs typeface="+mn-cs"/>
                        </a:rPr>
                        <a:t>0x0000_3FFF</a:t>
                      </a:r>
                      <a:endParaRPr lang="en-US" sz="1100" dirty="0"/>
                    </a:p>
                  </a:txBody>
                  <a:tcPr/>
                </a:tc>
                <a:tc>
                  <a:txBody>
                    <a:bodyPr/>
                    <a:lstStyle/>
                    <a:p>
                      <a:r>
                        <a:rPr lang="en-US" sz="1100" kern="1200" baseline="0" dirty="0" smtClean="0">
                          <a:solidFill>
                            <a:schemeClr val="dk1"/>
                          </a:solidFill>
                          <a:latin typeface="+mn-lt"/>
                          <a:ea typeface="+mn-ea"/>
                          <a:cs typeface="+mn-cs"/>
                        </a:rPr>
                        <a:t>16 Kbytes</a:t>
                      </a:r>
                      <a:endParaRPr lang="en-US" sz="1100" dirty="0"/>
                    </a:p>
                  </a:txBody>
                  <a:tcPr/>
                </a:tc>
                <a:tc>
                  <a:txBody>
                    <a:bodyPr/>
                    <a:lstStyle/>
                    <a:p>
                      <a:r>
                        <a:rPr lang="en-US" sz="1100" kern="1200" baseline="0" dirty="0" smtClean="0">
                          <a:solidFill>
                            <a:schemeClr val="dk1"/>
                          </a:solidFill>
                          <a:latin typeface="+mn-lt"/>
                          <a:ea typeface="+mn-ea"/>
                          <a:cs typeface="+mn-cs"/>
                        </a:rPr>
                        <a:t>ROM (256 Kbytes total)</a:t>
                      </a:r>
                      <a:endParaRPr lang="en-US" sz="1100" dirty="0"/>
                    </a:p>
                  </a:txBody>
                  <a:tcPr/>
                </a:tc>
              </a:tr>
              <a:tr h="370840">
                <a:tc>
                  <a:txBody>
                    <a:bodyPr/>
                    <a:lstStyle/>
                    <a:p>
                      <a:r>
                        <a:rPr lang="en-US" sz="1100" kern="1200" baseline="0" dirty="0" smtClean="0">
                          <a:solidFill>
                            <a:schemeClr val="dk1"/>
                          </a:solidFill>
                          <a:latin typeface="+mn-lt"/>
                          <a:ea typeface="+mn-ea"/>
                          <a:cs typeface="+mn-cs"/>
                        </a:rPr>
                        <a:t>0x0000_4000</a:t>
                      </a:r>
                      <a:endParaRPr lang="en-US" sz="1000" dirty="0"/>
                    </a:p>
                  </a:txBody>
                  <a:tcPr/>
                </a:tc>
                <a:tc>
                  <a:txBody>
                    <a:bodyPr/>
                    <a:lstStyle/>
                    <a:p>
                      <a:r>
                        <a:rPr lang="en-US" sz="1100" kern="1200" baseline="0" dirty="0" smtClean="0">
                          <a:solidFill>
                            <a:schemeClr val="dk1"/>
                          </a:solidFill>
                          <a:latin typeface="+mn-lt"/>
                          <a:ea typeface="+mn-ea"/>
                          <a:cs typeface="+mn-cs"/>
                        </a:rPr>
                        <a:t>0x0040_3FFF</a:t>
                      </a:r>
                      <a:endParaRPr lang="en-US" sz="1000" dirty="0"/>
                    </a:p>
                  </a:txBody>
                  <a:tcPr/>
                </a:tc>
                <a:tc>
                  <a:txBody>
                    <a:bodyPr/>
                    <a:lstStyle/>
                    <a:p>
                      <a:r>
                        <a:rPr lang="en-US" sz="1100" kern="1200" baseline="0" dirty="0" smtClean="0">
                          <a:solidFill>
                            <a:schemeClr val="dk1"/>
                          </a:solidFill>
                          <a:latin typeface="+mn-lt"/>
                          <a:ea typeface="+mn-ea"/>
                          <a:cs typeface="+mn-cs"/>
                        </a:rPr>
                        <a:t>4Mbytes</a:t>
                      </a:r>
                      <a:endParaRPr lang="en-US" sz="1000" dirty="0"/>
                    </a:p>
                  </a:txBody>
                  <a:tcPr/>
                </a:tc>
                <a:tc>
                  <a:txBody>
                    <a:bodyPr/>
                    <a:lstStyle/>
                    <a:p>
                      <a:r>
                        <a:rPr lang="en-US" sz="1000" dirty="0" smtClean="0"/>
                        <a:t>Reserved</a:t>
                      </a:r>
                      <a:endParaRPr lang="en-US" sz="1000" dirty="0"/>
                    </a:p>
                  </a:txBody>
                  <a:tcPr/>
                </a:tc>
              </a:tr>
              <a:tr h="370840">
                <a:tc>
                  <a:txBody>
                    <a:bodyPr/>
                    <a:lstStyle/>
                    <a:p>
                      <a:r>
                        <a:rPr lang="en-US" sz="1100" kern="1200" baseline="0" dirty="0" smtClean="0">
                          <a:solidFill>
                            <a:schemeClr val="dk1"/>
                          </a:solidFill>
                          <a:latin typeface="+mn-lt"/>
                          <a:ea typeface="+mn-ea"/>
                          <a:cs typeface="+mn-cs"/>
                        </a:rPr>
                        <a:t>0x0040_4000</a:t>
                      </a:r>
                      <a:endParaRPr lang="en-US" sz="1000" dirty="0"/>
                    </a:p>
                  </a:txBody>
                  <a:tcPr/>
                </a:tc>
                <a:tc>
                  <a:txBody>
                    <a:bodyPr/>
                    <a:lstStyle/>
                    <a:p>
                      <a:r>
                        <a:rPr lang="en-US" sz="1100" kern="1200" baseline="0" dirty="0" smtClean="0">
                          <a:solidFill>
                            <a:schemeClr val="dk1"/>
                          </a:solidFill>
                          <a:latin typeface="+mn-lt"/>
                          <a:ea typeface="+mn-ea"/>
                          <a:cs typeface="+mn-cs"/>
                        </a:rPr>
                        <a:t>0x0043_FFFF</a:t>
                      </a:r>
                      <a:endParaRPr lang="en-US" sz="1000" dirty="0"/>
                    </a:p>
                  </a:txBody>
                  <a:tcPr/>
                </a:tc>
                <a:tc>
                  <a:txBody>
                    <a:bodyPr/>
                    <a:lstStyle/>
                    <a:p>
                      <a:r>
                        <a:rPr lang="en-US" sz="1100" kern="1200" baseline="0" dirty="0" smtClean="0">
                          <a:solidFill>
                            <a:schemeClr val="dk1"/>
                          </a:solidFill>
                          <a:latin typeface="+mn-lt"/>
                          <a:ea typeface="+mn-ea"/>
                          <a:cs typeface="+mn-cs"/>
                        </a:rPr>
                        <a:t>240 Kbytes</a:t>
                      </a:r>
                      <a:endParaRPr lang="en-US" sz="1000" dirty="0"/>
                    </a:p>
                  </a:txBody>
                  <a:tcPr/>
                </a:tc>
                <a:tc>
                  <a:txBody>
                    <a:bodyPr/>
                    <a:lstStyle/>
                    <a:p>
                      <a:r>
                        <a:rPr lang="en-US" sz="1100" kern="1200" baseline="0" dirty="0" smtClean="0">
                          <a:solidFill>
                            <a:schemeClr val="dk1"/>
                          </a:solidFill>
                          <a:latin typeface="+mn-lt"/>
                          <a:ea typeface="+mn-ea"/>
                          <a:cs typeface="+mn-cs"/>
                        </a:rPr>
                        <a:t>ROM (256 Kbytes total)</a:t>
                      </a:r>
                      <a:endParaRPr lang="en-US" sz="1000" dirty="0"/>
                    </a:p>
                  </a:txBody>
                  <a:tcPr/>
                </a:tc>
              </a:tr>
              <a:tr h="370840">
                <a:tc>
                  <a:txBody>
                    <a:bodyPr/>
                    <a:lstStyle/>
                    <a:p>
                      <a:r>
                        <a:rPr lang="en-US" sz="1100" kern="1200" baseline="0" dirty="0" smtClean="0">
                          <a:solidFill>
                            <a:schemeClr val="dk1"/>
                          </a:solidFill>
                          <a:latin typeface="+mn-lt"/>
                          <a:ea typeface="+mn-ea"/>
                          <a:cs typeface="+mn-cs"/>
                        </a:rPr>
                        <a:t>0x0101_4100</a:t>
                      </a:r>
                      <a:endParaRPr lang="en-US" sz="1000" dirty="0"/>
                    </a:p>
                  </a:txBody>
                  <a:tcPr/>
                </a:tc>
                <a:tc>
                  <a:txBody>
                    <a:bodyPr/>
                    <a:lstStyle/>
                    <a:p>
                      <a:r>
                        <a:rPr lang="en-US" sz="1100" kern="1200" baseline="0" dirty="0" smtClean="0">
                          <a:solidFill>
                            <a:schemeClr val="dk1"/>
                          </a:solidFill>
                          <a:latin typeface="+mn-lt"/>
                          <a:ea typeface="+mn-ea"/>
                          <a:cs typeface="+mn-cs"/>
                        </a:rPr>
                        <a:t>0x0101_41FF</a:t>
                      </a:r>
                      <a:endParaRPr lang="en-US" sz="800" dirty="0"/>
                    </a:p>
                  </a:txBody>
                  <a:tcPr/>
                </a:tc>
                <a:tc>
                  <a:txBody>
                    <a:bodyPr/>
                    <a:lstStyle/>
                    <a:p>
                      <a:r>
                        <a:rPr lang="en-US" sz="1100" kern="1200" baseline="0" dirty="0" smtClean="0">
                          <a:solidFill>
                            <a:schemeClr val="dk1"/>
                          </a:solidFill>
                          <a:latin typeface="+mn-lt"/>
                          <a:ea typeface="+mn-ea"/>
                          <a:cs typeface="+mn-cs"/>
                        </a:rPr>
                        <a:t>256 Bytes</a:t>
                      </a:r>
                      <a:endParaRPr lang="en-US" sz="800" dirty="0"/>
                    </a:p>
                  </a:txBody>
                  <a:tcPr/>
                </a:tc>
                <a:tc>
                  <a:txBody>
                    <a:bodyPr/>
                    <a:lstStyle/>
                    <a:p>
                      <a:r>
                        <a:rPr lang="en-US" sz="1100" kern="1200" baseline="0" dirty="0" smtClean="0">
                          <a:solidFill>
                            <a:schemeClr val="dk1"/>
                          </a:solidFill>
                          <a:latin typeface="+mn-lt"/>
                          <a:ea typeface="+mn-ea"/>
                          <a:cs typeface="+mn-cs"/>
                        </a:rPr>
                        <a:t>ARM GIC interface</a:t>
                      </a:r>
                      <a:endParaRPr lang="en-US" sz="800" dirty="0"/>
                    </a:p>
                  </a:txBody>
                  <a:tcPr/>
                </a:tc>
              </a:tr>
              <a:tr h="370840">
                <a:tc>
                  <a:txBody>
                    <a:bodyPr/>
                    <a:lstStyle/>
                    <a:p>
                      <a:r>
                        <a:rPr lang="en-US" sz="1100" kern="1200" baseline="0" dirty="0" smtClean="0">
                          <a:solidFill>
                            <a:schemeClr val="dk1"/>
                          </a:solidFill>
                          <a:latin typeface="+mn-lt"/>
                          <a:ea typeface="+mn-ea"/>
                          <a:cs typeface="+mn-cs"/>
                        </a:rPr>
                        <a:t>0x0101_4200</a:t>
                      </a:r>
                      <a:endParaRPr lang="en-US" sz="800" dirty="0"/>
                    </a:p>
                  </a:txBody>
                  <a:tcPr/>
                </a:tc>
                <a:tc>
                  <a:txBody>
                    <a:bodyPr/>
                    <a:lstStyle/>
                    <a:p>
                      <a:r>
                        <a:rPr lang="en-US" sz="1100" kern="1200" baseline="0" dirty="0" smtClean="0">
                          <a:solidFill>
                            <a:schemeClr val="dk1"/>
                          </a:solidFill>
                          <a:latin typeface="+mn-lt"/>
                          <a:ea typeface="+mn-ea"/>
                          <a:cs typeface="+mn-cs"/>
                        </a:rPr>
                        <a:t>0x0101_42FF</a:t>
                      </a:r>
                      <a:endParaRPr lang="en-US" sz="800" dirty="0"/>
                    </a:p>
                  </a:txBody>
                  <a:tcPr/>
                </a:tc>
                <a:tc>
                  <a:txBody>
                    <a:bodyPr/>
                    <a:lstStyle/>
                    <a:p>
                      <a:r>
                        <a:rPr lang="en-US" sz="1100" kern="1200" baseline="0" dirty="0" smtClean="0">
                          <a:solidFill>
                            <a:schemeClr val="dk1"/>
                          </a:solidFill>
                          <a:latin typeface="+mn-lt"/>
                          <a:ea typeface="+mn-ea"/>
                          <a:cs typeface="+mn-cs"/>
                        </a:rPr>
                        <a:t>256 Bytes</a:t>
                      </a:r>
                      <a:endParaRPr lang="en-US" sz="800" dirty="0"/>
                    </a:p>
                  </a:txBody>
                  <a:tcPr/>
                </a:tc>
                <a:tc>
                  <a:txBody>
                    <a:bodyPr/>
                    <a:lstStyle/>
                    <a:p>
                      <a:r>
                        <a:rPr lang="en-US" sz="1100" kern="1200" baseline="0" dirty="0" smtClean="0">
                          <a:solidFill>
                            <a:schemeClr val="dk1"/>
                          </a:solidFill>
                          <a:latin typeface="+mn-lt"/>
                          <a:ea typeface="+mn-ea"/>
                          <a:cs typeface="+mn-cs"/>
                        </a:rPr>
                        <a:t>Global timer</a:t>
                      </a:r>
                      <a:endParaRPr lang="en-US" sz="800" dirty="0"/>
                    </a:p>
                  </a:txBody>
                  <a:tcPr/>
                </a:tc>
              </a:tr>
              <a:tr h="370840">
                <a:tc>
                  <a:txBody>
                    <a:bodyPr/>
                    <a:lstStyle/>
                    <a:p>
                      <a:r>
                        <a:rPr lang="en-US" sz="1100" kern="1200" baseline="0" dirty="0" smtClean="0">
                          <a:solidFill>
                            <a:schemeClr val="dk1"/>
                          </a:solidFill>
                          <a:latin typeface="+mn-lt"/>
                          <a:ea typeface="+mn-ea"/>
                          <a:cs typeface="+mn-cs"/>
                        </a:rPr>
                        <a:t>0x0101_5000</a:t>
                      </a:r>
                      <a:endParaRPr lang="en-US" sz="800" dirty="0"/>
                    </a:p>
                  </a:txBody>
                  <a:tcPr/>
                </a:tc>
                <a:tc>
                  <a:txBody>
                    <a:bodyPr/>
                    <a:lstStyle/>
                    <a:p>
                      <a:r>
                        <a:rPr lang="en-US" sz="1100" kern="1200" baseline="0" dirty="0" smtClean="0">
                          <a:solidFill>
                            <a:schemeClr val="dk1"/>
                          </a:solidFill>
                          <a:latin typeface="+mn-lt"/>
                          <a:ea typeface="+mn-ea"/>
                          <a:cs typeface="+mn-cs"/>
                        </a:rPr>
                        <a:t>0x0101_5FFF</a:t>
                      </a:r>
                      <a:endParaRPr lang="en-US" sz="800" dirty="0"/>
                    </a:p>
                  </a:txBody>
                  <a:tcPr/>
                </a:tc>
                <a:tc>
                  <a:txBody>
                    <a:bodyPr/>
                    <a:lstStyle/>
                    <a:p>
                      <a:r>
                        <a:rPr lang="en-US" sz="1100" kern="1200" baseline="0" dirty="0" smtClean="0">
                          <a:solidFill>
                            <a:schemeClr val="dk1"/>
                          </a:solidFill>
                          <a:latin typeface="+mn-lt"/>
                          <a:ea typeface="+mn-ea"/>
                          <a:cs typeface="+mn-cs"/>
                        </a:rPr>
                        <a:t>4 Kbytes</a:t>
                      </a:r>
                      <a:endParaRPr lang="en-US" sz="800" dirty="0"/>
                    </a:p>
                  </a:txBody>
                  <a:tcPr/>
                </a:tc>
                <a:tc>
                  <a:txBody>
                    <a:bodyPr/>
                    <a:lstStyle/>
                    <a:p>
                      <a:r>
                        <a:rPr lang="en-US" sz="1100" kern="1200" baseline="0" dirty="0" smtClean="0">
                          <a:solidFill>
                            <a:schemeClr val="dk1"/>
                          </a:solidFill>
                          <a:latin typeface="+mn-lt"/>
                          <a:ea typeface="+mn-ea"/>
                          <a:cs typeface="+mn-cs"/>
                        </a:rPr>
                        <a:t>ARM GIC interrupt distributor</a:t>
                      </a:r>
                      <a:endParaRPr lang="en-US" sz="800" dirty="0"/>
                    </a:p>
                  </a:txBody>
                  <a:tcPr/>
                </a:tc>
              </a:tr>
              <a:tr h="370840">
                <a:tc>
                  <a:txBody>
                    <a:bodyPr/>
                    <a:lstStyle/>
                    <a:p>
                      <a:r>
                        <a:rPr lang="en-US" sz="1000" dirty="0" smtClean="0"/>
                        <a:t>…</a:t>
                      </a:r>
                      <a:endParaRPr lang="en-US" sz="1000" dirty="0"/>
                    </a:p>
                  </a:txBody>
                  <a:tcPr/>
                </a:tc>
                <a:tc>
                  <a:txBody>
                    <a:bodyPr/>
                    <a:lstStyle/>
                    <a:p>
                      <a:r>
                        <a:rPr lang="en-US" sz="1000" dirty="0" smtClean="0"/>
                        <a:t>….</a:t>
                      </a:r>
                      <a:endParaRPr lang="en-US" sz="1000" dirty="0"/>
                    </a:p>
                  </a:txBody>
                  <a:tcPr/>
                </a:tc>
                <a:tc>
                  <a:txBody>
                    <a:bodyPr/>
                    <a:lstStyle/>
                    <a:p>
                      <a:r>
                        <a:rPr lang="en-US" sz="1000" dirty="0" smtClean="0"/>
                        <a:t>….</a:t>
                      </a:r>
                      <a:endParaRPr lang="en-US" sz="1000" dirty="0"/>
                    </a:p>
                  </a:txBody>
                  <a:tcPr/>
                </a:tc>
                <a:tc>
                  <a:txBody>
                    <a:bodyPr/>
                    <a:lstStyle/>
                    <a:p>
                      <a:r>
                        <a:rPr lang="en-US" sz="1000" dirty="0" smtClean="0"/>
                        <a:t>….</a:t>
                      </a:r>
                      <a:endParaRPr lang="en-US" sz="1000" dirty="0"/>
                    </a:p>
                  </a:txBody>
                  <a:tcPr/>
                </a:tc>
              </a:tr>
              <a:tr h="370840">
                <a:tc>
                  <a:txBody>
                    <a:bodyPr/>
                    <a:lstStyle/>
                    <a:p>
                      <a:r>
                        <a:rPr lang="en-US" sz="1100" kern="1200" baseline="0" dirty="0" smtClean="0">
                          <a:solidFill>
                            <a:schemeClr val="dk1"/>
                          </a:solidFill>
                          <a:latin typeface="+mn-lt"/>
                          <a:ea typeface="+mn-ea"/>
                          <a:cs typeface="+mn-cs"/>
                        </a:rPr>
                        <a:t>0x0600_0000</a:t>
                      </a:r>
                      <a:endParaRPr lang="en-US" sz="800" dirty="0"/>
                    </a:p>
                  </a:txBody>
                  <a:tcPr/>
                </a:tc>
                <a:tc>
                  <a:txBody>
                    <a:bodyPr/>
                    <a:lstStyle/>
                    <a:p>
                      <a:r>
                        <a:rPr lang="en-US" sz="1100" kern="1200" baseline="0" dirty="0" smtClean="0">
                          <a:solidFill>
                            <a:schemeClr val="dk1"/>
                          </a:solidFill>
                          <a:latin typeface="+mn-lt"/>
                          <a:ea typeface="+mn-ea"/>
                          <a:cs typeface="+mn-cs"/>
                        </a:rPr>
                        <a:t>0x0600_003F</a:t>
                      </a:r>
                      <a:endParaRPr lang="en-US" sz="800" dirty="0"/>
                    </a:p>
                  </a:txBody>
                  <a:tcPr/>
                </a:tc>
                <a:tc>
                  <a:txBody>
                    <a:bodyPr/>
                    <a:lstStyle/>
                    <a:p>
                      <a:r>
                        <a:rPr lang="en-US" sz="1100" kern="1200" baseline="0" dirty="0" smtClean="0">
                          <a:solidFill>
                            <a:schemeClr val="dk1"/>
                          </a:solidFill>
                          <a:latin typeface="+mn-lt"/>
                          <a:ea typeface="+mn-ea"/>
                          <a:cs typeface="+mn-cs"/>
                        </a:rPr>
                        <a:t>128 bytes</a:t>
                      </a:r>
                      <a:endParaRPr lang="en-US" sz="800" dirty="0"/>
                    </a:p>
                  </a:txBody>
                  <a:tcPr/>
                </a:tc>
                <a:tc>
                  <a:txBody>
                    <a:bodyPr/>
                    <a:lstStyle/>
                    <a:p>
                      <a:r>
                        <a:rPr lang="en-US" sz="1100" kern="1200" baseline="0" dirty="0" smtClean="0">
                          <a:solidFill>
                            <a:schemeClr val="dk1"/>
                          </a:solidFill>
                          <a:latin typeface="+mn-lt"/>
                          <a:ea typeface="+mn-ea"/>
                          <a:cs typeface="+mn-cs"/>
                        </a:rPr>
                        <a:t>QSPI AHB mapped space</a:t>
                      </a:r>
                      <a:endParaRPr lang="en-US" sz="800" dirty="0"/>
                    </a:p>
                  </a:txBody>
                  <a:tcPr/>
                </a:tc>
              </a:tr>
              <a:tr h="370840">
                <a:tc>
                  <a:txBody>
                    <a:bodyPr/>
                    <a:lstStyle/>
                    <a:p>
                      <a:r>
                        <a:rPr lang="en-US" sz="1100" kern="1200" baseline="0" dirty="0" smtClean="0">
                          <a:solidFill>
                            <a:schemeClr val="dk1"/>
                          </a:solidFill>
                          <a:latin typeface="+mn-lt"/>
                          <a:ea typeface="+mn-ea"/>
                          <a:cs typeface="+mn-cs"/>
                        </a:rPr>
                        <a:t>0x0800_0000</a:t>
                      </a:r>
                      <a:endParaRPr lang="en-US" sz="800" dirty="0"/>
                    </a:p>
                  </a:txBody>
                  <a:tcPr/>
                </a:tc>
                <a:tc>
                  <a:txBody>
                    <a:bodyPr/>
                    <a:lstStyle/>
                    <a:p>
                      <a:r>
                        <a:rPr lang="en-US" sz="1100" kern="1200" baseline="0" dirty="0" smtClean="0">
                          <a:solidFill>
                            <a:schemeClr val="dk1"/>
                          </a:solidFill>
                          <a:latin typeface="+mn-lt"/>
                          <a:ea typeface="+mn-ea"/>
                          <a:cs typeface="+mn-cs"/>
                        </a:rPr>
                        <a:t>0x0FFF_FFFF</a:t>
                      </a:r>
                      <a:endParaRPr lang="en-US" sz="800" dirty="0"/>
                    </a:p>
                  </a:txBody>
                  <a:tcPr/>
                </a:tc>
                <a:tc>
                  <a:txBody>
                    <a:bodyPr/>
                    <a:lstStyle/>
                    <a:p>
                      <a:r>
                        <a:rPr lang="en-US" sz="1100" kern="1200" baseline="0" dirty="0" smtClean="0">
                          <a:solidFill>
                            <a:schemeClr val="dk1"/>
                          </a:solidFill>
                          <a:latin typeface="+mn-lt"/>
                          <a:ea typeface="+mn-ea"/>
                          <a:cs typeface="+mn-cs"/>
                        </a:rPr>
                        <a:t>128Mbytes</a:t>
                      </a:r>
                      <a:endParaRPr lang="en-US" sz="800" dirty="0"/>
                    </a:p>
                  </a:txBody>
                  <a:tcPr/>
                </a:tc>
                <a:tc>
                  <a:txBody>
                    <a:bodyPr/>
                    <a:lstStyle/>
                    <a:p>
                      <a:r>
                        <a:rPr lang="en-US" sz="1100" kern="1200" baseline="0" dirty="0" smtClean="0">
                          <a:solidFill>
                            <a:schemeClr val="dk1"/>
                          </a:solidFill>
                          <a:latin typeface="+mn-lt"/>
                          <a:ea typeface="+mn-ea"/>
                          <a:cs typeface="+mn-cs"/>
                        </a:rPr>
                        <a:t>QSPI SPI flash</a:t>
                      </a:r>
                      <a:endParaRPr lang="en-US" sz="800" dirty="0"/>
                    </a:p>
                  </a:txBody>
                  <a:tcPr/>
                </a:tc>
              </a:tr>
              <a:tr h="370840">
                <a:tc>
                  <a:txBody>
                    <a:bodyPr/>
                    <a:lstStyle/>
                    <a:p>
                      <a:r>
                        <a:rPr lang="en-US" sz="1100" kern="1200" baseline="0" dirty="0" smtClean="0">
                          <a:solidFill>
                            <a:schemeClr val="dk1"/>
                          </a:solidFill>
                          <a:latin typeface="+mn-lt"/>
                          <a:ea typeface="+mn-ea"/>
                          <a:cs typeface="+mn-cs"/>
                        </a:rPr>
                        <a:t>0x1000_0000</a:t>
                      </a:r>
                      <a:endParaRPr lang="en-US" sz="800" dirty="0"/>
                    </a:p>
                  </a:txBody>
                  <a:tcPr/>
                </a:tc>
                <a:tc>
                  <a:txBody>
                    <a:bodyPr/>
                    <a:lstStyle/>
                    <a:p>
                      <a:r>
                        <a:rPr lang="en-US" sz="1100" kern="1200" baseline="0" dirty="0" smtClean="0">
                          <a:solidFill>
                            <a:schemeClr val="dk1"/>
                          </a:solidFill>
                          <a:latin typeface="+mn-lt"/>
                          <a:ea typeface="+mn-ea"/>
                          <a:cs typeface="+mn-cs"/>
                        </a:rPr>
                        <a:t>0x1000_FFFF</a:t>
                      </a:r>
                      <a:endParaRPr lang="en-US" sz="800" dirty="0"/>
                    </a:p>
                  </a:txBody>
                  <a:tcPr/>
                </a:tc>
                <a:tc>
                  <a:txBody>
                    <a:bodyPr/>
                    <a:lstStyle/>
                    <a:p>
                      <a:r>
                        <a:rPr lang="en-US" sz="1100" kern="1200" baseline="0" dirty="0" smtClean="0">
                          <a:solidFill>
                            <a:schemeClr val="dk1"/>
                          </a:solidFill>
                          <a:latin typeface="+mn-lt"/>
                          <a:ea typeface="+mn-ea"/>
                          <a:cs typeface="+mn-cs"/>
                        </a:rPr>
                        <a:t>64 Kbytes</a:t>
                      </a:r>
                      <a:endParaRPr lang="en-US" sz="800" dirty="0"/>
                    </a:p>
                  </a:txBody>
                  <a:tcPr/>
                </a:tc>
                <a:tc>
                  <a:txBody>
                    <a:bodyPr/>
                    <a:lstStyle/>
                    <a:p>
                      <a:r>
                        <a:rPr lang="en-US" sz="1100" kern="1200" baseline="0" dirty="0" smtClean="0">
                          <a:solidFill>
                            <a:schemeClr val="dk1"/>
                          </a:solidFill>
                          <a:latin typeface="+mn-lt"/>
                          <a:ea typeface="+mn-ea"/>
                          <a:cs typeface="+mn-cs"/>
                        </a:rPr>
                        <a:t>OCRAM (64 KB Total)</a:t>
                      </a:r>
                      <a:endParaRPr lang="en-US" sz="800" dirty="0"/>
                    </a:p>
                  </a:txBody>
                  <a:tcPr/>
                </a:tc>
              </a:tr>
              <a:tr h="370840">
                <a:tc>
                  <a:txBody>
                    <a:bodyPr/>
                    <a:lstStyle/>
                    <a:p>
                      <a:r>
                        <a:rPr lang="en-US" sz="1100" kern="1200" baseline="0" dirty="0" smtClean="0">
                          <a:solidFill>
                            <a:schemeClr val="dk1"/>
                          </a:solidFill>
                          <a:latin typeface="+mn-lt"/>
                          <a:ea typeface="+mn-ea"/>
                          <a:cs typeface="+mn-cs"/>
                        </a:rPr>
                        <a:t>0x1090_0000</a:t>
                      </a:r>
                      <a:endParaRPr lang="en-US" sz="1100" dirty="0"/>
                    </a:p>
                  </a:txBody>
                  <a:tcPr/>
                </a:tc>
                <a:tc>
                  <a:txBody>
                    <a:bodyPr/>
                    <a:lstStyle/>
                    <a:p>
                      <a:r>
                        <a:rPr lang="en-US" sz="1100" kern="1200" baseline="0" dirty="0" smtClean="0">
                          <a:solidFill>
                            <a:schemeClr val="dk1"/>
                          </a:solidFill>
                          <a:latin typeface="+mn-lt"/>
                          <a:ea typeface="+mn-ea"/>
                          <a:cs typeface="+mn-cs"/>
                        </a:rPr>
                        <a:t>0x1090_3FFF</a:t>
                      </a:r>
                      <a:endParaRPr lang="en-US" sz="1100" dirty="0"/>
                    </a:p>
                  </a:txBody>
                  <a:tcPr/>
                </a:tc>
                <a:tc>
                  <a:txBody>
                    <a:bodyPr/>
                    <a:lstStyle/>
                    <a:p>
                      <a:r>
                        <a:rPr lang="en-US" sz="1100" kern="1200" baseline="0" dirty="0" smtClean="0">
                          <a:solidFill>
                            <a:schemeClr val="dk1"/>
                          </a:solidFill>
                          <a:latin typeface="+mn-lt"/>
                          <a:ea typeface="+mn-ea"/>
                          <a:cs typeface="+mn-cs"/>
                        </a:rPr>
                        <a:t>16 Kbytes</a:t>
                      </a:r>
                      <a:endParaRPr lang="en-US" sz="1100" dirty="0"/>
                    </a:p>
                  </a:txBody>
                  <a:tcPr/>
                </a:tc>
                <a:tc>
                  <a:txBody>
                    <a:bodyPr/>
                    <a:lstStyle/>
                    <a:p>
                      <a:r>
                        <a:rPr lang="en-US" sz="1100" kern="1200" baseline="0" dirty="0" smtClean="0">
                          <a:solidFill>
                            <a:schemeClr val="dk1"/>
                          </a:solidFill>
                          <a:latin typeface="+mn-lt"/>
                          <a:ea typeface="+mn-ea"/>
                          <a:cs typeface="+mn-cs"/>
                        </a:rPr>
                        <a:t>L2 Cache Controller (L2CC)</a:t>
                      </a:r>
                      <a:endParaRPr lang="en-US" sz="1100" dirty="0"/>
                    </a:p>
                  </a:txBody>
                  <a:tcPr/>
                </a:tc>
              </a:tr>
              <a:tr h="370840">
                <a:tc>
                  <a:txBody>
                    <a:bodyPr/>
                    <a:lstStyle/>
                    <a:p>
                      <a:r>
                        <a:rPr lang="en-US" sz="1100" kern="1200" baseline="0" dirty="0" smtClean="0">
                          <a:solidFill>
                            <a:schemeClr val="dk1"/>
                          </a:solidFill>
                          <a:latin typeface="+mn-lt"/>
                          <a:ea typeface="+mn-ea"/>
                          <a:cs typeface="+mn-cs"/>
                        </a:rPr>
                        <a:t>0x3000_0000</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0x4FFF_FFFF</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512 Mbytes</a:t>
                      </a:r>
                      <a:endParaRPr lang="en-US" sz="1100" kern="1200" baseline="0" dirty="0">
                        <a:solidFill>
                          <a:schemeClr val="dk1"/>
                        </a:solidFill>
                        <a:latin typeface="+mn-lt"/>
                        <a:ea typeface="+mn-ea"/>
                        <a:cs typeface="+mn-cs"/>
                      </a:endParaRPr>
                    </a:p>
                  </a:txBody>
                  <a:tcPr/>
                </a:tc>
                <a:tc>
                  <a:txBody>
                    <a:bodyPr/>
                    <a:lstStyle/>
                    <a:p>
                      <a:r>
                        <a:rPr lang="en-US" sz="1100" kern="1200" baseline="0" dirty="0" smtClean="0">
                          <a:solidFill>
                            <a:schemeClr val="dk1"/>
                          </a:solidFill>
                          <a:latin typeface="+mn-lt"/>
                          <a:ea typeface="+mn-ea"/>
                          <a:cs typeface="+mn-cs"/>
                        </a:rPr>
                        <a:t>NOR flash</a:t>
                      </a:r>
                      <a:endParaRPr lang="en-US" sz="1100" kern="1200" baseline="0" dirty="0">
                        <a:solidFill>
                          <a:schemeClr val="dk1"/>
                        </a:solidFill>
                        <a:latin typeface="+mn-lt"/>
                        <a:ea typeface="+mn-ea"/>
                        <a:cs typeface="+mn-cs"/>
                      </a:endParaRPr>
                    </a:p>
                  </a:txBody>
                  <a:tcPr/>
                </a:tc>
              </a:tr>
            </a:tbl>
          </a:graphicData>
        </a:graphic>
      </p:graphicFrame>
      <p:sp>
        <p:nvSpPr>
          <p:cNvPr id="7" name="Rectangle 6"/>
          <p:cNvSpPr/>
          <p:nvPr/>
        </p:nvSpPr>
        <p:spPr>
          <a:xfrm>
            <a:off x="1123406" y="1606731"/>
            <a:ext cx="7354388" cy="300447"/>
          </a:xfrm>
          <a:prstGeom prst="rect">
            <a:avLst/>
          </a:prstGeom>
          <a:solidFill>
            <a:schemeClr val="accent2">
              <a:alpha val="0"/>
            </a:schemeClr>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105678" y="4949031"/>
            <a:ext cx="7354388" cy="300447"/>
          </a:xfrm>
          <a:prstGeom prst="rect">
            <a:avLst/>
          </a:prstGeom>
          <a:solidFill>
            <a:schemeClr val="accent2">
              <a:alpha val="0"/>
            </a:schemeClr>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098583" y="5686246"/>
            <a:ext cx="7354388" cy="300447"/>
          </a:xfrm>
          <a:prstGeom prst="rect">
            <a:avLst/>
          </a:prstGeom>
          <a:solidFill>
            <a:schemeClr val="accent2">
              <a:alpha val="0"/>
            </a:schemeClr>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624676" y="5454502"/>
            <a:ext cx="3189768" cy="646331"/>
          </a:xfrm>
          <a:prstGeom prst="rect">
            <a:avLst/>
          </a:prstGeom>
          <a:noFill/>
          <a:ln>
            <a:solidFill>
              <a:schemeClr val="accent1">
                <a:shade val="50000"/>
              </a:schemeClr>
            </a:solidFill>
          </a:ln>
        </p:spPr>
        <p:txBody>
          <a:bodyPr wrap="square" rtlCol="0">
            <a:spAutoFit/>
          </a:bodyPr>
          <a:lstStyle/>
          <a:p>
            <a:r>
              <a:rPr lang="en-US" sz="1200" dirty="0" smtClean="0"/>
              <a:t>Legend:</a:t>
            </a:r>
          </a:p>
          <a:p>
            <a:r>
              <a:rPr lang="en-US" sz="1200" dirty="0" smtClean="0"/>
              <a:t>              ARM Specific</a:t>
            </a:r>
          </a:p>
          <a:p>
            <a:r>
              <a:rPr lang="en-US" sz="1200" dirty="0" smtClean="0"/>
              <a:t>              General  </a:t>
            </a:r>
            <a:endParaRPr lang="en-US" sz="1200" dirty="0"/>
          </a:p>
        </p:txBody>
      </p:sp>
      <p:sp>
        <p:nvSpPr>
          <p:cNvPr id="2" name="Title 1"/>
          <p:cNvSpPr>
            <a:spLocks noGrp="1"/>
          </p:cNvSpPr>
          <p:nvPr>
            <p:ph type="title"/>
          </p:nvPr>
        </p:nvSpPr>
        <p:spPr>
          <a:xfrm>
            <a:off x="1121228" y="302351"/>
            <a:ext cx="8277225" cy="654050"/>
          </a:xfrm>
        </p:spPr>
        <p:txBody>
          <a:bodyPr/>
          <a:lstStyle/>
          <a:p>
            <a:r>
              <a:rPr lang="en-US" dirty="0" smtClean="0"/>
              <a:t>U-boot booting flow 1/2</a:t>
            </a:r>
            <a:endParaRPr lang="en-US" dirty="0"/>
          </a:p>
        </p:txBody>
      </p:sp>
      <p:cxnSp>
        <p:nvCxnSpPr>
          <p:cNvPr id="7" name="Straight Arrow Connector 6"/>
          <p:cNvCxnSpPr/>
          <p:nvPr/>
        </p:nvCxnSpPr>
        <p:spPr>
          <a:xfrm flipH="1">
            <a:off x="1713410" y="1593669"/>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22117" y="2464534"/>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735180" y="3313629"/>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3" idx="0"/>
          </p:cNvCxnSpPr>
          <p:nvPr/>
        </p:nvCxnSpPr>
        <p:spPr>
          <a:xfrm flipH="1">
            <a:off x="1746065" y="4184494"/>
            <a:ext cx="2178" cy="518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491473" y="1578680"/>
            <a:ext cx="4356" cy="452854"/>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510813" y="2430709"/>
            <a:ext cx="4356" cy="452854"/>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32583" y="4219346"/>
            <a:ext cx="4356" cy="452854"/>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313081" y="1602376"/>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321788" y="2473241"/>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334851" y="3322336"/>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343558" y="4193201"/>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3"/>
            <a:endCxn id="24" idx="1"/>
          </p:cNvCxnSpPr>
          <p:nvPr/>
        </p:nvCxnSpPr>
        <p:spPr>
          <a:xfrm flipV="1">
            <a:off x="2784562" y="4934433"/>
            <a:ext cx="732457" cy="3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612912" y="5592726"/>
            <a:ext cx="893170" cy="212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41" name="Rectangle 40"/>
          <p:cNvSpPr/>
          <p:nvPr/>
        </p:nvSpPr>
        <p:spPr>
          <a:xfrm>
            <a:off x="7602280" y="5858540"/>
            <a:ext cx="914400" cy="202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677091" y="1123406"/>
            <a:ext cx="2087374" cy="554845"/>
            <a:chOff x="677091" y="1123406"/>
            <a:chExt cx="2087374" cy="554845"/>
          </a:xfrm>
        </p:grpSpPr>
        <p:sp>
          <p:nvSpPr>
            <p:cNvPr id="4" name="Rectangle 3"/>
            <p:cNvSpPr/>
            <p:nvPr/>
          </p:nvSpPr>
          <p:spPr>
            <a:xfrm>
              <a:off x="677091" y="1123406"/>
              <a:ext cx="2076994" cy="47026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Reset execution from IBR            </a:t>
              </a:r>
              <a:endParaRPr lang="en-US" sz="1600" dirty="0"/>
            </a:p>
          </p:txBody>
        </p:sp>
        <p:sp>
          <p:nvSpPr>
            <p:cNvPr id="49" name="TextBox 48"/>
            <p:cNvSpPr txBox="1"/>
            <p:nvPr/>
          </p:nvSpPr>
          <p:spPr>
            <a:xfrm>
              <a:off x="2445488" y="1339697"/>
              <a:ext cx="318977" cy="338554"/>
            </a:xfrm>
            <a:prstGeom prst="rect">
              <a:avLst/>
            </a:prstGeom>
            <a:noFill/>
          </p:spPr>
          <p:txBody>
            <a:bodyPr wrap="square" rtlCol="0">
              <a:spAutoFit/>
            </a:bodyPr>
            <a:lstStyle/>
            <a:p>
              <a:r>
                <a:rPr lang="en-US" sz="1600" dirty="0" smtClean="0"/>
                <a:t>B</a:t>
              </a:r>
              <a:endParaRPr lang="en-US" sz="1600" dirty="0"/>
            </a:p>
          </p:txBody>
        </p:sp>
      </p:grpSp>
      <p:grpSp>
        <p:nvGrpSpPr>
          <p:cNvPr id="67" name="Group 66"/>
          <p:cNvGrpSpPr/>
          <p:nvPr/>
        </p:nvGrpSpPr>
        <p:grpSpPr>
          <a:xfrm>
            <a:off x="677091" y="2046523"/>
            <a:ext cx="2154711" cy="518927"/>
            <a:chOff x="677091" y="2046523"/>
            <a:chExt cx="2154711" cy="518927"/>
          </a:xfrm>
        </p:grpSpPr>
        <p:sp>
          <p:nvSpPr>
            <p:cNvPr id="5" name="Rectangle 4"/>
            <p:cNvSpPr/>
            <p:nvPr/>
          </p:nvSpPr>
          <p:spPr>
            <a:xfrm>
              <a:off x="677091" y="2046523"/>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U-boot entry point              </a:t>
              </a:r>
            </a:p>
          </p:txBody>
        </p:sp>
        <p:sp>
          <p:nvSpPr>
            <p:cNvPr id="50" name="TextBox 49"/>
            <p:cNvSpPr txBox="1"/>
            <p:nvPr/>
          </p:nvSpPr>
          <p:spPr>
            <a:xfrm>
              <a:off x="2296634" y="2257673"/>
              <a:ext cx="535168" cy="307777"/>
            </a:xfrm>
            <a:prstGeom prst="rect">
              <a:avLst/>
            </a:prstGeom>
            <a:noFill/>
          </p:spPr>
          <p:txBody>
            <a:bodyPr wrap="square" rtlCol="0">
              <a:spAutoFit/>
            </a:bodyPr>
            <a:lstStyle/>
            <a:p>
              <a:r>
                <a:rPr lang="en-US" sz="1400" dirty="0" smtClean="0"/>
                <a:t>F/D</a:t>
              </a:r>
              <a:endParaRPr lang="en-US" sz="1400" dirty="0"/>
            </a:p>
          </p:txBody>
        </p:sp>
      </p:grpSp>
      <p:grpSp>
        <p:nvGrpSpPr>
          <p:cNvPr id="68" name="Group 67"/>
          <p:cNvGrpSpPr/>
          <p:nvPr/>
        </p:nvGrpSpPr>
        <p:grpSpPr>
          <a:xfrm>
            <a:off x="685798" y="2917388"/>
            <a:ext cx="2241701" cy="519968"/>
            <a:chOff x="685798" y="2917388"/>
            <a:chExt cx="2241701" cy="519968"/>
          </a:xfrm>
        </p:grpSpPr>
        <p:sp>
          <p:nvSpPr>
            <p:cNvPr id="9" name="Rectangle 8"/>
            <p:cNvSpPr/>
            <p:nvPr/>
          </p:nvSpPr>
          <p:spPr>
            <a:xfrm>
              <a:off x="685798" y="2917388"/>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Clear all processor mode &amp; Set SVC</a:t>
              </a:r>
              <a:endParaRPr lang="en-US" sz="1600" dirty="0"/>
            </a:p>
          </p:txBody>
        </p:sp>
        <p:sp>
          <p:nvSpPr>
            <p:cNvPr id="51" name="TextBox 50"/>
            <p:cNvSpPr txBox="1"/>
            <p:nvPr/>
          </p:nvSpPr>
          <p:spPr>
            <a:xfrm>
              <a:off x="2381697" y="3129579"/>
              <a:ext cx="545802" cy="307777"/>
            </a:xfrm>
            <a:prstGeom prst="rect">
              <a:avLst/>
            </a:prstGeom>
            <a:noFill/>
          </p:spPr>
          <p:txBody>
            <a:bodyPr wrap="square" rtlCol="0">
              <a:spAutoFit/>
            </a:bodyPr>
            <a:lstStyle/>
            <a:p>
              <a:r>
                <a:rPr lang="en-US" sz="1400" dirty="0" smtClean="0"/>
                <a:t>F/D</a:t>
              </a:r>
              <a:endParaRPr lang="en-US" sz="1400" dirty="0"/>
            </a:p>
          </p:txBody>
        </p:sp>
      </p:grpSp>
      <p:grpSp>
        <p:nvGrpSpPr>
          <p:cNvPr id="69" name="Group 68"/>
          <p:cNvGrpSpPr/>
          <p:nvPr/>
        </p:nvGrpSpPr>
        <p:grpSpPr>
          <a:xfrm>
            <a:off x="698861" y="3766483"/>
            <a:ext cx="2175474" cy="521513"/>
            <a:chOff x="698861" y="3766483"/>
            <a:chExt cx="2175474" cy="521513"/>
          </a:xfrm>
        </p:grpSpPr>
        <p:sp>
          <p:nvSpPr>
            <p:cNvPr id="11" name="Rectangle 10"/>
            <p:cNvSpPr/>
            <p:nvPr/>
          </p:nvSpPr>
          <p:spPr>
            <a:xfrm>
              <a:off x="698861" y="3766483"/>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Disable  IRQ, FIQ</a:t>
              </a:r>
              <a:endParaRPr lang="en-US" sz="1600" dirty="0"/>
            </a:p>
          </p:txBody>
        </p:sp>
        <p:sp>
          <p:nvSpPr>
            <p:cNvPr id="52" name="TextBox 51"/>
            <p:cNvSpPr txBox="1"/>
            <p:nvPr/>
          </p:nvSpPr>
          <p:spPr>
            <a:xfrm>
              <a:off x="2392327" y="3980219"/>
              <a:ext cx="482008" cy="307777"/>
            </a:xfrm>
            <a:prstGeom prst="rect">
              <a:avLst/>
            </a:prstGeom>
            <a:noFill/>
          </p:spPr>
          <p:txBody>
            <a:bodyPr wrap="square" rtlCol="0">
              <a:spAutoFit/>
            </a:bodyPr>
            <a:lstStyle/>
            <a:p>
              <a:r>
                <a:rPr lang="en-US" sz="1400" dirty="0" smtClean="0"/>
                <a:t>F/D</a:t>
              </a:r>
              <a:endParaRPr lang="en-US" sz="1400" dirty="0"/>
            </a:p>
          </p:txBody>
        </p:sp>
      </p:grpSp>
      <p:grpSp>
        <p:nvGrpSpPr>
          <p:cNvPr id="70" name="Group 69"/>
          <p:cNvGrpSpPr/>
          <p:nvPr/>
        </p:nvGrpSpPr>
        <p:grpSpPr>
          <a:xfrm>
            <a:off x="707568" y="4702663"/>
            <a:ext cx="2156132" cy="521037"/>
            <a:chOff x="707568" y="4702663"/>
            <a:chExt cx="2156132" cy="521037"/>
          </a:xfrm>
        </p:grpSpPr>
        <p:sp>
          <p:nvSpPr>
            <p:cNvPr id="13" name="Rectangle 12"/>
            <p:cNvSpPr/>
            <p:nvPr/>
          </p:nvSpPr>
          <p:spPr>
            <a:xfrm>
              <a:off x="707568" y="4702663"/>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Invalidate TLBs</a:t>
              </a:r>
              <a:endParaRPr lang="en-US" sz="1600" dirty="0"/>
            </a:p>
          </p:txBody>
        </p:sp>
        <p:sp>
          <p:nvSpPr>
            <p:cNvPr id="53" name="TextBox 52"/>
            <p:cNvSpPr txBox="1"/>
            <p:nvPr/>
          </p:nvSpPr>
          <p:spPr>
            <a:xfrm>
              <a:off x="2371061" y="4915923"/>
              <a:ext cx="492639" cy="307777"/>
            </a:xfrm>
            <a:prstGeom prst="rect">
              <a:avLst/>
            </a:prstGeom>
            <a:noFill/>
          </p:spPr>
          <p:txBody>
            <a:bodyPr wrap="square" rtlCol="0">
              <a:spAutoFit/>
            </a:bodyPr>
            <a:lstStyle/>
            <a:p>
              <a:r>
                <a:rPr lang="en-US" sz="1400" dirty="0" smtClean="0"/>
                <a:t>F/D</a:t>
              </a:r>
              <a:endParaRPr lang="en-US" sz="1400" dirty="0"/>
            </a:p>
          </p:txBody>
        </p:sp>
      </p:grpSp>
      <p:grpSp>
        <p:nvGrpSpPr>
          <p:cNvPr id="71" name="Group 70"/>
          <p:cNvGrpSpPr/>
          <p:nvPr/>
        </p:nvGrpSpPr>
        <p:grpSpPr>
          <a:xfrm>
            <a:off x="3465790" y="3745297"/>
            <a:ext cx="2226181" cy="521338"/>
            <a:chOff x="3465787" y="1119050"/>
            <a:chExt cx="2226181" cy="521338"/>
          </a:xfrm>
        </p:grpSpPr>
        <p:sp>
          <p:nvSpPr>
            <p:cNvPr id="21" name="Rectangle 20"/>
            <p:cNvSpPr/>
            <p:nvPr/>
          </p:nvSpPr>
          <p:spPr>
            <a:xfrm>
              <a:off x="3465787" y="1119050"/>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Disable  MMU</a:t>
              </a:r>
              <a:endParaRPr lang="en-US" sz="1600" dirty="0"/>
            </a:p>
          </p:txBody>
        </p:sp>
        <p:sp>
          <p:nvSpPr>
            <p:cNvPr id="54" name="TextBox 53"/>
            <p:cNvSpPr txBox="1"/>
            <p:nvPr/>
          </p:nvSpPr>
          <p:spPr>
            <a:xfrm>
              <a:off x="5124897" y="1332611"/>
              <a:ext cx="567071" cy="307777"/>
            </a:xfrm>
            <a:prstGeom prst="rect">
              <a:avLst/>
            </a:prstGeom>
            <a:noFill/>
          </p:spPr>
          <p:txBody>
            <a:bodyPr wrap="square" rtlCol="0">
              <a:spAutoFit/>
            </a:bodyPr>
            <a:lstStyle/>
            <a:p>
              <a:r>
                <a:rPr lang="en-US" sz="1400" dirty="0" smtClean="0"/>
                <a:t>F/D</a:t>
              </a:r>
              <a:endParaRPr lang="en-US" sz="1400" dirty="0"/>
            </a:p>
          </p:txBody>
        </p:sp>
      </p:grpSp>
      <p:grpSp>
        <p:nvGrpSpPr>
          <p:cNvPr id="72" name="Group 71"/>
          <p:cNvGrpSpPr/>
          <p:nvPr/>
        </p:nvGrpSpPr>
        <p:grpSpPr>
          <a:xfrm>
            <a:off x="3465788" y="2860874"/>
            <a:ext cx="2130485" cy="501989"/>
            <a:chOff x="3455154" y="2042167"/>
            <a:chExt cx="2130485" cy="501989"/>
          </a:xfrm>
        </p:grpSpPr>
        <p:sp>
          <p:nvSpPr>
            <p:cNvPr id="22" name="Rectangle 21"/>
            <p:cNvSpPr/>
            <p:nvPr/>
          </p:nvSpPr>
          <p:spPr>
            <a:xfrm>
              <a:off x="3455154" y="2042167"/>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Enable I$</a:t>
              </a:r>
            </a:p>
          </p:txBody>
        </p:sp>
        <p:sp>
          <p:nvSpPr>
            <p:cNvPr id="55" name="TextBox 54"/>
            <p:cNvSpPr txBox="1"/>
            <p:nvPr/>
          </p:nvSpPr>
          <p:spPr>
            <a:xfrm>
              <a:off x="5114260" y="2236379"/>
              <a:ext cx="471379" cy="307777"/>
            </a:xfrm>
            <a:prstGeom prst="rect">
              <a:avLst/>
            </a:prstGeom>
            <a:noFill/>
          </p:spPr>
          <p:txBody>
            <a:bodyPr wrap="square" rtlCol="0">
              <a:spAutoFit/>
            </a:bodyPr>
            <a:lstStyle/>
            <a:p>
              <a:r>
                <a:rPr lang="en-US" sz="1400" dirty="0" smtClean="0"/>
                <a:t>F/D</a:t>
              </a:r>
              <a:endParaRPr lang="en-US" sz="1400" dirty="0"/>
            </a:p>
          </p:txBody>
        </p:sp>
      </p:grpSp>
      <p:grpSp>
        <p:nvGrpSpPr>
          <p:cNvPr id="73" name="Group 72"/>
          <p:cNvGrpSpPr/>
          <p:nvPr/>
        </p:nvGrpSpPr>
        <p:grpSpPr>
          <a:xfrm>
            <a:off x="3517019" y="4699301"/>
            <a:ext cx="2281268" cy="513626"/>
            <a:chOff x="3463861" y="2913032"/>
            <a:chExt cx="2281268" cy="513626"/>
          </a:xfrm>
        </p:grpSpPr>
        <p:sp>
          <p:nvSpPr>
            <p:cNvPr id="24" name="Rectangle 23"/>
            <p:cNvSpPr/>
            <p:nvPr/>
          </p:nvSpPr>
          <p:spPr>
            <a:xfrm>
              <a:off x="3463861" y="2913032"/>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Invalidated I$/D$</a:t>
              </a:r>
              <a:endParaRPr lang="en-US" sz="1600" dirty="0"/>
            </a:p>
          </p:txBody>
        </p:sp>
        <p:sp>
          <p:nvSpPr>
            <p:cNvPr id="56" name="TextBox 55"/>
            <p:cNvSpPr txBox="1"/>
            <p:nvPr/>
          </p:nvSpPr>
          <p:spPr>
            <a:xfrm>
              <a:off x="5135532" y="3118881"/>
              <a:ext cx="609597" cy="307777"/>
            </a:xfrm>
            <a:prstGeom prst="rect">
              <a:avLst/>
            </a:prstGeom>
            <a:noFill/>
          </p:spPr>
          <p:txBody>
            <a:bodyPr wrap="square" rtlCol="0">
              <a:spAutoFit/>
            </a:bodyPr>
            <a:lstStyle/>
            <a:p>
              <a:r>
                <a:rPr lang="en-US" sz="1400" dirty="0" smtClean="0"/>
                <a:t>F/D</a:t>
              </a:r>
              <a:endParaRPr lang="en-US" sz="1400" dirty="0"/>
            </a:p>
          </p:txBody>
        </p:sp>
      </p:grpSp>
      <p:grpSp>
        <p:nvGrpSpPr>
          <p:cNvPr id="77" name="Group 76"/>
          <p:cNvGrpSpPr/>
          <p:nvPr/>
        </p:nvGrpSpPr>
        <p:grpSpPr>
          <a:xfrm>
            <a:off x="6276762" y="2055230"/>
            <a:ext cx="2222201" cy="520822"/>
            <a:chOff x="6276762" y="2055230"/>
            <a:chExt cx="2222201" cy="520822"/>
          </a:xfrm>
        </p:grpSpPr>
        <p:sp>
          <p:nvSpPr>
            <p:cNvPr id="32" name="Rectangle 31"/>
            <p:cNvSpPr/>
            <p:nvPr/>
          </p:nvSpPr>
          <p:spPr>
            <a:xfrm>
              <a:off x="6276762" y="2055230"/>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Initialize system timer</a:t>
              </a:r>
              <a:endParaRPr lang="en-US" sz="1600" dirty="0"/>
            </a:p>
          </p:txBody>
        </p:sp>
        <p:sp>
          <p:nvSpPr>
            <p:cNvPr id="61" name="TextBox 60"/>
            <p:cNvSpPr txBox="1"/>
            <p:nvPr/>
          </p:nvSpPr>
          <p:spPr>
            <a:xfrm>
              <a:off x="7974423" y="2268275"/>
              <a:ext cx="524540" cy="307777"/>
            </a:xfrm>
            <a:prstGeom prst="rect">
              <a:avLst/>
            </a:prstGeom>
            <a:noFill/>
          </p:spPr>
          <p:txBody>
            <a:bodyPr wrap="square" rtlCol="0">
              <a:spAutoFit/>
            </a:bodyPr>
            <a:lstStyle/>
            <a:p>
              <a:r>
                <a:rPr lang="en-US" sz="1400" dirty="0" smtClean="0"/>
                <a:t>F/D</a:t>
              </a:r>
              <a:endParaRPr lang="en-US" sz="1400" dirty="0"/>
            </a:p>
          </p:txBody>
        </p:sp>
      </p:grpSp>
      <p:grpSp>
        <p:nvGrpSpPr>
          <p:cNvPr id="78" name="Group 77"/>
          <p:cNvGrpSpPr/>
          <p:nvPr/>
        </p:nvGrpSpPr>
        <p:grpSpPr>
          <a:xfrm>
            <a:off x="6285469" y="2926095"/>
            <a:ext cx="2213496" cy="500562"/>
            <a:chOff x="6285469" y="2926095"/>
            <a:chExt cx="2213496" cy="500562"/>
          </a:xfrm>
        </p:grpSpPr>
        <p:sp>
          <p:nvSpPr>
            <p:cNvPr id="34" name="Rectangle 33"/>
            <p:cNvSpPr/>
            <p:nvPr/>
          </p:nvSpPr>
          <p:spPr>
            <a:xfrm>
              <a:off x="6285469" y="2926095"/>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Init I2C</a:t>
              </a:r>
              <a:endParaRPr lang="en-US" sz="1600" dirty="0"/>
            </a:p>
          </p:txBody>
        </p:sp>
        <p:sp>
          <p:nvSpPr>
            <p:cNvPr id="62" name="TextBox 61"/>
            <p:cNvSpPr txBox="1"/>
            <p:nvPr/>
          </p:nvSpPr>
          <p:spPr>
            <a:xfrm>
              <a:off x="7942524" y="3118880"/>
              <a:ext cx="556441" cy="307777"/>
            </a:xfrm>
            <a:prstGeom prst="rect">
              <a:avLst/>
            </a:prstGeom>
            <a:noFill/>
          </p:spPr>
          <p:txBody>
            <a:bodyPr wrap="square" rtlCol="0">
              <a:spAutoFit/>
            </a:bodyPr>
            <a:lstStyle/>
            <a:p>
              <a:r>
                <a:rPr lang="en-US" sz="1400" dirty="0" smtClean="0"/>
                <a:t>F/D</a:t>
              </a:r>
              <a:endParaRPr lang="en-US" sz="1400" dirty="0"/>
            </a:p>
          </p:txBody>
        </p:sp>
      </p:grpSp>
      <p:grpSp>
        <p:nvGrpSpPr>
          <p:cNvPr id="79" name="Group 78"/>
          <p:cNvGrpSpPr/>
          <p:nvPr/>
        </p:nvGrpSpPr>
        <p:grpSpPr>
          <a:xfrm>
            <a:off x="6298532" y="3775190"/>
            <a:ext cx="2242960" cy="523336"/>
            <a:chOff x="6298532" y="3775190"/>
            <a:chExt cx="2242960" cy="523336"/>
          </a:xfrm>
        </p:grpSpPr>
        <p:sp>
          <p:nvSpPr>
            <p:cNvPr id="36" name="Rectangle 35"/>
            <p:cNvSpPr/>
            <p:nvPr/>
          </p:nvSpPr>
          <p:spPr>
            <a:xfrm>
              <a:off x="6298532" y="3775190"/>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Get clock  information</a:t>
              </a:r>
              <a:endParaRPr lang="en-US" sz="1600" dirty="0"/>
            </a:p>
          </p:txBody>
        </p:sp>
        <p:sp>
          <p:nvSpPr>
            <p:cNvPr id="63" name="TextBox 62"/>
            <p:cNvSpPr txBox="1"/>
            <p:nvPr/>
          </p:nvSpPr>
          <p:spPr>
            <a:xfrm>
              <a:off x="7985055" y="3990749"/>
              <a:ext cx="556437" cy="307777"/>
            </a:xfrm>
            <a:prstGeom prst="rect">
              <a:avLst/>
            </a:prstGeom>
            <a:noFill/>
          </p:spPr>
          <p:txBody>
            <a:bodyPr wrap="square" rtlCol="0">
              <a:spAutoFit/>
            </a:bodyPr>
            <a:lstStyle/>
            <a:p>
              <a:r>
                <a:rPr lang="en-US" sz="1400" dirty="0" smtClean="0"/>
                <a:t>F/D</a:t>
              </a:r>
              <a:endParaRPr lang="en-US" sz="1400" dirty="0"/>
            </a:p>
          </p:txBody>
        </p:sp>
      </p:grpSp>
      <p:grpSp>
        <p:nvGrpSpPr>
          <p:cNvPr id="80" name="Group 79"/>
          <p:cNvGrpSpPr/>
          <p:nvPr/>
        </p:nvGrpSpPr>
        <p:grpSpPr>
          <a:xfrm>
            <a:off x="6307239" y="4711370"/>
            <a:ext cx="2170456" cy="522821"/>
            <a:chOff x="6307239" y="4711370"/>
            <a:chExt cx="2170456" cy="522821"/>
          </a:xfrm>
        </p:grpSpPr>
        <p:sp>
          <p:nvSpPr>
            <p:cNvPr id="38" name="Rectangle 37"/>
            <p:cNvSpPr/>
            <p:nvPr/>
          </p:nvSpPr>
          <p:spPr>
            <a:xfrm>
              <a:off x="6307239" y="4711370"/>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Initialize U-Boot environment</a:t>
              </a:r>
            </a:p>
          </p:txBody>
        </p:sp>
        <p:sp>
          <p:nvSpPr>
            <p:cNvPr id="64" name="TextBox 63"/>
            <p:cNvSpPr txBox="1"/>
            <p:nvPr/>
          </p:nvSpPr>
          <p:spPr>
            <a:xfrm>
              <a:off x="7995685" y="4926414"/>
              <a:ext cx="482010" cy="307777"/>
            </a:xfrm>
            <a:prstGeom prst="rect">
              <a:avLst/>
            </a:prstGeom>
            <a:noFill/>
          </p:spPr>
          <p:txBody>
            <a:bodyPr wrap="square" rtlCol="0">
              <a:spAutoFit/>
            </a:bodyPr>
            <a:lstStyle/>
            <a:p>
              <a:r>
                <a:rPr lang="en-US" sz="1400" dirty="0" smtClean="0"/>
                <a:t>F/D</a:t>
              </a:r>
              <a:endParaRPr lang="en-US" sz="1400" dirty="0"/>
            </a:p>
          </p:txBody>
        </p:sp>
      </p:grpSp>
      <p:sp>
        <p:nvSpPr>
          <p:cNvPr id="65" name="TextBox 64"/>
          <p:cNvSpPr txBox="1"/>
          <p:nvPr/>
        </p:nvSpPr>
        <p:spPr>
          <a:xfrm>
            <a:off x="662670" y="5458041"/>
            <a:ext cx="2282549" cy="830997"/>
          </a:xfrm>
          <a:prstGeom prst="rect">
            <a:avLst/>
          </a:prstGeom>
          <a:noFill/>
          <a:ln>
            <a:solidFill>
              <a:schemeClr val="accent1">
                <a:shade val="50000"/>
              </a:schemeClr>
            </a:solidFill>
          </a:ln>
        </p:spPr>
        <p:txBody>
          <a:bodyPr wrap="square" rtlCol="0">
            <a:spAutoFit/>
          </a:bodyPr>
          <a:lstStyle/>
          <a:p>
            <a:r>
              <a:rPr lang="en-US" sz="1200" dirty="0" smtClean="0"/>
              <a:t>Legend:</a:t>
            </a:r>
          </a:p>
          <a:p>
            <a:r>
              <a:rPr lang="en-US" sz="1200" dirty="0" smtClean="0"/>
              <a:t>         B: Execution in IBR</a:t>
            </a:r>
          </a:p>
          <a:p>
            <a:r>
              <a:rPr lang="en-US" sz="1200" dirty="0" smtClean="0"/>
              <a:t>         F: Execution in Flash</a:t>
            </a:r>
          </a:p>
          <a:p>
            <a:r>
              <a:rPr lang="en-US" sz="1200" dirty="0" smtClean="0"/>
              <a:t>         D: Execution in DDR</a:t>
            </a:r>
          </a:p>
        </p:txBody>
      </p:sp>
      <p:cxnSp>
        <p:nvCxnSpPr>
          <p:cNvPr id="81" name="Straight Arrow Connector 80"/>
          <p:cNvCxnSpPr/>
          <p:nvPr/>
        </p:nvCxnSpPr>
        <p:spPr>
          <a:xfrm flipV="1">
            <a:off x="8359792" y="4883814"/>
            <a:ext cx="714101" cy="4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3466290" y="1954592"/>
            <a:ext cx="2282376" cy="529342"/>
            <a:chOff x="3476924" y="3762127"/>
            <a:chExt cx="2282376" cy="529342"/>
          </a:xfrm>
        </p:grpSpPr>
        <p:sp>
          <p:nvSpPr>
            <p:cNvPr id="26" name="Rectangle 25"/>
            <p:cNvSpPr/>
            <p:nvPr/>
          </p:nvSpPr>
          <p:spPr>
            <a:xfrm>
              <a:off x="3476924" y="3762127"/>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_main</a:t>
              </a:r>
              <a:endParaRPr lang="en-US" sz="1600" dirty="0"/>
            </a:p>
          </p:txBody>
        </p:sp>
        <p:sp>
          <p:nvSpPr>
            <p:cNvPr id="83" name="TextBox 82"/>
            <p:cNvSpPr txBox="1"/>
            <p:nvPr/>
          </p:nvSpPr>
          <p:spPr>
            <a:xfrm>
              <a:off x="5149703" y="3983692"/>
              <a:ext cx="609597" cy="307777"/>
            </a:xfrm>
            <a:prstGeom prst="rect">
              <a:avLst/>
            </a:prstGeom>
            <a:noFill/>
          </p:spPr>
          <p:txBody>
            <a:bodyPr wrap="square" rtlCol="0">
              <a:spAutoFit/>
            </a:bodyPr>
            <a:lstStyle/>
            <a:p>
              <a:r>
                <a:rPr lang="en-US" sz="1400" dirty="0" smtClean="0"/>
                <a:t>F/D</a:t>
              </a:r>
              <a:endParaRPr lang="en-US" sz="1400" dirty="0"/>
            </a:p>
          </p:txBody>
        </p:sp>
      </p:grpSp>
      <p:grpSp>
        <p:nvGrpSpPr>
          <p:cNvPr id="86" name="Group 85"/>
          <p:cNvGrpSpPr/>
          <p:nvPr/>
        </p:nvGrpSpPr>
        <p:grpSpPr>
          <a:xfrm>
            <a:off x="3477391" y="1083240"/>
            <a:ext cx="2101158" cy="507599"/>
            <a:chOff x="3477391" y="1083240"/>
            <a:chExt cx="2101158" cy="507599"/>
          </a:xfrm>
        </p:grpSpPr>
        <p:sp>
          <p:nvSpPr>
            <p:cNvPr id="15" name="Rectangle 14"/>
            <p:cNvSpPr/>
            <p:nvPr/>
          </p:nvSpPr>
          <p:spPr>
            <a:xfrm>
              <a:off x="3477391" y="1083240"/>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a:t>
              </a:r>
              <a:r>
                <a:rPr lang="en-US" sz="1600" smtClean="0"/>
                <a:t>up Stack, GD  </a:t>
              </a:r>
              <a:r>
                <a:rPr lang="en-US" sz="1600" dirty="0" smtClean="0"/>
                <a:t>on OCRAM</a:t>
              </a:r>
              <a:endParaRPr lang="en-US" sz="1600" dirty="0"/>
            </a:p>
          </p:txBody>
        </p:sp>
        <p:sp>
          <p:nvSpPr>
            <p:cNvPr id="84" name="TextBox 83"/>
            <p:cNvSpPr txBox="1"/>
            <p:nvPr/>
          </p:nvSpPr>
          <p:spPr>
            <a:xfrm>
              <a:off x="4968952" y="1283062"/>
              <a:ext cx="609597" cy="307777"/>
            </a:xfrm>
            <a:prstGeom prst="rect">
              <a:avLst/>
            </a:prstGeom>
            <a:noFill/>
          </p:spPr>
          <p:txBody>
            <a:bodyPr wrap="square" rtlCol="0">
              <a:spAutoFit/>
            </a:bodyPr>
            <a:lstStyle/>
            <a:p>
              <a:r>
                <a:rPr lang="en-US" sz="1400" dirty="0" smtClean="0"/>
                <a:t>F/D</a:t>
              </a:r>
              <a:endParaRPr lang="en-US" sz="1400" dirty="0"/>
            </a:p>
          </p:txBody>
        </p:sp>
      </p:grpSp>
      <p:grpSp>
        <p:nvGrpSpPr>
          <p:cNvPr id="90" name="Group 89"/>
          <p:cNvGrpSpPr/>
          <p:nvPr/>
        </p:nvGrpSpPr>
        <p:grpSpPr>
          <a:xfrm>
            <a:off x="6276762" y="1119050"/>
            <a:ext cx="2335720" cy="549606"/>
            <a:chOff x="6276762" y="1119050"/>
            <a:chExt cx="2335720" cy="549606"/>
          </a:xfrm>
        </p:grpSpPr>
        <p:sp>
          <p:nvSpPr>
            <p:cNvPr id="31" name="Rectangle 30"/>
            <p:cNvSpPr/>
            <p:nvPr/>
          </p:nvSpPr>
          <p:spPr>
            <a:xfrm>
              <a:off x="6276762" y="1119050"/>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arch CPU dependent setup</a:t>
              </a:r>
              <a:endParaRPr lang="en-US" sz="1600" dirty="0"/>
            </a:p>
          </p:txBody>
        </p:sp>
        <p:sp>
          <p:nvSpPr>
            <p:cNvPr id="87" name="TextBox 86"/>
            <p:cNvSpPr txBox="1"/>
            <p:nvPr/>
          </p:nvSpPr>
          <p:spPr>
            <a:xfrm>
              <a:off x="8002885" y="1360879"/>
              <a:ext cx="609597" cy="307777"/>
            </a:xfrm>
            <a:prstGeom prst="rect">
              <a:avLst/>
            </a:prstGeom>
            <a:noFill/>
          </p:spPr>
          <p:txBody>
            <a:bodyPr wrap="square" rtlCol="0">
              <a:spAutoFit/>
            </a:bodyPr>
            <a:lstStyle/>
            <a:p>
              <a:r>
                <a:rPr lang="en-US" sz="1400" dirty="0" smtClean="0"/>
                <a:t>F/D</a:t>
              </a:r>
              <a:endParaRPr lang="en-US" sz="1400" dirty="0"/>
            </a:p>
          </p:txBody>
        </p:sp>
      </p:grpSp>
      <p:cxnSp>
        <p:nvCxnSpPr>
          <p:cNvPr id="82" name="Straight Arrow Connector 81"/>
          <p:cNvCxnSpPr/>
          <p:nvPr/>
        </p:nvCxnSpPr>
        <p:spPr>
          <a:xfrm flipH="1">
            <a:off x="4535617" y="3284887"/>
            <a:ext cx="4356" cy="452854"/>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577600" y="1293554"/>
            <a:ext cx="714101" cy="4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checkerboard(across)">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par>
                                <p:cTn id="13" presetID="5" presetClass="entr" presetSubtype="1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checkerboard(across)">
                                      <p:cBhvr>
                                        <p:cTn id="15" dur="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heckerboard(across)">
                                      <p:cBhvr>
                                        <p:cTn id="20" dur="500"/>
                                        <p:tgtEl>
                                          <p:spTgt spid="10"/>
                                        </p:tgtEl>
                                      </p:cBhvr>
                                    </p:animEffect>
                                  </p:childTnLst>
                                </p:cTn>
                              </p:par>
                              <p:par>
                                <p:cTn id="21" presetID="5" presetClass="entr" presetSubtype="1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checkerboard(across)">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par>
                                <p:cTn id="29" presetID="5" presetClass="entr" presetSubtype="1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checkerboard(across)">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heckerboard(across)">
                                      <p:cBhvr>
                                        <p:cTn id="36" dur="500"/>
                                        <p:tgtEl>
                                          <p:spTgt spid="14"/>
                                        </p:tgtEl>
                                      </p:cBhvr>
                                    </p:animEffect>
                                  </p:childTnLst>
                                </p:cTn>
                              </p:par>
                              <p:par>
                                <p:cTn id="37" presetID="5" presetClass="entr" presetSubtype="1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checkerboard(across)">
                                      <p:cBhvr>
                                        <p:cTn id="39" dur="500"/>
                                        <p:tgtEl>
                                          <p:spTgt spid="7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checkerboard(across)">
                                      <p:cBhvr>
                                        <p:cTn id="44" dur="500"/>
                                        <p:tgtEl>
                                          <p:spTgt spid="42"/>
                                        </p:tgtEl>
                                      </p:cBhvr>
                                    </p:animEffect>
                                  </p:childTnLst>
                                </p:cTn>
                              </p:par>
                              <p:par>
                                <p:cTn id="45" presetID="5" presetClass="entr" presetSubtype="1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checkerboard(across)">
                                      <p:cBhvr>
                                        <p:cTn id="47" dur="500"/>
                                        <p:tgtEl>
                                          <p:spTgt spid="7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checkerboard(across)">
                                      <p:cBhvr>
                                        <p:cTn id="52" dur="500"/>
                                        <p:tgtEl>
                                          <p:spTgt spid="28"/>
                                        </p:tgtEl>
                                      </p:cBhvr>
                                    </p:animEffect>
                                  </p:childTnLst>
                                </p:cTn>
                              </p:par>
                              <p:par>
                                <p:cTn id="53" presetID="5" presetClass="entr" presetSubtype="10"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checkerboard(across)">
                                      <p:cBhvr>
                                        <p:cTn id="55" dur="500"/>
                                        <p:tgtEl>
                                          <p:spTgt spid="71"/>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82"/>
                                        </p:tgtEl>
                                        <p:attrNameLst>
                                          <p:attrName>style.visibility</p:attrName>
                                        </p:attrNameLst>
                                      </p:cBhvr>
                                      <p:to>
                                        <p:strVal val="visible"/>
                                      </p:to>
                                    </p:set>
                                    <p:animEffect transition="in" filter="checkerboard(across)">
                                      <p:cBhvr>
                                        <p:cTn id="60" dur="500"/>
                                        <p:tgtEl>
                                          <p:spTgt spid="82"/>
                                        </p:tgtEl>
                                      </p:cBhvr>
                                    </p:animEffect>
                                  </p:childTnLst>
                                </p:cTn>
                              </p:par>
                              <p:par>
                                <p:cTn id="61" presetID="5" presetClass="entr" presetSubtype="1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checkerboard(across)">
                                      <p:cBhvr>
                                        <p:cTn id="63" dur="500"/>
                                        <p:tgtEl>
                                          <p:spTgt spid="72"/>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checkerboard(across)">
                                      <p:cBhvr>
                                        <p:cTn id="68" dur="500"/>
                                        <p:tgtEl>
                                          <p:spTgt spid="25"/>
                                        </p:tgtEl>
                                      </p:cBhvr>
                                    </p:animEffect>
                                  </p:childTnLst>
                                </p:cTn>
                              </p:par>
                              <p:par>
                                <p:cTn id="69" presetID="5" presetClass="entr" presetSubtype="10" fill="hold" nodeType="with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checkerboard(across)">
                                      <p:cBhvr>
                                        <p:cTn id="71" dur="500"/>
                                        <p:tgtEl>
                                          <p:spTgt spid="89"/>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checkerboard(across)">
                                      <p:cBhvr>
                                        <p:cTn id="76" dur="500"/>
                                        <p:tgtEl>
                                          <p:spTgt spid="23"/>
                                        </p:tgtEl>
                                      </p:cBhvr>
                                    </p:animEffect>
                                  </p:childTnLst>
                                </p:cTn>
                              </p:par>
                              <p:par>
                                <p:cTn id="77" presetID="5" presetClass="entr" presetSubtype="10"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checkerboard(across)">
                                      <p:cBhvr>
                                        <p:cTn id="79" dur="500"/>
                                        <p:tgtEl>
                                          <p:spTgt spid="86"/>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nodeType="click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checkerboard(across)">
                                      <p:cBhvr>
                                        <p:cTn id="84" dur="500"/>
                                        <p:tgtEl>
                                          <p:spTgt spid="85"/>
                                        </p:tgtEl>
                                      </p:cBhvr>
                                    </p:animEffect>
                                  </p:childTnLst>
                                </p:cTn>
                              </p:par>
                              <p:par>
                                <p:cTn id="85" presetID="5" presetClass="entr" presetSubtype="10" fill="hold"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checkerboard(across)">
                                      <p:cBhvr>
                                        <p:cTn id="87" dur="500"/>
                                        <p:tgtEl>
                                          <p:spTgt spid="90"/>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checkerboard(across)">
                                      <p:cBhvr>
                                        <p:cTn id="92" dur="500"/>
                                        <p:tgtEl>
                                          <p:spTgt spid="33"/>
                                        </p:tgtEl>
                                      </p:cBhvr>
                                    </p:animEffect>
                                  </p:childTnLst>
                                </p:cTn>
                              </p:par>
                              <p:par>
                                <p:cTn id="93" presetID="5" presetClass="entr" presetSubtype="10" fill="hold" nodeType="with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checkerboard(across)">
                                      <p:cBhvr>
                                        <p:cTn id="95" dur="500"/>
                                        <p:tgtEl>
                                          <p:spTgt spid="77"/>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checkerboard(across)">
                                      <p:cBhvr>
                                        <p:cTn id="100" dur="500"/>
                                        <p:tgtEl>
                                          <p:spTgt spid="35"/>
                                        </p:tgtEl>
                                      </p:cBhvr>
                                    </p:animEffect>
                                  </p:childTnLst>
                                </p:cTn>
                              </p:par>
                              <p:par>
                                <p:cTn id="101" presetID="5" presetClass="entr" presetSubtype="10" fill="hold" nodeType="with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checkerboard(across)">
                                      <p:cBhvr>
                                        <p:cTn id="103" dur="500"/>
                                        <p:tgtEl>
                                          <p:spTgt spid="78"/>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checkerboard(across)">
                                      <p:cBhvr>
                                        <p:cTn id="108" dur="500"/>
                                        <p:tgtEl>
                                          <p:spTgt spid="37"/>
                                        </p:tgtEl>
                                      </p:cBhvr>
                                    </p:animEffect>
                                  </p:childTnLst>
                                </p:cTn>
                              </p:par>
                              <p:par>
                                <p:cTn id="109" presetID="5" presetClass="entr" presetSubtype="10" fill="hold" nodeType="with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checkerboard(across)">
                                      <p:cBhvr>
                                        <p:cTn id="111" dur="500"/>
                                        <p:tgtEl>
                                          <p:spTgt spid="79"/>
                                        </p:tgtEl>
                                      </p:cBhvr>
                                    </p:animEffect>
                                  </p:childTnLst>
                                </p:cTn>
                              </p:par>
                            </p:childTnLst>
                          </p:cTn>
                        </p:par>
                      </p:childTnLst>
                    </p:cTn>
                  </p:par>
                  <p:par>
                    <p:cTn id="112" fill="hold">
                      <p:stCondLst>
                        <p:cond delay="indefinite"/>
                      </p:stCondLst>
                      <p:childTnLst>
                        <p:par>
                          <p:cTn id="113" fill="hold">
                            <p:stCondLst>
                              <p:cond delay="0"/>
                            </p:stCondLst>
                            <p:childTnLst>
                              <p:par>
                                <p:cTn id="114" presetID="5" presetClass="entr" presetSubtype="10" fill="hold" nodeType="click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checkerboard(across)">
                                      <p:cBhvr>
                                        <p:cTn id="116" dur="500"/>
                                        <p:tgtEl>
                                          <p:spTgt spid="39"/>
                                        </p:tgtEl>
                                      </p:cBhvr>
                                    </p:animEffect>
                                  </p:childTnLst>
                                </p:cTn>
                              </p:par>
                              <p:par>
                                <p:cTn id="117" presetID="5" presetClass="entr" presetSubtype="10" fill="hold" nodeType="withEffect">
                                  <p:stCondLst>
                                    <p:cond delay="0"/>
                                  </p:stCondLst>
                                  <p:childTnLst>
                                    <p:set>
                                      <p:cBhvr>
                                        <p:cTn id="118" dur="1" fill="hold">
                                          <p:stCondLst>
                                            <p:cond delay="0"/>
                                          </p:stCondLst>
                                        </p:cTn>
                                        <p:tgtEl>
                                          <p:spTgt spid="80"/>
                                        </p:tgtEl>
                                        <p:attrNameLst>
                                          <p:attrName>style.visibility</p:attrName>
                                        </p:attrNameLst>
                                      </p:cBhvr>
                                      <p:to>
                                        <p:strVal val="visible"/>
                                      </p:to>
                                    </p:set>
                                    <p:animEffect transition="in" filter="checkerboard(across)">
                                      <p:cBhvr>
                                        <p:cTn id="119" dur="500"/>
                                        <p:tgtEl>
                                          <p:spTgt spid="80"/>
                                        </p:tgtEl>
                                      </p:cBhvr>
                                    </p:animEffect>
                                  </p:childTnLst>
                                </p:cTn>
                              </p:par>
                              <p:par>
                                <p:cTn id="120" presetID="5" presetClass="entr" presetSubtype="10" fill="hold" nodeType="withEffect">
                                  <p:stCondLst>
                                    <p:cond delay="0"/>
                                  </p:stCondLst>
                                  <p:childTnLst>
                                    <p:set>
                                      <p:cBhvr>
                                        <p:cTn id="121" dur="1" fill="hold">
                                          <p:stCondLst>
                                            <p:cond delay="0"/>
                                          </p:stCondLst>
                                        </p:cTn>
                                        <p:tgtEl>
                                          <p:spTgt spid="81"/>
                                        </p:tgtEl>
                                        <p:attrNameLst>
                                          <p:attrName>style.visibility</p:attrName>
                                        </p:attrNameLst>
                                      </p:cBhvr>
                                      <p:to>
                                        <p:strVal val="visible"/>
                                      </p:to>
                                    </p:set>
                                    <p:animEffect transition="in" filter="checkerboard(across)">
                                      <p:cBhvr>
                                        <p:cTn id="1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165" y="302351"/>
            <a:ext cx="8277225" cy="654050"/>
          </a:xfrm>
        </p:spPr>
        <p:txBody>
          <a:bodyPr/>
          <a:lstStyle/>
          <a:p>
            <a:r>
              <a:rPr lang="en-US" dirty="0"/>
              <a:t>U-boot booting flow </a:t>
            </a:r>
            <a:r>
              <a:rPr lang="en-US" dirty="0" smtClean="0"/>
              <a:t>2/2</a:t>
            </a:r>
            <a:endParaRPr lang="en-US" dirty="0"/>
          </a:p>
        </p:txBody>
      </p:sp>
      <p:cxnSp>
        <p:nvCxnSpPr>
          <p:cNvPr id="7" name="Straight Arrow Connector 6"/>
          <p:cNvCxnSpPr/>
          <p:nvPr/>
        </p:nvCxnSpPr>
        <p:spPr>
          <a:xfrm flipH="1">
            <a:off x="1713410" y="1593669"/>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22117" y="2464534"/>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735180" y="3388060"/>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3" idx="0"/>
          </p:cNvCxnSpPr>
          <p:nvPr/>
        </p:nvCxnSpPr>
        <p:spPr>
          <a:xfrm flipH="1">
            <a:off x="1746065" y="4237659"/>
            <a:ext cx="2178" cy="518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487087" y="1628502"/>
            <a:ext cx="4356" cy="452854"/>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483823" y="2521143"/>
            <a:ext cx="10885" cy="378832"/>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497720" y="4212037"/>
            <a:ext cx="4356" cy="452854"/>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321788" y="2473241"/>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334851" y="3322336"/>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343558" y="4193201"/>
            <a:ext cx="4356" cy="452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3"/>
            <a:endCxn id="15" idx="1"/>
          </p:cNvCxnSpPr>
          <p:nvPr/>
        </p:nvCxnSpPr>
        <p:spPr>
          <a:xfrm>
            <a:off x="2784562" y="4990960"/>
            <a:ext cx="666206" cy="4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83823" y="3339756"/>
            <a:ext cx="10885" cy="378832"/>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532148" y="1354182"/>
            <a:ext cx="7446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95053" y="5454502"/>
            <a:ext cx="3508744" cy="738664"/>
          </a:xfrm>
          <a:prstGeom prst="rect">
            <a:avLst/>
          </a:prstGeom>
          <a:noFill/>
          <a:ln>
            <a:solidFill>
              <a:schemeClr val="accent1">
                <a:shade val="50000"/>
              </a:schemeClr>
            </a:solidFill>
          </a:ln>
        </p:spPr>
        <p:txBody>
          <a:bodyPr wrap="square" rtlCol="0">
            <a:spAutoFit/>
          </a:bodyPr>
          <a:lstStyle/>
          <a:p>
            <a:r>
              <a:rPr lang="en-US" sz="1400" dirty="0" smtClean="0"/>
              <a:t>Legend:</a:t>
            </a:r>
          </a:p>
          <a:p>
            <a:r>
              <a:rPr lang="en-US" sz="1400" dirty="0" smtClean="0"/>
              <a:t>              ARM Specific</a:t>
            </a:r>
          </a:p>
          <a:p>
            <a:r>
              <a:rPr lang="en-US" sz="1400" dirty="0" smtClean="0"/>
              <a:t>              General </a:t>
            </a:r>
            <a:endParaRPr lang="en-US" sz="1400" dirty="0"/>
          </a:p>
        </p:txBody>
      </p:sp>
      <p:sp>
        <p:nvSpPr>
          <p:cNvPr id="41" name="Rectangle 40"/>
          <p:cNvSpPr/>
          <p:nvPr/>
        </p:nvSpPr>
        <p:spPr>
          <a:xfrm>
            <a:off x="7687340" y="5582093"/>
            <a:ext cx="903806" cy="2126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43" name="Rectangle 42"/>
          <p:cNvSpPr/>
          <p:nvPr/>
        </p:nvSpPr>
        <p:spPr>
          <a:xfrm>
            <a:off x="7708605" y="5847907"/>
            <a:ext cx="882541" cy="19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677091" y="1123406"/>
            <a:ext cx="2236236" cy="513435"/>
            <a:chOff x="677091" y="1123406"/>
            <a:chExt cx="2236236" cy="513435"/>
          </a:xfrm>
        </p:grpSpPr>
        <p:sp>
          <p:nvSpPr>
            <p:cNvPr id="4" name="Rectangle 3"/>
            <p:cNvSpPr/>
            <p:nvPr/>
          </p:nvSpPr>
          <p:spPr>
            <a:xfrm>
              <a:off x="677091" y="1123406"/>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Init UART</a:t>
              </a:r>
            </a:p>
          </p:txBody>
        </p:sp>
        <p:sp>
          <p:nvSpPr>
            <p:cNvPr id="44" name="TextBox 43"/>
            <p:cNvSpPr txBox="1"/>
            <p:nvPr/>
          </p:nvSpPr>
          <p:spPr>
            <a:xfrm>
              <a:off x="2360432" y="1329064"/>
              <a:ext cx="552895" cy="307777"/>
            </a:xfrm>
            <a:prstGeom prst="rect">
              <a:avLst/>
            </a:prstGeom>
            <a:noFill/>
          </p:spPr>
          <p:txBody>
            <a:bodyPr wrap="square" rtlCol="0">
              <a:spAutoFit/>
            </a:bodyPr>
            <a:lstStyle/>
            <a:p>
              <a:r>
                <a:rPr lang="en-US" sz="1400" dirty="0" smtClean="0"/>
                <a:t>F/D</a:t>
              </a:r>
              <a:endParaRPr lang="en-US" sz="1400" dirty="0"/>
            </a:p>
          </p:txBody>
        </p:sp>
      </p:grpSp>
      <p:grpSp>
        <p:nvGrpSpPr>
          <p:cNvPr id="60" name="Group 59"/>
          <p:cNvGrpSpPr/>
          <p:nvPr/>
        </p:nvGrpSpPr>
        <p:grpSpPr>
          <a:xfrm>
            <a:off x="677091" y="2046523"/>
            <a:ext cx="2151173" cy="526022"/>
            <a:chOff x="677091" y="2046523"/>
            <a:chExt cx="2151173" cy="526022"/>
          </a:xfrm>
        </p:grpSpPr>
        <p:sp>
          <p:nvSpPr>
            <p:cNvPr id="5" name="Rectangle 4"/>
            <p:cNvSpPr/>
            <p:nvPr/>
          </p:nvSpPr>
          <p:spPr>
            <a:xfrm>
              <a:off x="677091" y="2046523"/>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Display banner  on console</a:t>
              </a:r>
              <a:endParaRPr lang="en-US" sz="1600" dirty="0"/>
            </a:p>
          </p:txBody>
        </p:sp>
        <p:sp>
          <p:nvSpPr>
            <p:cNvPr id="45" name="TextBox 44"/>
            <p:cNvSpPr txBox="1"/>
            <p:nvPr/>
          </p:nvSpPr>
          <p:spPr>
            <a:xfrm>
              <a:off x="2317898" y="2264768"/>
              <a:ext cx="510366" cy="307777"/>
            </a:xfrm>
            <a:prstGeom prst="rect">
              <a:avLst/>
            </a:prstGeom>
            <a:noFill/>
          </p:spPr>
          <p:txBody>
            <a:bodyPr wrap="square" rtlCol="0">
              <a:spAutoFit/>
            </a:bodyPr>
            <a:lstStyle/>
            <a:p>
              <a:r>
                <a:rPr lang="en-US" sz="1400" dirty="0" smtClean="0"/>
                <a:t>F/D</a:t>
              </a:r>
              <a:endParaRPr lang="en-US" sz="1400" dirty="0"/>
            </a:p>
          </p:txBody>
        </p:sp>
      </p:grpSp>
      <p:grpSp>
        <p:nvGrpSpPr>
          <p:cNvPr id="68" name="Group 67"/>
          <p:cNvGrpSpPr/>
          <p:nvPr/>
        </p:nvGrpSpPr>
        <p:grpSpPr>
          <a:xfrm>
            <a:off x="3450768" y="4729669"/>
            <a:ext cx="2131443" cy="533025"/>
            <a:chOff x="3450768" y="4729669"/>
            <a:chExt cx="2131443" cy="533025"/>
          </a:xfrm>
        </p:grpSpPr>
        <p:sp>
          <p:nvSpPr>
            <p:cNvPr id="15" name="Rectangle 14"/>
            <p:cNvSpPr/>
            <p:nvPr/>
          </p:nvSpPr>
          <p:spPr>
            <a:xfrm>
              <a:off x="3450768" y="4729669"/>
              <a:ext cx="2076994" cy="53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Copy   </a:t>
              </a:r>
            </a:p>
            <a:p>
              <a:pPr algn="ctr"/>
              <a:r>
                <a:rPr lang="en-US" sz="1600" dirty="0" smtClean="0"/>
                <a:t>Code in DDR</a:t>
              </a:r>
              <a:endParaRPr lang="en-US" sz="1600" dirty="0"/>
            </a:p>
          </p:txBody>
        </p:sp>
        <p:sp>
          <p:nvSpPr>
            <p:cNvPr id="49" name="TextBox 48"/>
            <p:cNvSpPr txBox="1"/>
            <p:nvPr/>
          </p:nvSpPr>
          <p:spPr>
            <a:xfrm>
              <a:off x="5103629" y="4954917"/>
              <a:ext cx="478582" cy="307777"/>
            </a:xfrm>
            <a:prstGeom prst="rect">
              <a:avLst/>
            </a:prstGeom>
            <a:noFill/>
          </p:spPr>
          <p:txBody>
            <a:bodyPr wrap="square" rtlCol="0">
              <a:spAutoFit/>
            </a:bodyPr>
            <a:lstStyle/>
            <a:p>
              <a:r>
                <a:rPr lang="en-US" sz="1400" dirty="0" smtClean="0"/>
                <a:t>F/D</a:t>
              </a:r>
              <a:endParaRPr lang="en-US" sz="1400" dirty="0"/>
            </a:p>
          </p:txBody>
        </p:sp>
      </p:grpSp>
      <p:grpSp>
        <p:nvGrpSpPr>
          <p:cNvPr id="67" name="Group 66"/>
          <p:cNvGrpSpPr/>
          <p:nvPr/>
        </p:nvGrpSpPr>
        <p:grpSpPr>
          <a:xfrm>
            <a:off x="3450768" y="3775168"/>
            <a:ext cx="2163223" cy="487917"/>
            <a:chOff x="3450768" y="3775168"/>
            <a:chExt cx="2163223" cy="487917"/>
          </a:xfrm>
        </p:grpSpPr>
        <p:sp>
          <p:nvSpPr>
            <p:cNvPr id="22" name="Rectangle 21"/>
            <p:cNvSpPr/>
            <p:nvPr/>
          </p:nvSpPr>
          <p:spPr>
            <a:xfrm>
              <a:off x="3450768" y="3775168"/>
              <a:ext cx="2076994" cy="431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 BSS in DDR &amp; init with 0x0</a:t>
              </a:r>
              <a:endParaRPr lang="en-US" sz="1600" dirty="0"/>
            </a:p>
          </p:txBody>
        </p:sp>
        <p:sp>
          <p:nvSpPr>
            <p:cNvPr id="50" name="TextBox 49"/>
            <p:cNvSpPr txBox="1"/>
            <p:nvPr/>
          </p:nvSpPr>
          <p:spPr>
            <a:xfrm>
              <a:off x="5092995" y="3955308"/>
              <a:ext cx="520996" cy="307777"/>
            </a:xfrm>
            <a:prstGeom prst="rect">
              <a:avLst/>
            </a:prstGeom>
            <a:noFill/>
          </p:spPr>
          <p:txBody>
            <a:bodyPr wrap="square" rtlCol="0">
              <a:spAutoFit/>
            </a:bodyPr>
            <a:lstStyle/>
            <a:p>
              <a:r>
                <a:rPr lang="en-US" sz="1400" dirty="0" smtClean="0"/>
                <a:t>F/D</a:t>
              </a:r>
              <a:endParaRPr lang="en-US" sz="1400" dirty="0"/>
            </a:p>
          </p:txBody>
        </p:sp>
      </p:grpSp>
      <p:grpSp>
        <p:nvGrpSpPr>
          <p:cNvPr id="66" name="Group 65"/>
          <p:cNvGrpSpPr/>
          <p:nvPr/>
        </p:nvGrpSpPr>
        <p:grpSpPr>
          <a:xfrm>
            <a:off x="3450768" y="2917380"/>
            <a:ext cx="2141962" cy="526999"/>
            <a:chOff x="3450768" y="2917380"/>
            <a:chExt cx="2141962" cy="526999"/>
          </a:xfrm>
        </p:grpSpPr>
        <p:sp>
          <p:nvSpPr>
            <p:cNvPr id="30" name="Rectangle 29"/>
            <p:cNvSpPr/>
            <p:nvPr/>
          </p:nvSpPr>
          <p:spPr>
            <a:xfrm>
              <a:off x="3450768" y="2917380"/>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Initialize D$</a:t>
              </a:r>
              <a:endParaRPr lang="en-US" sz="1600" dirty="0"/>
            </a:p>
          </p:txBody>
        </p:sp>
        <p:sp>
          <p:nvSpPr>
            <p:cNvPr id="51" name="TextBox 50"/>
            <p:cNvSpPr txBox="1"/>
            <p:nvPr/>
          </p:nvSpPr>
          <p:spPr>
            <a:xfrm>
              <a:off x="5082364" y="3136602"/>
              <a:ext cx="510366" cy="307777"/>
            </a:xfrm>
            <a:prstGeom prst="rect">
              <a:avLst/>
            </a:prstGeom>
            <a:noFill/>
          </p:spPr>
          <p:txBody>
            <a:bodyPr wrap="square" rtlCol="0">
              <a:spAutoFit/>
            </a:bodyPr>
            <a:lstStyle/>
            <a:p>
              <a:r>
                <a:rPr lang="en-US" sz="1400" dirty="0" smtClean="0"/>
                <a:t>F/D</a:t>
              </a:r>
              <a:endParaRPr lang="en-US" sz="1400" dirty="0"/>
            </a:p>
          </p:txBody>
        </p:sp>
      </p:grpSp>
      <p:grpSp>
        <p:nvGrpSpPr>
          <p:cNvPr id="65" name="Group 64"/>
          <p:cNvGrpSpPr/>
          <p:nvPr/>
        </p:nvGrpSpPr>
        <p:grpSpPr>
          <a:xfrm>
            <a:off x="3450768" y="2029104"/>
            <a:ext cx="2131326" cy="522140"/>
            <a:chOff x="3450768" y="2029104"/>
            <a:chExt cx="2131326" cy="522140"/>
          </a:xfrm>
        </p:grpSpPr>
        <p:sp>
          <p:nvSpPr>
            <p:cNvPr id="29" name="Rectangle 28"/>
            <p:cNvSpPr/>
            <p:nvPr/>
          </p:nvSpPr>
          <p:spPr>
            <a:xfrm>
              <a:off x="3450768" y="2029104"/>
              <a:ext cx="2076994" cy="47026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MMU init</a:t>
              </a:r>
              <a:endParaRPr lang="en-US" sz="1600" dirty="0"/>
            </a:p>
          </p:txBody>
        </p:sp>
        <p:sp>
          <p:nvSpPr>
            <p:cNvPr id="52" name="TextBox 51"/>
            <p:cNvSpPr txBox="1"/>
            <p:nvPr/>
          </p:nvSpPr>
          <p:spPr>
            <a:xfrm>
              <a:off x="5039833" y="2243467"/>
              <a:ext cx="542261" cy="307777"/>
            </a:xfrm>
            <a:prstGeom prst="rect">
              <a:avLst/>
            </a:prstGeom>
            <a:noFill/>
          </p:spPr>
          <p:txBody>
            <a:bodyPr wrap="square" rtlCol="0">
              <a:spAutoFit/>
            </a:bodyPr>
            <a:lstStyle/>
            <a:p>
              <a:r>
                <a:rPr lang="en-US" sz="1400" dirty="0" smtClean="0"/>
                <a:t>F/D</a:t>
              </a:r>
              <a:endParaRPr lang="en-US" sz="1600" dirty="0"/>
            </a:p>
          </p:txBody>
        </p:sp>
      </p:grpSp>
      <p:grpSp>
        <p:nvGrpSpPr>
          <p:cNvPr id="64" name="Group 63"/>
          <p:cNvGrpSpPr/>
          <p:nvPr/>
        </p:nvGrpSpPr>
        <p:grpSpPr>
          <a:xfrm>
            <a:off x="3455154" y="1119050"/>
            <a:ext cx="2116307" cy="581590"/>
            <a:chOff x="3455154" y="1119050"/>
            <a:chExt cx="2116307" cy="581590"/>
          </a:xfrm>
        </p:grpSpPr>
        <p:sp>
          <p:nvSpPr>
            <p:cNvPr id="21" name="Rectangle 20"/>
            <p:cNvSpPr/>
            <p:nvPr/>
          </p:nvSpPr>
          <p:spPr>
            <a:xfrm>
              <a:off x="3455154" y="1119050"/>
              <a:ext cx="2076994" cy="526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Transfer control from flash to DDR</a:t>
              </a:r>
            </a:p>
          </p:txBody>
        </p:sp>
        <p:sp>
          <p:nvSpPr>
            <p:cNvPr id="53" name="TextBox 52"/>
            <p:cNvSpPr txBox="1"/>
            <p:nvPr/>
          </p:nvSpPr>
          <p:spPr>
            <a:xfrm>
              <a:off x="5061099" y="1392863"/>
              <a:ext cx="510362" cy="307777"/>
            </a:xfrm>
            <a:prstGeom prst="rect">
              <a:avLst/>
            </a:prstGeom>
            <a:noFill/>
          </p:spPr>
          <p:txBody>
            <a:bodyPr wrap="square" rtlCol="0">
              <a:spAutoFit/>
            </a:bodyPr>
            <a:lstStyle/>
            <a:p>
              <a:r>
                <a:rPr lang="en-US" sz="1400" dirty="0" smtClean="0"/>
                <a:t>F/D</a:t>
              </a:r>
              <a:endParaRPr lang="en-US" sz="1400" dirty="0"/>
            </a:p>
          </p:txBody>
        </p:sp>
      </p:grpSp>
      <p:grpSp>
        <p:nvGrpSpPr>
          <p:cNvPr id="69" name="Group 68"/>
          <p:cNvGrpSpPr/>
          <p:nvPr/>
        </p:nvGrpSpPr>
        <p:grpSpPr>
          <a:xfrm>
            <a:off x="6302887" y="1149531"/>
            <a:ext cx="2086203" cy="1443124"/>
            <a:chOff x="6302887" y="1149531"/>
            <a:chExt cx="2086203" cy="1443124"/>
          </a:xfrm>
        </p:grpSpPr>
        <p:sp>
          <p:nvSpPr>
            <p:cNvPr id="32" name="Rectangle 31"/>
            <p:cNvSpPr/>
            <p:nvPr/>
          </p:nvSpPr>
          <p:spPr>
            <a:xfrm>
              <a:off x="6302887" y="1149531"/>
              <a:ext cx="2076994" cy="1362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Init various drivers (NOR, SPI, SD , Ethernet etc )</a:t>
              </a:r>
              <a:endParaRPr lang="en-US" sz="1600" dirty="0"/>
            </a:p>
          </p:txBody>
        </p:sp>
        <p:sp>
          <p:nvSpPr>
            <p:cNvPr id="54" name="TextBox 53"/>
            <p:cNvSpPr txBox="1"/>
            <p:nvPr/>
          </p:nvSpPr>
          <p:spPr>
            <a:xfrm>
              <a:off x="8070113" y="2254101"/>
              <a:ext cx="318977" cy="338554"/>
            </a:xfrm>
            <a:prstGeom prst="rect">
              <a:avLst/>
            </a:prstGeom>
            <a:noFill/>
          </p:spPr>
          <p:txBody>
            <a:bodyPr wrap="square" rtlCol="0">
              <a:spAutoFit/>
            </a:bodyPr>
            <a:lstStyle/>
            <a:p>
              <a:r>
                <a:rPr lang="en-US" sz="1600" dirty="0" smtClean="0"/>
                <a:t>D</a:t>
              </a:r>
              <a:endParaRPr lang="en-US" sz="1600" dirty="0"/>
            </a:p>
          </p:txBody>
        </p:sp>
      </p:grpSp>
      <p:grpSp>
        <p:nvGrpSpPr>
          <p:cNvPr id="70" name="Group 69"/>
          <p:cNvGrpSpPr/>
          <p:nvPr/>
        </p:nvGrpSpPr>
        <p:grpSpPr>
          <a:xfrm>
            <a:off x="6285469" y="2926095"/>
            <a:ext cx="2117792" cy="552637"/>
            <a:chOff x="6285469" y="2926095"/>
            <a:chExt cx="2117792" cy="552637"/>
          </a:xfrm>
        </p:grpSpPr>
        <p:sp>
          <p:nvSpPr>
            <p:cNvPr id="34" name="Rectangle 33"/>
            <p:cNvSpPr/>
            <p:nvPr/>
          </p:nvSpPr>
          <p:spPr>
            <a:xfrm>
              <a:off x="6285469" y="2926095"/>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up the exception vector </a:t>
              </a:r>
              <a:endParaRPr lang="en-US" sz="1600" dirty="0"/>
            </a:p>
          </p:txBody>
        </p:sp>
        <p:sp>
          <p:nvSpPr>
            <p:cNvPr id="55" name="TextBox 54"/>
            <p:cNvSpPr txBox="1"/>
            <p:nvPr/>
          </p:nvSpPr>
          <p:spPr>
            <a:xfrm>
              <a:off x="8084284" y="3140178"/>
              <a:ext cx="318977" cy="338554"/>
            </a:xfrm>
            <a:prstGeom prst="rect">
              <a:avLst/>
            </a:prstGeom>
            <a:noFill/>
          </p:spPr>
          <p:txBody>
            <a:bodyPr wrap="square" rtlCol="0">
              <a:spAutoFit/>
            </a:bodyPr>
            <a:lstStyle/>
            <a:p>
              <a:r>
                <a:rPr lang="en-US" sz="1600" dirty="0" smtClean="0"/>
                <a:t>D</a:t>
              </a:r>
              <a:endParaRPr lang="en-US" sz="1600" dirty="0"/>
            </a:p>
          </p:txBody>
        </p:sp>
      </p:grpSp>
      <p:grpSp>
        <p:nvGrpSpPr>
          <p:cNvPr id="71" name="Group 70"/>
          <p:cNvGrpSpPr/>
          <p:nvPr/>
        </p:nvGrpSpPr>
        <p:grpSpPr>
          <a:xfrm>
            <a:off x="6298532" y="3775190"/>
            <a:ext cx="2136628" cy="554182"/>
            <a:chOff x="6298532" y="3775190"/>
            <a:chExt cx="2136628" cy="554182"/>
          </a:xfrm>
        </p:grpSpPr>
        <p:sp>
          <p:nvSpPr>
            <p:cNvPr id="36" name="Rectangle 35"/>
            <p:cNvSpPr/>
            <p:nvPr/>
          </p:nvSpPr>
          <p:spPr>
            <a:xfrm>
              <a:off x="6298532" y="3775190"/>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Enable interrupt</a:t>
              </a:r>
              <a:endParaRPr lang="en-US" sz="1600" dirty="0"/>
            </a:p>
          </p:txBody>
        </p:sp>
        <p:sp>
          <p:nvSpPr>
            <p:cNvPr id="56" name="TextBox 55"/>
            <p:cNvSpPr txBox="1"/>
            <p:nvPr/>
          </p:nvSpPr>
          <p:spPr>
            <a:xfrm>
              <a:off x="8116183" y="3990818"/>
              <a:ext cx="318977" cy="338554"/>
            </a:xfrm>
            <a:prstGeom prst="rect">
              <a:avLst/>
            </a:prstGeom>
            <a:noFill/>
          </p:spPr>
          <p:txBody>
            <a:bodyPr wrap="square" rtlCol="0">
              <a:spAutoFit/>
            </a:bodyPr>
            <a:lstStyle/>
            <a:p>
              <a:r>
                <a:rPr lang="en-US" sz="1600" dirty="0" smtClean="0"/>
                <a:t>D</a:t>
              </a:r>
              <a:endParaRPr lang="en-US" sz="1600" dirty="0"/>
            </a:p>
          </p:txBody>
        </p:sp>
      </p:grpSp>
      <p:grpSp>
        <p:nvGrpSpPr>
          <p:cNvPr id="72" name="Group 71"/>
          <p:cNvGrpSpPr/>
          <p:nvPr/>
        </p:nvGrpSpPr>
        <p:grpSpPr>
          <a:xfrm>
            <a:off x="6317872" y="4711370"/>
            <a:ext cx="2149187" cy="553706"/>
            <a:chOff x="6317872" y="4711370"/>
            <a:chExt cx="2149187" cy="553706"/>
          </a:xfrm>
        </p:grpSpPr>
        <p:sp>
          <p:nvSpPr>
            <p:cNvPr id="38" name="Rectangle 37"/>
            <p:cNvSpPr/>
            <p:nvPr/>
          </p:nvSpPr>
          <p:spPr>
            <a:xfrm>
              <a:off x="6317872" y="4711370"/>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Enter in a loop waiting user input</a:t>
              </a:r>
              <a:endParaRPr lang="en-US" sz="1600" dirty="0"/>
            </a:p>
          </p:txBody>
        </p:sp>
        <p:sp>
          <p:nvSpPr>
            <p:cNvPr id="57" name="TextBox 56"/>
            <p:cNvSpPr txBox="1"/>
            <p:nvPr/>
          </p:nvSpPr>
          <p:spPr>
            <a:xfrm>
              <a:off x="8148082" y="4926522"/>
              <a:ext cx="318977" cy="338554"/>
            </a:xfrm>
            <a:prstGeom prst="rect">
              <a:avLst/>
            </a:prstGeom>
            <a:noFill/>
          </p:spPr>
          <p:txBody>
            <a:bodyPr wrap="square" rtlCol="0">
              <a:spAutoFit/>
            </a:bodyPr>
            <a:lstStyle/>
            <a:p>
              <a:r>
                <a:rPr lang="en-US" sz="1600" dirty="0" smtClean="0"/>
                <a:t>D</a:t>
              </a:r>
              <a:endParaRPr lang="en-US" sz="1600" dirty="0"/>
            </a:p>
          </p:txBody>
        </p:sp>
      </p:grpSp>
      <p:sp>
        <p:nvSpPr>
          <p:cNvPr id="58" name="TextBox 57"/>
          <p:cNvSpPr txBox="1"/>
          <p:nvPr/>
        </p:nvSpPr>
        <p:spPr>
          <a:xfrm>
            <a:off x="662670" y="5458041"/>
            <a:ext cx="2282549" cy="830997"/>
          </a:xfrm>
          <a:prstGeom prst="rect">
            <a:avLst/>
          </a:prstGeom>
          <a:noFill/>
          <a:ln>
            <a:solidFill>
              <a:schemeClr val="accent1">
                <a:shade val="50000"/>
              </a:schemeClr>
            </a:solidFill>
          </a:ln>
        </p:spPr>
        <p:txBody>
          <a:bodyPr wrap="square" rtlCol="0">
            <a:spAutoFit/>
          </a:bodyPr>
          <a:lstStyle/>
          <a:p>
            <a:r>
              <a:rPr lang="en-US" sz="1200" dirty="0" smtClean="0"/>
              <a:t>Legend:</a:t>
            </a:r>
          </a:p>
          <a:p>
            <a:r>
              <a:rPr lang="en-US" sz="1200" dirty="0" smtClean="0"/>
              <a:t>         B: Execution in IBR</a:t>
            </a:r>
          </a:p>
          <a:p>
            <a:r>
              <a:rPr lang="en-US" sz="1200" dirty="0" smtClean="0"/>
              <a:t>         F: Execution in Flash</a:t>
            </a:r>
          </a:p>
          <a:p>
            <a:r>
              <a:rPr lang="en-US" sz="1200" dirty="0" smtClean="0"/>
              <a:t>         D: Execution in DDR</a:t>
            </a:r>
          </a:p>
        </p:txBody>
      </p:sp>
      <p:cxnSp>
        <p:nvCxnSpPr>
          <p:cNvPr id="73" name="Straight Arrow Connector 72"/>
          <p:cNvCxnSpPr/>
          <p:nvPr/>
        </p:nvCxnSpPr>
        <p:spPr>
          <a:xfrm flipV="1">
            <a:off x="-33183" y="1360753"/>
            <a:ext cx="714101" cy="4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685798" y="2917388"/>
            <a:ext cx="2199169" cy="488069"/>
            <a:chOff x="685798" y="2917388"/>
            <a:chExt cx="2199169" cy="488069"/>
          </a:xfrm>
        </p:grpSpPr>
        <p:sp>
          <p:nvSpPr>
            <p:cNvPr id="9" name="Rectangle 8"/>
            <p:cNvSpPr/>
            <p:nvPr/>
          </p:nvSpPr>
          <p:spPr>
            <a:xfrm>
              <a:off x="685798" y="2917388"/>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DDR initialize (Optional)</a:t>
              </a:r>
              <a:endParaRPr lang="en-US" sz="1600" dirty="0"/>
            </a:p>
          </p:txBody>
        </p:sp>
        <p:sp>
          <p:nvSpPr>
            <p:cNvPr id="74" name="TextBox 73"/>
            <p:cNvSpPr txBox="1"/>
            <p:nvPr/>
          </p:nvSpPr>
          <p:spPr>
            <a:xfrm>
              <a:off x="2374601" y="3097680"/>
              <a:ext cx="510366" cy="307777"/>
            </a:xfrm>
            <a:prstGeom prst="rect">
              <a:avLst/>
            </a:prstGeom>
            <a:noFill/>
          </p:spPr>
          <p:txBody>
            <a:bodyPr wrap="square" rtlCol="0">
              <a:spAutoFit/>
            </a:bodyPr>
            <a:lstStyle/>
            <a:p>
              <a:r>
                <a:rPr lang="en-US" sz="1400" smtClean="0"/>
                <a:t>F</a:t>
              </a:r>
              <a:endParaRPr lang="en-US" sz="1400" dirty="0"/>
            </a:p>
          </p:txBody>
        </p:sp>
      </p:grpSp>
      <p:grpSp>
        <p:nvGrpSpPr>
          <p:cNvPr id="78" name="Group 77"/>
          <p:cNvGrpSpPr/>
          <p:nvPr/>
        </p:nvGrpSpPr>
        <p:grpSpPr>
          <a:xfrm>
            <a:off x="698861" y="3840914"/>
            <a:ext cx="2232176" cy="525051"/>
            <a:chOff x="698861" y="3766483"/>
            <a:chExt cx="2232176" cy="525051"/>
          </a:xfrm>
        </p:grpSpPr>
        <p:sp>
          <p:nvSpPr>
            <p:cNvPr id="11" name="Rectangle 10"/>
            <p:cNvSpPr/>
            <p:nvPr/>
          </p:nvSpPr>
          <p:spPr>
            <a:xfrm>
              <a:off x="698861" y="3766483"/>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up “Global Data” structure in DDR</a:t>
              </a:r>
              <a:endParaRPr lang="en-US" sz="1600" dirty="0"/>
            </a:p>
          </p:txBody>
        </p:sp>
        <p:sp>
          <p:nvSpPr>
            <p:cNvPr id="75" name="TextBox 74"/>
            <p:cNvSpPr txBox="1"/>
            <p:nvPr/>
          </p:nvSpPr>
          <p:spPr>
            <a:xfrm>
              <a:off x="2420671" y="3983757"/>
              <a:ext cx="510366" cy="307777"/>
            </a:xfrm>
            <a:prstGeom prst="rect">
              <a:avLst/>
            </a:prstGeom>
            <a:noFill/>
          </p:spPr>
          <p:txBody>
            <a:bodyPr wrap="square" rtlCol="0">
              <a:spAutoFit/>
            </a:bodyPr>
            <a:lstStyle/>
            <a:p>
              <a:r>
                <a:rPr lang="en-US" sz="1400" dirty="0" smtClean="0"/>
                <a:t>F/D</a:t>
              </a:r>
              <a:endParaRPr lang="en-US" sz="1400" dirty="0"/>
            </a:p>
          </p:txBody>
        </p:sp>
      </p:grpSp>
      <p:grpSp>
        <p:nvGrpSpPr>
          <p:cNvPr id="79" name="Group 78"/>
          <p:cNvGrpSpPr/>
          <p:nvPr/>
        </p:nvGrpSpPr>
        <p:grpSpPr>
          <a:xfrm>
            <a:off x="707568" y="4755828"/>
            <a:ext cx="2212836" cy="524575"/>
            <a:chOff x="707568" y="4702663"/>
            <a:chExt cx="2212836" cy="524575"/>
          </a:xfrm>
        </p:grpSpPr>
        <p:sp>
          <p:nvSpPr>
            <p:cNvPr id="13" name="Rectangle 12"/>
            <p:cNvSpPr/>
            <p:nvPr/>
          </p:nvSpPr>
          <p:spPr>
            <a:xfrm>
              <a:off x="707568" y="4702663"/>
              <a:ext cx="2076994"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stack &amp; heap in DDR</a:t>
              </a:r>
              <a:endParaRPr lang="en-US" sz="1600" dirty="0"/>
            </a:p>
          </p:txBody>
        </p:sp>
        <p:sp>
          <p:nvSpPr>
            <p:cNvPr id="76" name="TextBox 75"/>
            <p:cNvSpPr txBox="1"/>
            <p:nvPr/>
          </p:nvSpPr>
          <p:spPr>
            <a:xfrm>
              <a:off x="2410038" y="4919461"/>
              <a:ext cx="510366" cy="307777"/>
            </a:xfrm>
            <a:prstGeom prst="rect">
              <a:avLst/>
            </a:prstGeom>
            <a:noFill/>
          </p:spPr>
          <p:txBody>
            <a:bodyPr wrap="square" rtlCol="0">
              <a:spAutoFit/>
            </a:bodyPr>
            <a:lstStyle/>
            <a:p>
              <a:r>
                <a:rPr lang="en-US" sz="1400" dirty="0" smtClean="0"/>
                <a:t>F/D</a:t>
              </a:r>
              <a:endParaRPr lang="en-US" sz="14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checkerboard(across)">
                                      <p:cBhvr>
                                        <p:cTn id="7" dur="500"/>
                                        <p:tgtEl>
                                          <p:spTgt spid="73"/>
                                        </p:tgtEl>
                                      </p:cBhvr>
                                    </p:animEffect>
                                  </p:childTnLst>
                                </p:cTn>
                              </p:par>
                              <p:par>
                                <p:cTn id="8" presetID="5" presetClass="entr" presetSubtype="1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checkerboard(across)">
                                      <p:cBhvr>
                                        <p:cTn id="10" dur="500"/>
                                        <p:tgtEl>
                                          <p:spTgt spid="59"/>
                                        </p:tgtEl>
                                      </p:cBhvr>
                                    </p:animEffect>
                                  </p:childTnLst>
                                </p:cTn>
                              </p:par>
                              <p:par>
                                <p:cTn id="11" presetID="5"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checkerboard(across)">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heckerboard(across)">
                                      <p:cBhvr>
                                        <p:cTn id="26" dur="500"/>
                                        <p:tgtEl>
                                          <p:spTgt spid="10"/>
                                        </p:tgtEl>
                                      </p:cBhvr>
                                    </p:animEffect>
                                  </p:childTnLst>
                                </p:cTn>
                              </p:par>
                              <p:par>
                                <p:cTn id="27" presetID="5" presetClass="entr" presetSubtype="1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checkerboard(across)">
                                      <p:cBhvr>
                                        <p:cTn id="29" dur="500"/>
                                        <p:tgtEl>
                                          <p:spTgt spid="77"/>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heckerboard(across)">
                                      <p:cBhvr>
                                        <p:cTn id="34" dur="500"/>
                                        <p:tgtEl>
                                          <p:spTgt spid="12"/>
                                        </p:tgtEl>
                                      </p:cBhvr>
                                    </p:animEffect>
                                  </p:childTnLst>
                                </p:cTn>
                              </p:par>
                              <p:par>
                                <p:cTn id="35" presetID="5" presetClass="entr" presetSubtype="1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checkerboard(across)">
                                      <p:cBhvr>
                                        <p:cTn id="37" dur="500"/>
                                        <p:tgtEl>
                                          <p:spTgt spid="78"/>
                                        </p:tgtEl>
                                      </p:cBhvr>
                                    </p:animEffect>
                                  </p:childTnLst>
                                </p:cTn>
                              </p:par>
                              <p:par>
                                <p:cTn id="38" presetID="5" presetClass="entr" presetSubtype="1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checkerboard(across)">
                                      <p:cBhvr>
                                        <p:cTn id="40" dur="500"/>
                                        <p:tgtEl>
                                          <p:spTgt spid="14"/>
                                        </p:tgtEl>
                                      </p:cBhvr>
                                    </p:animEffect>
                                  </p:childTnLst>
                                </p:cTn>
                              </p:par>
                              <p:par>
                                <p:cTn id="41" presetID="5" presetClass="entr" presetSubtype="1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checkerboard(across)">
                                      <p:cBhvr>
                                        <p:cTn id="43" dur="500"/>
                                        <p:tgtEl>
                                          <p:spTgt spid="79"/>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checkerboard(across)">
                                      <p:cBhvr>
                                        <p:cTn id="48" dur="500"/>
                                        <p:tgtEl>
                                          <p:spTgt spid="42"/>
                                        </p:tgtEl>
                                      </p:cBhvr>
                                    </p:animEffect>
                                  </p:childTnLst>
                                </p:cTn>
                              </p:par>
                              <p:par>
                                <p:cTn id="49" presetID="5" presetClass="entr" presetSubtype="1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checkerboard(across)">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heckerboard(across)">
                                      <p:cBhvr>
                                        <p:cTn id="56" dur="500"/>
                                        <p:tgtEl>
                                          <p:spTgt spid="28"/>
                                        </p:tgtEl>
                                      </p:cBhvr>
                                    </p:animEffect>
                                  </p:childTnLst>
                                </p:cTn>
                              </p:par>
                              <p:par>
                                <p:cTn id="57" presetID="5" presetClass="entr" presetSubtype="1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checkerboard(across)">
                                      <p:cBhvr>
                                        <p:cTn id="59" dur="500"/>
                                        <p:tgtEl>
                                          <p:spTgt spid="67"/>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checkerboard(across)">
                                      <p:cBhvr>
                                        <p:cTn id="64" dur="500"/>
                                        <p:tgtEl>
                                          <p:spTgt spid="31"/>
                                        </p:tgtEl>
                                      </p:cBhvr>
                                    </p:animEffect>
                                  </p:childTnLst>
                                </p:cTn>
                              </p:par>
                              <p:par>
                                <p:cTn id="65" presetID="5" presetClass="entr" presetSubtype="1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checkerboard(across)">
                                      <p:cBhvr>
                                        <p:cTn id="67" dur="500"/>
                                        <p:tgtEl>
                                          <p:spTgt spid="66"/>
                                        </p:tgtEl>
                                      </p:cBhvr>
                                    </p:animEffect>
                                  </p:childTnLst>
                                </p:cTn>
                              </p:par>
                              <p:par>
                                <p:cTn id="68" presetID="5" presetClass="entr" presetSubtype="10" fill="hold"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checkerboard(across)">
                                      <p:cBhvr>
                                        <p:cTn id="70" dur="500"/>
                                        <p:tgtEl>
                                          <p:spTgt spid="27"/>
                                        </p:tgtEl>
                                      </p:cBhvr>
                                    </p:animEffect>
                                  </p:childTnLst>
                                </p:cTn>
                              </p:par>
                              <p:par>
                                <p:cTn id="71" presetID="5" presetClass="entr" presetSubtype="1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checkerboard(across)">
                                      <p:cBhvr>
                                        <p:cTn id="73" dur="500"/>
                                        <p:tgtEl>
                                          <p:spTgt spid="65"/>
                                        </p:tgtEl>
                                      </p:cBhvr>
                                    </p:animEffec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checkerboard(across)">
                                      <p:cBhvr>
                                        <p:cTn id="78" dur="500"/>
                                        <p:tgtEl>
                                          <p:spTgt spid="23"/>
                                        </p:tgtEl>
                                      </p:cBhvr>
                                    </p:animEffect>
                                  </p:childTnLst>
                                </p:cTn>
                              </p:par>
                              <p:par>
                                <p:cTn id="79" presetID="5" presetClass="entr" presetSubtype="10" fill="hold"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checkerboard(across)">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checkerboard(across)">
                                      <p:cBhvr>
                                        <p:cTn id="86" dur="500"/>
                                        <p:tgtEl>
                                          <p:spTgt spid="33"/>
                                        </p:tgtEl>
                                      </p:cBhvr>
                                    </p:animEffect>
                                  </p:childTnLst>
                                </p:cTn>
                              </p:par>
                              <p:par>
                                <p:cTn id="87" presetID="5" presetClass="entr" presetSubtype="1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animEffect transition="in" filter="checkerboard(across)">
                                      <p:cBhvr>
                                        <p:cTn id="89" dur="500"/>
                                        <p:tgtEl>
                                          <p:spTgt spid="69"/>
                                        </p:tgtEl>
                                      </p:cBhvr>
                                    </p:animEffect>
                                  </p:childTnLst>
                                </p:cTn>
                              </p:par>
                            </p:childTnLst>
                          </p:cTn>
                        </p:par>
                      </p:childTnLst>
                    </p:cTn>
                  </p:par>
                  <p:par>
                    <p:cTn id="90" fill="hold">
                      <p:stCondLst>
                        <p:cond delay="indefinite"/>
                      </p:stCondLst>
                      <p:childTnLst>
                        <p:par>
                          <p:cTn id="91" fill="hold">
                            <p:stCondLst>
                              <p:cond delay="0"/>
                            </p:stCondLst>
                            <p:childTnLst>
                              <p:par>
                                <p:cTn id="92" presetID="5" presetClass="entr" presetSubtype="10" fill="hold"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checkerboard(across)">
                                      <p:cBhvr>
                                        <p:cTn id="94" dur="500"/>
                                        <p:tgtEl>
                                          <p:spTgt spid="35"/>
                                        </p:tgtEl>
                                      </p:cBhvr>
                                    </p:animEffect>
                                  </p:childTnLst>
                                </p:cTn>
                              </p:par>
                              <p:par>
                                <p:cTn id="95" presetID="5" presetClass="entr" presetSubtype="1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checkerboard(across)">
                                      <p:cBhvr>
                                        <p:cTn id="97" dur="500"/>
                                        <p:tgtEl>
                                          <p:spTgt spid="70"/>
                                        </p:tgtEl>
                                      </p:cBhvr>
                                    </p:animEffect>
                                  </p:childTnLst>
                                </p:cTn>
                              </p:par>
                              <p:par>
                                <p:cTn id="98" presetID="5" presetClass="entr" presetSubtype="10" fill="hold"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checkerboard(across)">
                                      <p:cBhvr>
                                        <p:cTn id="100" dur="500"/>
                                        <p:tgtEl>
                                          <p:spTgt spid="37"/>
                                        </p:tgtEl>
                                      </p:cBhvr>
                                    </p:animEffect>
                                  </p:childTnLst>
                                </p:cTn>
                              </p:par>
                              <p:par>
                                <p:cTn id="101" presetID="5" presetClass="entr" presetSubtype="10" fill="hold" nodeType="withEffect">
                                  <p:stCondLst>
                                    <p:cond delay="0"/>
                                  </p:stCondLst>
                                  <p:childTnLst>
                                    <p:set>
                                      <p:cBhvr>
                                        <p:cTn id="102" dur="1" fill="hold">
                                          <p:stCondLst>
                                            <p:cond delay="0"/>
                                          </p:stCondLst>
                                        </p:cTn>
                                        <p:tgtEl>
                                          <p:spTgt spid="71"/>
                                        </p:tgtEl>
                                        <p:attrNameLst>
                                          <p:attrName>style.visibility</p:attrName>
                                        </p:attrNameLst>
                                      </p:cBhvr>
                                      <p:to>
                                        <p:strVal val="visible"/>
                                      </p:to>
                                    </p:set>
                                    <p:animEffect transition="in" filter="checkerboard(across)">
                                      <p:cBhvr>
                                        <p:cTn id="103" dur="500"/>
                                        <p:tgtEl>
                                          <p:spTgt spid="71"/>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checkerboard(across)">
                                      <p:cBhvr>
                                        <p:cTn id="108" dur="500"/>
                                        <p:tgtEl>
                                          <p:spTgt spid="39"/>
                                        </p:tgtEl>
                                      </p:cBhvr>
                                    </p:animEffect>
                                  </p:childTnLst>
                                </p:cTn>
                              </p:par>
                              <p:par>
                                <p:cTn id="109" presetID="5" presetClass="entr" presetSubtype="1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checkerboard(across)">
                                      <p:cBhvr>
                                        <p:cTn id="11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Current State – Program Status Register</a:t>
            </a:r>
            <a:endParaRPr lang="en-US" dirty="0"/>
          </a:p>
        </p:txBody>
      </p:sp>
      <p:sp>
        <p:nvSpPr>
          <p:cNvPr id="51" name="Rectangle 3076"/>
          <p:cNvSpPr txBox="1">
            <a:spLocks noChangeArrowheads="1"/>
          </p:cNvSpPr>
          <p:nvPr/>
        </p:nvSpPr>
        <p:spPr>
          <a:xfrm>
            <a:off x="577600" y="2133600"/>
            <a:ext cx="4391025" cy="4143375"/>
          </a:xfrm>
          <a:prstGeom prst="rect">
            <a:avLst/>
          </a:prstGeom>
        </p:spPr>
        <p:txBody>
          <a:bodyPr rtlCol="0" anchorCtr="1">
            <a:normAutofit/>
          </a:bodyPr>
          <a:lstStyle/>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r>
              <a:rPr kumimoji="0" lang="en-US" altLang="zh-CN" sz="16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 Condition code flags</a:t>
            </a: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N =</a:t>
            </a:r>
            <a:r>
              <a:rPr kumimoji="0" lang="en-US" altLang="zh-CN" sz="1500" b="0" i="0" u="none" strike="noStrike" kern="0" cap="none" spc="0" normalizeH="0" baseline="0" noProof="0" dirty="0" smtClean="0">
                <a:ln>
                  <a:noFill/>
                </a:ln>
                <a:solidFill>
                  <a:schemeClr val="bg2"/>
                </a:solidFill>
                <a:effectLst/>
                <a:uLnTx/>
                <a:uFillTx/>
                <a:latin typeface="Arial" charset="0"/>
                <a:ea typeface="SimSun" charset="0"/>
                <a:cs typeface="SimSun" charset="0"/>
              </a:rPr>
              <a:t> </a:t>
            </a:r>
            <a:r>
              <a:rPr kumimoji="0" lang="en-US" altLang="zh-CN" sz="1500" b="1" i="0" u="none" strike="noStrike" kern="0" cap="none" spc="0" normalizeH="0" baseline="0" noProof="0" dirty="0" smtClean="0">
                <a:ln>
                  <a:noFill/>
                </a:ln>
                <a:solidFill>
                  <a:srgbClr val="163E50"/>
                </a:solidFill>
                <a:effectLst/>
                <a:uLnTx/>
                <a:uFillTx/>
                <a:latin typeface="Arial" charset="0"/>
                <a:ea typeface="SimSun" charset="0"/>
                <a:cs typeface="SimSun" charset="0"/>
              </a:rPr>
              <a:t>N</a:t>
            </a:r>
            <a:r>
              <a:rPr kumimoji="0" lang="en-US" altLang="zh-CN" sz="1500" b="0" i="0" u="none" strike="noStrike" kern="0" cap="none" spc="0" normalizeH="0" baseline="0" noProof="0" dirty="0" smtClean="0">
                <a:ln>
                  <a:noFill/>
                </a:ln>
                <a:solidFill>
                  <a:srgbClr val="163E50"/>
                </a:solidFill>
                <a:effectLst/>
                <a:uLnTx/>
                <a:uFillTx/>
                <a:latin typeface="Arial" charset="0"/>
                <a:ea typeface="SimSun" charset="0"/>
                <a:cs typeface="SimSun" charset="0"/>
              </a:rPr>
              <a:t>egative</a:t>
            </a: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 result from ALU </a:t>
            </a: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Z = </a:t>
            </a:r>
            <a:r>
              <a:rPr kumimoji="0" lang="en-US" altLang="zh-CN" sz="1500" b="1" i="0" u="none" strike="noStrike" kern="0" cap="none" spc="0" normalizeH="0" baseline="0" noProof="0" dirty="0" smtClean="0">
                <a:ln>
                  <a:noFill/>
                </a:ln>
                <a:solidFill>
                  <a:srgbClr val="163E50"/>
                </a:solidFill>
                <a:effectLst/>
                <a:uLnTx/>
                <a:uFillTx/>
                <a:latin typeface="Arial" charset="0"/>
                <a:ea typeface="SimSun" charset="0"/>
                <a:cs typeface="SimSun" charset="0"/>
              </a:rPr>
              <a:t>Z</a:t>
            </a:r>
            <a:r>
              <a:rPr kumimoji="0" lang="en-US" altLang="zh-CN" sz="1500" b="0" i="0" u="none" strike="noStrike" kern="0" cap="none" spc="0" normalizeH="0" baseline="0" noProof="0" dirty="0" smtClean="0">
                <a:ln>
                  <a:noFill/>
                </a:ln>
                <a:solidFill>
                  <a:srgbClr val="163E50"/>
                </a:solidFill>
                <a:effectLst/>
                <a:uLnTx/>
                <a:uFillTx/>
                <a:latin typeface="Arial" charset="0"/>
                <a:ea typeface="SimSun" charset="0"/>
                <a:cs typeface="SimSun" charset="0"/>
              </a:rPr>
              <a:t>ero</a:t>
            </a: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 result from ALU</a:t>
            </a: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C = ALU operation </a:t>
            </a:r>
            <a:r>
              <a:rPr kumimoji="0" lang="en-US" altLang="zh-CN" sz="1500" b="1" i="0" u="none" strike="noStrike" kern="0" cap="none" spc="0" normalizeH="0" baseline="0" noProof="0" dirty="0" smtClean="0">
                <a:ln>
                  <a:noFill/>
                </a:ln>
                <a:solidFill>
                  <a:srgbClr val="163E50"/>
                </a:solidFill>
                <a:effectLst/>
                <a:uLnTx/>
                <a:uFillTx/>
                <a:latin typeface="Arial" charset="0"/>
                <a:ea typeface="SimSun" charset="0"/>
                <a:cs typeface="SimSun" charset="0"/>
              </a:rPr>
              <a:t>C</a:t>
            </a:r>
            <a:r>
              <a:rPr kumimoji="0" lang="en-US" altLang="zh-CN" sz="1500" b="0" i="0" u="none" strike="noStrike" kern="0" cap="none" spc="0" normalizeH="0" baseline="0" noProof="0" dirty="0" smtClean="0">
                <a:ln>
                  <a:noFill/>
                </a:ln>
                <a:solidFill>
                  <a:srgbClr val="163E50"/>
                </a:solidFill>
                <a:effectLst/>
                <a:uLnTx/>
                <a:uFillTx/>
                <a:latin typeface="Arial" charset="0"/>
                <a:ea typeface="SimSun" charset="0"/>
                <a:cs typeface="SimSun" charset="0"/>
              </a:rPr>
              <a:t>arried</a:t>
            </a: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 out</a:t>
            </a: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V = ALU operation </a:t>
            </a:r>
            <a:r>
              <a:rPr kumimoji="0" lang="en-US" altLang="zh-CN" sz="1500" b="0" i="0" u="none" strike="noStrike" kern="0" cap="none" spc="0" normalizeH="0" baseline="0" noProof="0" dirty="0" smtClean="0">
                <a:ln>
                  <a:noFill/>
                </a:ln>
                <a:solidFill>
                  <a:srgbClr val="163E50"/>
                </a:solidFill>
                <a:effectLst/>
                <a:uLnTx/>
                <a:uFillTx/>
                <a:latin typeface="Arial" charset="0"/>
                <a:ea typeface="SimSun" charset="0"/>
                <a:cs typeface="SimSun" charset="0"/>
              </a:rPr>
              <a:t>o</a:t>
            </a:r>
            <a:r>
              <a:rPr kumimoji="0" lang="en-US" altLang="zh-CN" sz="1500" b="1" i="0" u="none" strike="noStrike" kern="0" cap="none" spc="0" normalizeH="0" baseline="0" noProof="0" dirty="0" smtClean="0">
                <a:ln>
                  <a:noFill/>
                </a:ln>
                <a:solidFill>
                  <a:srgbClr val="163E50"/>
                </a:solidFill>
                <a:effectLst/>
                <a:uLnTx/>
                <a:uFillTx/>
                <a:latin typeface="Arial" charset="0"/>
                <a:ea typeface="SimSun" charset="0"/>
                <a:cs typeface="SimSun" charset="0"/>
              </a:rPr>
              <a:t>V</a:t>
            </a:r>
            <a:r>
              <a:rPr kumimoji="0" lang="en-US" altLang="zh-CN" sz="1500" b="0" i="0" u="none" strike="noStrike" kern="0" cap="none" spc="0" normalizeH="0" baseline="0" noProof="0" dirty="0" smtClean="0">
                <a:ln>
                  <a:noFill/>
                </a:ln>
                <a:solidFill>
                  <a:srgbClr val="163E50"/>
                </a:solidFill>
                <a:effectLst/>
                <a:uLnTx/>
                <a:uFillTx/>
                <a:latin typeface="Arial" charset="0"/>
                <a:ea typeface="SimSun" charset="0"/>
                <a:cs typeface="SimSun" charset="0"/>
              </a:rPr>
              <a:t>erflowed</a:t>
            </a:r>
          </a:p>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endParaRPr kumimoji="0" lang="en-US" altLang="zh-CN" sz="16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endParaRPr>
          </a:p>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r>
              <a:rPr kumimoji="0" lang="en-US" altLang="zh-CN" sz="1600" b="0" i="0" u="none" strike="noStrike" kern="0" cap="none" spc="0" normalizeH="0" baseline="0" noProof="0" dirty="0" smtClean="0">
                <a:ln>
                  <a:noFill/>
                </a:ln>
                <a:solidFill>
                  <a:schemeClr val="folHlink"/>
                </a:solidFill>
                <a:effectLst/>
                <a:uLnTx/>
                <a:uFillTx/>
                <a:latin typeface="Arial" charset="0"/>
                <a:ea typeface="SimSun" charset="0"/>
                <a:cs typeface="SimSun" charset="0"/>
              </a:rPr>
              <a:t>Sticky Overflow flag - Q flag</a:t>
            </a: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Architecture 5TE/J only</a:t>
            </a: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Indicates if saturation has occurred</a:t>
            </a:r>
          </a:p>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endParaRPr kumimoji="0" lang="en-US" altLang="zh-CN" sz="16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endParaRPr>
          </a:p>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r>
              <a:rPr kumimoji="0" lang="en-US" altLang="zh-CN" sz="1600" b="0" i="0" u="none" strike="noStrike" kern="0" cap="none" spc="0" normalizeH="0" baseline="0" noProof="0" dirty="0" smtClean="0">
                <a:ln>
                  <a:noFill/>
                </a:ln>
                <a:solidFill>
                  <a:schemeClr val="folHlink"/>
                </a:solidFill>
                <a:effectLst/>
                <a:uLnTx/>
                <a:uFillTx/>
                <a:latin typeface="Arial" charset="0"/>
                <a:ea typeface="SimSun" charset="0"/>
                <a:cs typeface="SimSun" charset="0"/>
              </a:rPr>
              <a:t>J bit</a:t>
            </a:r>
            <a:endParaRPr kumimoji="0" lang="en-US" altLang="zh-CN" sz="16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endParaRP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Architecture 5TEJ only</a:t>
            </a: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J = 1: Processor in Jazelle state</a:t>
            </a: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endPar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endParaRPr>
          </a:p>
          <a:p>
            <a:pPr marL="768350" marR="0" lvl="1" indent="-234950"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endParaRPr kumimoji="0" lang="en-US" altLang="zh-CN" sz="1500" b="0" i="0" u="none" strike="noStrike" kern="0" cap="none" spc="0" normalizeH="0" baseline="0" noProof="0" dirty="0">
              <a:ln>
                <a:noFill/>
              </a:ln>
              <a:solidFill>
                <a:schemeClr val="tx1">
                  <a:lumMod val="65000"/>
                  <a:lumOff val="35000"/>
                </a:schemeClr>
              </a:solidFill>
              <a:effectLst/>
              <a:uLnTx/>
              <a:uFillTx/>
              <a:latin typeface="Arial" charset="0"/>
              <a:ea typeface="SimSun" charset="0"/>
              <a:cs typeface="SimSun" charset="0"/>
            </a:endParaRPr>
          </a:p>
        </p:txBody>
      </p:sp>
      <p:sp>
        <p:nvSpPr>
          <p:cNvPr id="52" name="Rectangle 3077"/>
          <p:cNvSpPr txBox="1">
            <a:spLocks noChangeArrowheads="1"/>
          </p:cNvSpPr>
          <p:nvPr/>
        </p:nvSpPr>
        <p:spPr>
          <a:xfrm>
            <a:off x="4762250" y="2120900"/>
            <a:ext cx="4189413" cy="3659188"/>
          </a:xfrm>
          <a:prstGeom prst="rect">
            <a:avLst/>
          </a:prstGeom>
        </p:spPr>
        <p:txBody>
          <a:bodyPr rtlCol="0" anchorCtr="1">
            <a:normAutofit/>
          </a:bodyPr>
          <a:lstStyle/>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r>
              <a:rPr kumimoji="0" lang="en-US" altLang="zh-CN" sz="16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Interrupt Disable bits.</a:t>
            </a:r>
          </a:p>
          <a:p>
            <a:pPr marL="401638" marR="0" lvl="1" indent="-168275"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I  = 1: Disables the IRQ.</a:t>
            </a:r>
          </a:p>
          <a:p>
            <a:pPr marL="401638" marR="0" lvl="1" indent="-168275"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F = 1: Disables the FIQ.</a:t>
            </a:r>
          </a:p>
          <a:p>
            <a:pPr marL="401638" marR="0" lvl="1" indent="-168275"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endPar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endParaRPr>
          </a:p>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r>
              <a:rPr kumimoji="0" lang="en-US" altLang="zh-CN" sz="1600" b="0" i="0" u="none" strike="noStrike" kern="0" cap="none" spc="0" normalizeH="0" baseline="0" noProof="0" dirty="0" smtClean="0">
                <a:ln>
                  <a:noFill/>
                </a:ln>
                <a:solidFill>
                  <a:schemeClr val="folHlink"/>
                </a:solidFill>
                <a:effectLst/>
                <a:uLnTx/>
                <a:uFillTx/>
                <a:latin typeface="Arial" charset="0"/>
                <a:ea typeface="SimSun" charset="0"/>
                <a:cs typeface="SimSun" charset="0"/>
              </a:rPr>
              <a:t>T Bit</a:t>
            </a:r>
            <a:endParaRPr kumimoji="0" lang="en-US" altLang="zh-CN" sz="16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endParaRPr>
          </a:p>
          <a:p>
            <a:pPr marL="401638" marR="0" lvl="1" indent="-168275"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Architecture xT only</a:t>
            </a:r>
          </a:p>
          <a:p>
            <a:pPr marL="401638" marR="0" lvl="1" indent="-168275"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T = 0: Processor in ARM state</a:t>
            </a:r>
          </a:p>
          <a:p>
            <a:pPr marL="401638" marR="0" lvl="1" indent="-168275"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T = 1: Processor in Thumb state</a:t>
            </a:r>
          </a:p>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endParaRPr kumimoji="0" lang="en-US" altLang="zh-CN" sz="16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endParaRPr>
          </a:p>
          <a:p>
            <a:pPr marL="233363" marR="0" lvl="0" indent="-233363" algn="l" defTabSz="914400" rtl="0" eaLnBrk="1" fontAlgn="auto" latinLnBrk="0" hangingPunct="1">
              <a:lnSpc>
                <a:spcPct val="100000"/>
              </a:lnSpc>
              <a:spcBef>
                <a:spcPts val="575"/>
              </a:spcBef>
              <a:spcAft>
                <a:spcPts val="0"/>
              </a:spcAft>
              <a:buClr>
                <a:schemeClr val="accent1">
                  <a:lumMod val="60000"/>
                  <a:lumOff val="40000"/>
                </a:schemeClr>
              </a:buClr>
              <a:buSzPct val="80000"/>
              <a:buFont typeface="Arial" pitchFamily="34" charset="0"/>
              <a:buChar char="•"/>
              <a:tabLst/>
              <a:defRPr/>
            </a:pPr>
            <a:r>
              <a:rPr kumimoji="0" lang="en-US" altLang="zh-CN" sz="16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Mode bits</a:t>
            </a:r>
          </a:p>
          <a:p>
            <a:pPr marL="401638" marR="0" lvl="1" indent="-168275" algn="l" defTabSz="914400" rtl="0" eaLnBrk="1" fontAlgn="auto" latinLnBrk="0" hangingPunct="1">
              <a:lnSpc>
                <a:spcPct val="100000"/>
              </a:lnSpc>
              <a:spcBef>
                <a:spcPts val="575"/>
              </a:spcBef>
              <a:spcAft>
                <a:spcPts val="0"/>
              </a:spcAft>
              <a:buClr>
                <a:schemeClr val="accent1">
                  <a:lumMod val="75000"/>
                </a:schemeClr>
              </a:buClr>
              <a:buSzPct val="80000"/>
              <a:buFont typeface="Arial" pitchFamily="34" charset="0"/>
              <a:buChar char="−"/>
              <a:tabLst/>
              <a:defRPr/>
            </a:pPr>
            <a:r>
              <a:rPr kumimoji="0" lang="en-US" altLang="zh-CN" sz="1500" b="0" i="0" u="none" strike="noStrike" kern="0" cap="none" spc="0" normalizeH="0" baseline="0" noProof="0" dirty="0" smtClean="0">
                <a:ln>
                  <a:noFill/>
                </a:ln>
                <a:solidFill>
                  <a:schemeClr val="tx1">
                    <a:lumMod val="65000"/>
                    <a:lumOff val="35000"/>
                  </a:schemeClr>
                </a:solidFill>
                <a:effectLst/>
                <a:uLnTx/>
                <a:uFillTx/>
                <a:latin typeface="Arial" charset="0"/>
                <a:ea typeface="SimSun" charset="0"/>
                <a:cs typeface="SimSun" charset="0"/>
              </a:rPr>
              <a:t>Specify the processor mode</a:t>
            </a:r>
            <a:endParaRPr kumimoji="0" lang="en-US" altLang="zh-CN" sz="1500" b="0" i="0" u="none" strike="noStrike" kern="0" cap="none" spc="0" normalizeH="0" baseline="0" noProof="0" dirty="0">
              <a:ln>
                <a:noFill/>
              </a:ln>
              <a:solidFill>
                <a:schemeClr val="tx1">
                  <a:lumMod val="65000"/>
                  <a:lumOff val="35000"/>
                </a:schemeClr>
              </a:solidFill>
              <a:effectLst/>
              <a:uLnTx/>
              <a:uFillTx/>
              <a:latin typeface="Arial" charset="0"/>
              <a:ea typeface="SimSun" charset="0"/>
              <a:cs typeface="SimSun" charset="0"/>
            </a:endParaRPr>
          </a:p>
        </p:txBody>
      </p:sp>
      <p:sp>
        <p:nvSpPr>
          <p:cNvPr id="53" name="Rectangle 3078"/>
          <p:cNvSpPr>
            <a:spLocks noChangeArrowheads="1"/>
          </p:cNvSpPr>
          <p:nvPr/>
        </p:nvSpPr>
        <p:spPr bwMode="auto">
          <a:xfrm>
            <a:off x="749050" y="2590800"/>
            <a:ext cx="133350" cy="260350"/>
          </a:xfrm>
          <a:prstGeom prst="rect">
            <a:avLst/>
          </a:prstGeom>
          <a:noFill/>
          <a:ln w="9525">
            <a:noFill/>
            <a:miter lim="800000"/>
            <a:headEnd/>
            <a:tailEnd/>
          </a:ln>
        </p:spPr>
        <p:txBody>
          <a:bodyPr wrap="none" lIns="66675" tIns="26988" rIns="66675" bIns="26988">
            <a:spAutoFit/>
          </a:bodyPr>
          <a:lstStyle/>
          <a:p>
            <a:pPr defTabSz="947738">
              <a:lnSpc>
                <a:spcPct val="90000"/>
              </a:lnSpc>
            </a:pPr>
            <a:endParaRPr lang="en-GB" altLang="zh-CN" sz="1500" b="0" dirty="0">
              <a:solidFill>
                <a:srgbClr val="000000"/>
              </a:solidFill>
              <a:latin typeface="Times New Roman" pitchFamily="18" charset="0"/>
              <a:ea typeface="SimSun" pitchFamily="2" charset="-122"/>
            </a:endParaRPr>
          </a:p>
        </p:txBody>
      </p:sp>
      <p:grpSp>
        <p:nvGrpSpPr>
          <p:cNvPr id="3" name="Group 3124"/>
          <p:cNvGrpSpPr>
            <a:grpSpLocks/>
          </p:cNvGrpSpPr>
          <p:nvPr/>
        </p:nvGrpSpPr>
        <p:grpSpPr bwMode="auto">
          <a:xfrm>
            <a:off x="1053850" y="1295400"/>
            <a:ext cx="7315200" cy="838200"/>
            <a:chOff x="528" y="816"/>
            <a:chExt cx="4608" cy="528"/>
          </a:xfrm>
        </p:grpSpPr>
        <p:sp>
          <p:nvSpPr>
            <p:cNvPr id="55" name="Rectangle 3121"/>
            <p:cNvSpPr>
              <a:spLocks noChangeArrowheads="1"/>
            </p:cNvSpPr>
            <p:nvPr/>
          </p:nvSpPr>
          <p:spPr bwMode="auto">
            <a:xfrm>
              <a:off x="1244" y="960"/>
              <a:ext cx="272" cy="192"/>
            </a:xfrm>
            <a:prstGeom prst="rect">
              <a:avLst/>
            </a:prstGeom>
            <a:solidFill>
              <a:srgbClr val="DDDDDD"/>
            </a:solidFill>
            <a:ln w="38100">
              <a:noFill/>
              <a:miter lim="800000"/>
              <a:headEnd/>
              <a:tailEnd/>
            </a:ln>
          </p:spPr>
          <p:txBody>
            <a:bodyPr anchor="ctr">
              <a:spAutoFit/>
            </a:bodyPr>
            <a:lstStyle/>
            <a:p>
              <a:endParaRPr lang="zh-CN">
                <a:ea typeface="SimSun" pitchFamily="2" charset="-122"/>
              </a:endParaRPr>
            </a:p>
          </p:txBody>
        </p:sp>
        <p:sp>
          <p:nvSpPr>
            <p:cNvPr id="56" name="Rectangle 3074"/>
            <p:cNvSpPr>
              <a:spLocks noChangeArrowheads="1"/>
            </p:cNvSpPr>
            <p:nvPr/>
          </p:nvSpPr>
          <p:spPr bwMode="auto">
            <a:xfrm>
              <a:off x="1680" y="960"/>
              <a:ext cx="2304" cy="192"/>
            </a:xfrm>
            <a:prstGeom prst="rect">
              <a:avLst/>
            </a:prstGeom>
            <a:solidFill>
              <a:srgbClr val="DDDDDD"/>
            </a:solidFill>
            <a:ln w="38100">
              <a:noFill/>
              <a:miter lim="800000"/>
              <a:headEnd/>
              <a:tailEnd/>
            </a:ln>
          </p:spPr>
          <p:txBody>
            <a:bodyPr anchor="ctr">
              <a:spAutoFit/>
            </a:bodyPr>
            <a:lstStyle/>
            <a:p>
              <a:endParaRPr lang="zh-CN">
                <a:ea typeface="SimSun" pitchFamily="2" charset="-122"/>
              </a:endParaRPr>
            </a:p>
          </p:txBody>
        </p:sp>
        <p:sp>
          <p:nvSpPr>
            <p:cNvPr id="57" name="Rectangle 3080"/>
            <p:cNvSpPr>
              <a:spLocks noChangeArrowheads="1"/>
            </p:cNvSpPr>
            <p:nvPr/>
          </p:nvSpPr>
          <p:spPr bwMode="auto">
            <a:xfrm>
              <a:off x="1104" y="816"/>
              <a:ext cx="16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27</a:t>
              </a:r>
            </a:p>
          </p:txBody>
        </p:sp>
        <p:sp>
          <p:nvSpPr>
            <p:cNvPr id="58" name="Rectangle 3081"/>
            <p:cNvSpPr>
              <a:spLocks noChangeArrowheads="1"/>
            </p:cNvSpPr>
            <p:nvPr/>
          </p:nvSpPr>
          <p:spPr bwMode="auto">
            <a:xfrm>
              <a:off x="528" y="816"/>
              <a:ext cx="16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31</a:t>
              </a:r>
            </a:p>
          </p:txBody>
        </p:sp>
        <p:sp>
          <p:nvSpPr>
            <p:cNvPr id="59" name="Text Box 3082"/>
            <p:cNvSpPr txBox="1">
              <a:spLocks noChangeArrowheads="1"/>
            </p:cNvSpPr>
            <p:nvPr/>
          </p:nvSpPr>
          <p:spPr bwMode="auto">
            <a:xfrm>
              <a:off x="536" y="957"/>
              <a:ext cx="1144" cy="194"/>
            </a:xfrm>
            <a:prstGeom prst="rect">
              <a:avLst/>
            </a:prstGeom>
            <a:noFill/>
            <a:ln w="38100">
              <a:solidFill>
                <a:srgbClr val="3366FF"/>
              </a:solidFill>
              <a:miter lim="800000"/>
              <a:headEnd/>
              <a:tailEnd/>
            </a:ln>
          </p:spPr>
          <p:txBody>
            <a:bodyPr anchor="ctr">
              <a:spAutoFit/>
            </a:bodyPr>
            <a:lstStyle/>
            <a:p>
              <a:r>
                <a:rPr lang="en-US" altLang="zh-CN" sz="1400" b="1" dirty="0">
                  <a:latin typeface="Courier New" pitchFamily="49" charset="0"/>
                  <a:ea typeface="SimSun" pitchFamily="2" charset="-122"/>
                  <a:cs typeface="Courier New" pitchFamily="49" charset="0"/>
                </a:rPr>
                <a:t>N Z C V </a:t>
              </a:r>
              <a:r>
                <a:rPr lang="en-US" altLang="zh-CN" sz="1400" b="1" dirty="0">
                  <a:solidFill>
                    <a:schemeClr val="folHlink"/>
                  </a:solidFill>
                  <a:latin typeface="Courier New" pitchFamily="49" charset="0"/>
                  <a:ea typeface="SimSun" pitchFamily="2" charset="-122"/>
                  <a:cs typeface="Courier New" pitchFamily="49" charset="0"/>
                </a:rPr>
                <a:t>Q</a:t>
              </a:r>
              <a:endParaRPr lang="en-US" altLang="zh-CN" sz="1400" b="1" dirty="0">
                <a:latin typeface="Courier New" pitchFamily="49" charset="0"/>
                <a:ea typeface="SimSun" pitchFamily="2" charset="-122"/>
                <a:cs typeface="Courier New" pitchFamily="49" charset="0"/>
              </a:endParaRPr>
            </a:p>
          </p:txBody>
        </p:sp>
        <p:sp>
          <p:nvSpPr>
            <p:cNvPr id="60" name="Line 3083"/>
            <p:cNvSpPr>
              <a:spLocks noChangeShapeType="1"/>
            </p:cNvSpPr>
            <p:nvPr/>
          </p:nvSpPr>
          <p:spPr bwMode="auto">
            <a:xfrm>
              <a:off x="960" y="1104"/>
              <a:ext cx="0" cy="48"/>
            </a:xfrm>
            <a:prstGeom prst="line">
              <a:avLst/>
            </a:prstGeom>
            <a:noFill/>
            <a:ln w="25400">
              <a:solidFill>
                <a:schemeClr val="hlink"/>
              </a:solidFill>
              <a:round/>
              <a:headEnd/>
              <a:tailEnd/>
            </a:ln>
          </p:spPr>
          <p:txBody>
            <a:bodyPr wrap="none" anchor="ctr"/>
            <a:lstStyle/>
            <a:p>
              <a:endParaRPr lang="en-US" dirty="0"/>
            </a:p>
          </p:txBody>
        </p:sp>
        <p:sp>
          <p:nvSpPr>
            <p:cNvPr id="61" name="Line 3084"/>
            <p:cNvSpPr>
              <a:spLocks noChangeShapeType="1"/>
            </p:cNvSpPr>
            <p:nvPr/>
          </p:nvSpPr>
          <p:spPr bwMode="auto">
            <a:xfrm>
              <a:off x="816" y="1104"/>
              <a:ext cx="0" cy="48"/>
            </a:xfrm>
            <a:prstGeom prst="line">
              <a:avLst/>
            </a:prstGeom>
            <a:noFill/>
            <a:ln w="25400">
              <a:solidFill>
                <a:schemeClr val="hlink"/>
              </a:solidFill>
              <a:round/>
              <a:headEnd/>
              <a:tailEnd/>
            </a:ln>
          </p:spPr>
          <p:txBody>
            <a:bodyPr wrap="none" anchor="ctr"/>
            <a:lstStyle/>
            <a:p>
              <a:endParaRPr lang="en-US" dirty="0"/>
            </a:p>
          </p:txBody>
        </p:sp>
        <p:sp>
          <p:nvSpPr>
            <p:cNvPr id="62" name="Line 3085"/>
            <p:cNvSpPr>
              <a:spLocks noChangeShapeType="1"/>
            </p:cNvSpPr>
            <p:nvPr/>
          </p:nvSpPr>
          <p:spPr bwMode="auto">
            <a:xfrm>
              <a:off x="672" y="1104"/>
              <a:ext cx="0" cy="48"/>
            </a:xfrm>
            <a:prstGeom prst="line">
              <a:avLst/>
            </a:prstGeom>
            <a:noFill/>
            <a:ln w="25400">
              <a:solidFill>
                <a:schemeClr val="hlink"/>
              </a:solidFill>
              <a:round/>
              <a:headEnd/>
              <a:tailEnd/>
            </a:ln>
          </p:spPr>
          <p:txBody>
            <a:bodyPr wrap="none" anchor="ctr"/>
            <a:lstStyle/>
            <a:p>
              <a:endParaRPr lang="en-US" dirty="0"/>
            </a:p>
          </p:txBody>
        </p:sp>
        <p:sp>
          <p:nvSpPr>
            <p:cNvPr id="63" name="Line 3086"/>
            <p:cNvSpPr>
              <a:spLocks noChangeShapeType="1"/>
            </p:cNvSpPr>
            <p:nvPr/>
          </p:nvSpPr>
          <p:spPr bwMode="auto">
            <a:xfrm>
              <a:off x="1248" y="960"/>
              <a:ext cx="0" cy="192"/>
            </a:xfrm>
            <a:prstGeom prst="line">
              <a:avLst/>
            </a:prstGeom>
            <a:noFill/>
            <a:ln w="25400">
              <a:solidFill>
                <a:schemeClr val="hlink"/>
              </a:solidFill>
              <a:round/>
              <a:headEnd/>
              <a:tailEnd/>
            </a:ln>
          </p:spPr>
          <p:txBody>
            <a:bodyPr wrap="none" anchor="ctr"/>
            <a:lstStyle/>
            <a:p>
              <a:endParaRPr lang="en-US" dirty="0"/>
            </a:p>
          </p:txBody>
        </p:sp>
        <p:sp>
          <p:nvSpPr>
            <p:cNvPr id="64" name="Line 3087"/>
            <p:cNvSpPr>
              <a:spLocks noChangeShapeType="1"/>
            </p:cNvSpPr>
            <p:nvPr/>
          </p:nvSpPr>
          <p:spPr bwMode="auto">
            <a:xfrm>
              <a:off x="1104" y="960"/>
              <a:ext cx="0" cy="192"/>
            </a:xfrm>
            <a:prstGeom prst="line">
              <a:avLst/>
            </a:prstGeom>
            <a:noFill/>
            <a:ln w="25400">
              <a:solidFill>
                <a:schemeClr val="hlink"/>
              </a:solidFill>
              <a:round/>
              <a:headEnd/>
              <a:tailEnd/>
            </a:ln>
          </p:spPr>
          <p:txBody>
            <a:bodyPr wrap="none" anchor="ctr"/>
            <a:lstStyle/>
            <a:p>
              <a:endParaRPr lang="en-US" dirty="0"/>
            </a:p>
          </p:txBody>
        </p:sp>
        <p:sp>
          <p:nvSpPr>
            <p:cNvPr id="65" name="Rectangle 3088"/>
            <p:cNvSpPr>
              <a:spLocks noChangeArrowheads="1"/>
            </p:cNvSpPr>
            <p:nvPr/>
          </p:nvSpPr>
          <p:spPr bwMode="auto">
            <a:xfrm>
              <a:off x="960" y="816"/>
              <a:ext cx="192" cy="130"/>
            </a:xfrm>
            <a:prstGeom prst="rect">
              <a:avLst/>
            </a:prstGeom>
            <a:noFill/>
            <a:ln w="9525">
              <a:noFill/>
              <a:miter lim="800000"/>
              <a:headEnd/>
              <a:tailEnd/>
            </a:ln>
          </p:spPr>
          <p:txBody>
            <a:bodyPr lIns="66675" tIns="26988" rIns="66675" bIns="26988">
              <a:spAutoFit/>
            </a:bodyPr>
            <a:lstStyle/>
            <a:p>
              <a:pPr algn="ctr" defTabSz="944563"/>
              <a:r>
                <a:rPr lang="en-US" altLang="zh-CN" sz="1000" dirty="0">
                  <a:solidFill>
                    <a:srgbClr val="000000"/>
                  </a:solidFill>
                  <a:latin typeface="Times New Roman" pitchFamily="18" charset="0"/>
                  <a:ea typeface="SimSun" pitchFamily="2" charset="-122"/>
                </a:rPr>
                <a:t>28</a:t>
              </a:r>
            </a:p>
          </p:txBody>
        </p:sp>
        <p:sp>
          <p:nvSpPr>
            <p:cNvPr id="66" name="Rectangle 3089"/>
            <p:cNvSpPr>
              <a:spLocks noChangeArrowheads="1"/>
            </p:cNvSpPr>
            <p:nvPr/>
          </p:nvSpPr>
          <p:spPr bwMode="auto">
            <a:xfrm>
              <a:off x="4128" y="816"/>
              <a:ext cx="12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6</a:t>
              </a:r>
            </a:p>
          </p:txBody>
        </p:sp>
        <p:sp>
          <p:nvSpPr>
            <p:cNvPr id="67" name="Rectangle 3090"/>
            <p:cNvSpPr>
              <a:spLocks noChangeArrowheads="1"/>
            </p:cNvSpPr>
            <p:nvPr/>
          </p:nvSpPr>
          <p:spPr bwMode="auto">
            <a:xfrm>
              <a:off x="3984" y="816"/>
              <a:ext cx="12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7</a:t>
              </a:r>
            </a:p>
          </p:txBody>
        </p:sp>
        <p:sp>
          <p:nvSpPr>
            <p:cNvPr id="68" name="Text Box 3091"/>
            <p:cNvSpPr txBox="1">
              <a:spLocks noChangeArrowheads="1"/>
            </p:cNvSpPr>
            <p:nvPr/>
          </p:nvSpPr>
          <p:spPr bwMode="auto">
            <a:xfrm>
              <a:off x="3984" y="957"/>
              <a:ext cx="1152" cy="194"/>
            </a:xfrm>
            <a:prstGeom prst="rect">
              <a:avLst/>
            </a:prstGeom>
            <a:noFill/>
            <a:ln w="38100">
              <a:solidFill>
                <a:srgbClr val="3366FF"/>
              </a:solidFill>
              <a:miter lim="800000"/>
              <a:headEnd/>
              <a:tailEnd/>
            </a:ln>
          </p:spPr>
          <p:txBody>
            <a:bodyPr anchor="ctr">
              <a:spAutoFit/>
            </a:bodyPr>
            <a:lstStyle/>
            <a:p>
              <a:r>
                <a:rPr lang="en-US" altLang="zh-CN" sz="1400" dirty="0">
                  <a:latin typeface="Courier New" pitchFamily="49" charset="0"/>
                  <a:ea typeface="SimSun" pitchFamily="2" charset="-122"/>
                  <a:cs typeface="Courier New" pitchFamily="49" charset="0"/>
                </a:rPr>
                <a:t>I F </a:t>
              </a:r>
              <a:r>
                <a:rPr lang="en-US" altLang="zh-CN" sz="1400" dirty="0">
                  <a:solidFill>
                    <a:schemeClr val="folHlink"/>
                  </a:solidFill>
                  <a:latin typeface="Courier New" pitchFamily="49" charset="0"/>
                  <a:ea typeface="SimSun" pitchFamily="2" charset="-122"/>
                  <a:cs typeface="Courier New" pitchFamily="49" charset="0"/>
                </a:rPr>
                <a:t>T</a:t>
              </a:r>
              <a:r>
                <a:rPr lang="en-US" altLang="zh-CN" sz="1400" dirty="0">
                  <a:latin typeface="Courier New" pitchFamily="49" charset="0"/>
                  <a:ea typeface="SimSun" pitchFamily="2" charset="-122"/>
                  <a:cs typeface="Courier New" pitchFamily="49" charset="0"/>
                </a:rPr>
                <a:t>    mode</a:t>
              </a:r>
              <a:endParaRPr lang="en-US" altLang="zh-CN" sz="1400" b="0" dirty="0">
                <a:latin typeface="Courier New" pitchFamily="49" charset="0"/>
                <a:ea typeface="SimSun" pitchFamily="2" charset="-122"/>
                <a:cs typeface="Courier New" pitchFamily="49" charset="0"/>
              </a:endParaRPr>
            </a:p>
          </p:txBody>
        </p:sp>
        <p:sp>
          <p:nvSpPr>
            <p:cNvPr id="69" name="Line 3092"/>
            <p:cNvSpPr>
              <a:spLocks noChangeShapeType="1"/>
            </p:cNvSpPr>
            <p:nvPr/>
          </p:nvSpPr>
          <p:spPr bwMode="auto">
            <a:xfrm>
              <a:off x="4560" y="1104"/>
              <a:ext cx="0" cy="48"/>
            </a:xfrm>
            <a:prstGeom prst="line">
              <a:avLst/>
            </a:prstGeom>
            <a:noFill/>
            <a:ln w="25400">
              <a:solidFill>
                <a:schemeClr val="hlink"/>
              </a:solidFill>
              <a:round/>
              <a:headEnd/>
              <a:tailEnd/>
            </a:ln>
          </p:spPr>
          <p:txBody>
            <a:bodyPr wrap="none" anchor="ctr"/>
            <a:lstStyle/>
            <a:p>
              <a:endParaRPr lang="en-US" dirty="0"/>
            </a:p>
          </p:txBody>
        </p:sp>
        <p:sp>
          <p:nvSpPr>
            <p:cNvPr id="70" name="Line 3093"/>
            <p:cNvSpPr>
              <a:spLocks noChangeShapeType="1"/>
            </p:cNvSpPr>
            <p:nvPr/>
          </p:nvSpPr>
          <p:spPr bwMode="auto">
            <a:xfrm>
              <a:off x="4128" y="1104"/>
              <a:ext cx="0" cy="48"/>
            </a:xfrm>
            <a:prstGeom prst="line">
              <a:avLst/>
            </a:prstGeom>
            <a:noFill/>
            <a:ln w="25400">
              <a:solidFill>
                <a:schemeClr val="hlink"/>
              </a:solidFill>
              <a:round/>
              <a:headEnd/>
              <a:tailEnd/>
            </a:ln>
          </p:spPr>
          <p:txBody>
            <a:bodyPr wrap="none" anchor="ctr"/>
            <a:lstStyle/>
            <a:p>
              <a:endParaRPr lang="en-US" dirty="0"/>
            </a:p>
          </p:txBody>
        </p:sp>
        <p:sp>
          <p:nvSpPr>
            <p:cNvPr id="71" name="Line 3094"/>
            <p:cNvSpPr>
              <a:spLocks noChangeShapeType="1"/>
            </p:cNvSpPr>
            <p:nvPr/>
          </p:nvSpPr>
          <p:spPr bwMode="auto">
            <a:xfrm>
              <a:off x="4272" y="960"/>
              <a:ext cx="0" cy="192"/>
            </a:xfrm>
            <a:prstGeom prst="line">
              <a:avLst/>
            </a:prstGeom>
            <a:noFill/>
            <a:ln w="25400">
              <a:solidFill>
                <a:schemeClr val="hlink"/>
              </a:solidFill>
              <a:round/>
              <a:headEnd/>
              <a:tailEnd/>
            </a:ln>
          </p:spPr>
          <p:txBody>
            <a:bodyPr wrap="none" anchor="ctr"/>
            <a:lstStyle/>
            <a:p>
              <a:endParaRPr lang="en-US" dirty="0"/>
            </a:p>
          </p:txBody>
        </p:sp>
        <p:sp>
          <p:nvSpPr>
            <p:cNvPr id="72" name="Line 3095"/>
            <p:cNvSpPr>
              <a:spLocks noChangeShapeType="1"/>
            </p:cNvSpPr>
            <p:nvPr/>
          </p:nvSpPr>
          <p:spPr bwMode="auto">
            <a:xfrm>
              <a:off x="4416" y="960"/>
              <a:ext cx="0" cy="192"/>
            </a:xfrm>
            <a:prstGeom prst="line">
              <a:avLst/>
            </a:prstGeom>
            <a:noFill/>
            <a:ln w="25400">
              <a:solidFill>
                <a:schemeClr val="hlink"/>
              </a:solidFill>
              <a:round/>
              <a:headEnd/>
              <a:tailEnd/>
            </a:ln>
          </p:spPr>
          <p:txBody>
            <a:bodyPr wrap="none" anchor="ctr"/>
            <a:lstStyle/>
            <a:p>
              <a:endParaRPr lang="en-US" dirty="0"/>
            </a:p>
          </p:txBody>
        </p:sp>
        <p:sp>
          <p:nvSpPr>
            <p:cNvPr id="73" name="Rectangle 3096"/>
            <p:cNvSpPr>
              <a:spLocks noChangeArrowheads="1"/>
            </p:cNvSpPr>
            <p:nvPr/>
          </p:nvSpPr>
          <p:spPr bwMode="auto">
            <a:xfrm>
              <a:off x="2688" y="816"/>
              <a:ext cx="16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16</a:t>
              </a:r>
            </a:p>
          </p:txBody>
        </p:sp>
        <p:sp>
          <p:nvSpPr>
            <p:cNvPr id="74" name="Rectangle 3097"/>
            <p:cNvSpPr>
              <a:spLocks noChangeArrowheads="1"/>
            </p:cNvSpPr>
            <p:nvPr/>
          </p:nvSpPr>
          <p:spPr bwMode="auto">
            <a:xfrm>
              <a:off x="1680" y="816"/>
              <a:ext cx="16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23</a:t>
              </a:r>
            </a:p>
          </p:txBody>
        </p:sp>
        <p:sp>
          <p:nvSpPr>
            <p:cNvPr id="75" name="Text Box 3098"/>
            <p:cNvSpPr txBox="1">
              <a:spLocks noChangeArrowheads="1"/>
            </p:cNvSpPr>
            <p:nvPr/>
          </p:nvSpPr>
          <p:spPr bwMode="auto">
            <a:xfrm>
              <a:off x="1680" y="946"/>
              <a:ext cx="1152" cy="216"/>
            </a:xfrm>
            <a:prstGeom prst="rect">
              <a:avLst/>
            </a:prstGeom>
            <a:noFill/>
            <a:ln w="38100">
              <a:solidFill>
                <a:srgbClr val="3366FF"/>
              </a:solidFill>
              <a:miter lim="800000"/>
              <a:headEnd/>
              <a:tailEnd/>
            </a:ln>
          </p:spPr>
          <p:txBody>
            <a:bodyPr anchor="ctr">
              <a:spAutoFit/>
            </a:bodyPr>
            <a:lstStyle/>
            <a:p>
              <a:r>
                <a:rPr lang="en-US" altLang="zh-CN" dirty="0">
                  <a:ea typeface="SimSun" pitchFamily="2" charset="-122"/>
                </a:rPr>
                <a:t> </a:t>
              </a:r>
              <a:endParaRPr lang="en-US" altLang="zh-CN" b="0" dirty="0">
                <a:ea typeface="SimSun" pitchFamily="2" charset="-122"/>
              </a:endParaRPr>
            </a:p>
          </p:txBody>
        </p:sp>
        <p:sp>
          <p:nvSpPr>
            <p:cNvPr id="76" name="Rectangle 3099"/>
            <p:cNvSpPr>
              <a:spLocks noChangeArrowheads="1"/>
            </p:cNvSpPr>
            <p:nvPr/>
          </p:nvSpPr>
          <p:spPr bwMode="auto">
            <a:xfrm>
              <a:off x="3840" y="816"/>
              <a:ext cx="12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8</a:t>
              </a:r>
            </a:p>
          </p:txBody>
        </p:sp>
        <p:sp>
          <p:nvSpPr>
            <p:cNvPr id="77" name="Rectangle 3100"/>
            <p:cNvSpPr>
              <a:spLocks noChangeArrowheads="1"/>
            </p:cNvSpPr>
            <p:nvPr/>
          </p:nvSpPr>
          <p:spPr bwMode="auto">
            <a:xfrm>
              <a:off x="2832" y="816"/>
              <a:ext cx="16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15</a:t>
              </a:r>
            </a:p>
          </p:txBody>
        </p:sp>
        <p:sp>
          <p:nvSpPr>
            <p:cNvPr id="78" name="Text Box 3101"/>
            <p:cNvSpPr txBox="1">
              <a:spLocks noChangeArrowheads="1"/>
            </p:cNvSpPr>
            <p:nvPr/>
          </p:nvSpPr>
          <p:spPr bwMode="auto">
            <a:xfrm>
              <a:off x="2832" y="946"/>
              <a:ext cx="1152" cy="216"/>
            </a:xfrm>
            <a:prstGeom prst="rect">
              <a:avLst/>
            </a:prstGeom>
            <a:noFill/>
            <a:ln w="38100">
              <a:solidFill>
                <a:srgbClr val="3366FF"/>
              </a:solidFill>
              <a:miter lim="800000"/>
              <a:headEnd/>
              <a:tailEnd/>
            </a:ln>
          </p:spPr>
          <p:txBody>
            <a:bodyPr anchor="ctr">
              <a:spAutoFit/>
            </a:bodyPr>
            <a:lstStyle/>
            <a:p>
              <a:r>
                <a:rPr lang="en-US" altLang="zh-CN" dirty="0">
                  <a:ea typeface="SimSun" pitchFamily="2" charset="-122"/>
                </a:rPr>
                <a:t> </a:t>
              </a:r>
              <a:endParaRPr lang="en-US" altLang="zh-CN" b="0" dirty="0">
                <a:ea typeface="SimSun" pitchFamily="2" charset="-122"/>
              </a:endParaRPr>
            </a:p>
          </p:txBody>
        </p:sp>
        <p:sp>
          <p:nvSpPr>
            <p:cNvPr id="79" name="Line 3102"/>
            <p:cNvSpPr>
              <a:spLocks noChangeShapeType="1"/>
            </p:cNvSpPr>
            <p:nvPr/>
          </p:nvSpPr>
          <p:spPr bwMode="auto">
            <a:xfrm>
              <a:off x="4704" y="1104"/>
              <a:ext cx="0" cy="48"/>
            </a:xfrm>
            <a:prstGeom prst="line">
              <a:avLst/>
            </a:prstGeom>
            <a:noFill/>
            <a:ln w="25400">
              <a:solidFill>
                <a:schemeClr val="hlink"/>
              </a:solidFill>
              <a:round/>
              <a:headEnd/>
              <a:tailEnd/>
            </a:ln>
          </p:spPr>
          <p:txBody>
            <a:bodyPr wrap="none" anchor="ctr"/>
            <a:lstStyle/>
            <a:p>
              <a:endParaRPr lang="en-US" dirty="0"/>
            </a:p>
          </p:txBody>
        </p:sp>
        <p:sp>
          <p:nvSpPr>
            <p:cNvPr id="80" name="Line 3103"/>
            <p:cNvSpPr>
              <a:spLocks noChangeShapeType="1"/>
            </p:cNvSpPr>
            <p:nvPr/>
          </p:nvSpPr>
          <p:spPr bwMode="auto">
            <a:xfrm>
              <a:off x="4848" y="1104"/>
              <a:ext cx="0" cy="48"/>
            </a:xfrm>
            <a:prstGeom prst="line">
              <a:avLst/>
            </a:prstGeom>
            <a:noFill/>
            <a:ln w="25400">
              <a:solidFill>
                <a:schemeClr val="hlink"/>
              </a:solidFill>
              <a:round/>
              <a:headEnd/>
              <a:tailEnd/>
            </a:ln>
          </p:spPr>
          <p:txBody>
            <a:bodyPr wrap="none" anchor="ctr"/>
            <a:lstStyle/>
            <a:p>
              <a:endParaRPr lang="en-US" dirty="0"/>
            </a:p>
          </p:txBody>
        </p:sp>
        <p:sp>
          <p:nvSpPr>
            <p:cNvPr id="81" name="Line 3104"/>
            <p:cNvSpPr>
              <a:spLocks noChangeShapeType="1"/>
            </p:cNvSpPr>
            <p:nvPr/>
          </p:nvSpPr>
          <p:spPr bwMode="auto">
            <a:xfrm>
              <a:off x="4992" y="1104"/>
              <a:ext cx="0" cy="48"/>
            </a:xfrm>
            <a:prstGeom prst="line">
              <a:avLst/>
            </a:prstGeom>
            <a:noFill/>
            <a:ln w="25400">
              <a:solidFill>
                <a:schemeClr val="hlink"/>
              </a:solidFill>
              <a:round/>
              <a:headEnd/>
              <a:tailEnd/>
            </a:ln>
          </p:spPr>
          <p:txBody>
            <a:bodyPr wrap="none" anchor="ctr"/>
            <a:lstStyle/>
            <a:p>
              <a:endParaRPr lang="en-US" dirty="0"/>
            </a:p>
          </p:txBody>
        </p:sp>
        <p:sp>
          <p:nvSpPr>
            <p:cNvPr id="82" name="Rectangle 3105"/>
            <p:cNvSpPr>
              <a:spLocks noChangeArrowheads="1"/>
            </p:cNvSpPr>
            <p:nvPr/>
          </p:nvSpPr>
          <p:spPr bwMode="auto">
            <a:xfrm>
              <a:off x="4272" y="816"/>
              <a:ext cx="12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5</a:t>
              </a:r>
            </a:p>
          </p:txBody>
        </p:sp>
        <p:sp>
          <p:nvSpPr>
            <p:cNvPr id="83" name="Rectangle 3106"/>
            <p:cNvSpPr>
              <a:spLocks noChangeArrowheads="1"/>
            </p:cNvSpPr>
            <p:nvPr/>
          </p:nvSpPr>
          <p:spPr bwMode="auto">
            <a:xfrm>
              <a:off x="4416" y="816"/>
              <a:ext cx="12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4</a:t>
              </a:r>
            </a:p>
          </p:txBody>
        </p:sp>
        <p:sp>
          <p:nvSpPr>
            <p:cNvPr id="84" name="Rectangle 3107"/>
            <p:cNvSpPr>
              <a:spLocks noChangeArrowheads="1"/>
            </p:cNvSpPr>
            <p:nvPr/>
          </p:nvSpPr>
          <p:spPr bwMode="auto">
            <a:xfrm>
              <a:off x="4992" y="816"/>
              <a:ext cx="12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0</a:t>
              </a:r>
            </a:p>
          </p:txBody>
        </p:sp>
        <p:sp>
          <p:nvSpPr>
            <p:cNvPr id="85" name="Rectangle 3108"/>
            <p:cNvSpPr>
              <a:spLocks noChangeArrowheads="1"/>
            </p:cNvSpPr>
            <p:nvPr/>
          </p:nvSpPr>
          <p:spPr bwMode="auto">
            <a:xfrm>
              <a:off x="1488" y="816"/>
              <a:ext cx="164" cy="130"/>
            </a:xfrm>
            <a:prstGeom prst="rect">
              <a:avLst/>
            </a:prstGeom>
            <a:noFill/>
            <a:ln w="9525">
              <a:noFill/>
              <a:miter lim="800000"/>
              <a:headEnd/>
              <a:tailEnd/>
            </a:ln>
          </p:spPr>
          <p:txBody>
            <a:bodyPr wrap="none" lIns="66675" tIns="26988" rIns="66675" bIns="26988">
              <a:spAutoFit/>
            </a:bodyPr>
            <a:lstStyle/>
            <a:p>
              <a:pPr defTabSz="944563"/>
              <a:r>
                <a:rPr lang="en-US" altLang="zh-CN" sz="1000" dirty="0">
                  <a:solidFill>
                    <a:srgbClr val="000000"/>
                  </a:solidFill>
                  <a:latin typeface="Times New Roman" pitchFamily="18" charset="0"/>
                  <a:ea typeface="SimSun" pitchFamily="2" charset="-122"/>
                </a:rPr>
                <a:t>24</a:t>
              </a:r>
            </a:p>
          </p:txBody>
        </p:sp>
        <p:sp>
          <p:nvSpPr>
            <p:cNvPr id="86" name="Text Box 3109"/>
            <p:cNvSpPr txBox="1">
              <a:spLocks noChangeArrowheads="1"/>
            </p:cNvSpPr>
            <p:nvPr/>
          </p:nvSpPr>
          <p:spPr bwMode="auto">
            <a:xfrm>
              <a:off x="528" y="1152"/>
              <a:ext cx="1152" cy="192"/>
            </a:xfrm>
            <a:prstGeom prst="rect">
              <a:avLst/>
            </a:prstGeom>
            <a:noFill/>
            <a:ln w="38100">
              <a:noFill/>
              <a:miter lim="800000"/>
              <a:headEnd/>
              <a:tailEnd/>
            </a:ln>
          </p:spPr>
          <p:txBody>
            <a:bodyPr anchor="ctr">
              <a:spAutoFit/>
            </a:bodyPr>
            <a:lstStyle/>
            <a:p>
              <a:pPr algn="ctr">
                <a:spcBef>
                  <a:spcPct val="50000"/>
                </a:spcBef>
              </a:pPr>
              <a:r>
                <a:rPr lang="en-US" altLang="zh-CN" dirty="0">
                  <a:solidFill>
                    <a:schemeClr val="accent1"/>
                  </a:solidFill>
                  <a:ea typeface="SimSun" pitchFamily="2" charset="-122"/>
                </a:rPr>
                <a:t>f</a:t>
              </a:r>
              <a:endParaRPr lang="en-US" altLang="zh-CN" dirty="0">
                <a:ea typeface="SimSun" pitchFamily="2" charset="-122"/>
              </a:endParaRPr>
            </a:p>
          </p:txBody>
        </p:sp>
        <p:sp>
          <p:nvSpPr>
            <p:cNvPr id="87" name="Text Box 3110"/>
            <p:cNvSpPr txBox="1">
              <a:spLocks noChangeArrowheads="1"/>
            </p:cNvSpPr>
            <p:nvPr/>
          </p:nvSpPr>
          <p:spPr bwMode="auto">
            <a:xfrm>
              <a:off x="1680" y="1152"/>
              <a:ext cx="1152" cy="192"/>
            </a:xfrm>
            <a:prstGeom prst="rect">
              <a:avLst/>
            </a:prstGeom>
            <a:noFill/>
            <a:ln w="38100">
              <a:noFill/>
              <a:miter lim="800000"/>
              <a:headEnd/>
              <a:tailEnd/>
            </a:ln>
          </p:spPr>
          <p:txBody>
            <a:bodyPr anchor="ctr">
              <a:spAutoFit/>
            </a:bodyPr>
            <a:lstStyle/>
            <a:p>
              <a:pPr algn="ctr">
                <a:spcBef>
                  <a:spcPct val="50000"/>
                </a:spcBef>
              </a:pPr>
              <a:r>
                <a:rPr lang="en-US" altLang="zh-CN" dirty="0">
                  <a:solidFill>
                    <a:schemeClr val="accent1"/>
                  </a:solidFill>
                  <a:ea typeface="SimSun" pitchFamily="2" charset="-122"/>
                </a:rPr>
                <a:t>s</a:t>
              </a:r>
              <a:endParaRPr lang="en-US" altLang="zh-CN" dirty="0">
                <a:ea typeface="SimSun" pitchFamily="2" charset="-122"/>
              </a:endParaRPr>
            </a:p>
          </p:txBody>
        </p:sp>
        <p:sp>
          <p:nvSpPr>
            <p:cNvPr id="88" name="Text Box 3111"/>
            <p:cNvSpPr txBox="1">
              <a:spLocks noChangeArrowheads="1"/>
            </p:cNvSpPr>
            <p:nvPr/>
          </p:nvSpPr>
          <p:spPr bwMode="auto">
            <a:xfrm>
              <a:off x="2832" y="1152"/>
              <a:ext cx="1152" cy="192"/>
            </a:xfrm>
            <a:prstGeom prst="rect">
              <a:avLst/>
            </a:prstGeom>
            <a:noFill/>
            <a:ln w="38100">
              <a:noFill/>
              <a:miter lim="800000"/>
              <a:headEnd/>
              <a:tailEnd/>
            </a:ln>
          </p:spPr>
          <p:txBody>
            <a:bodyPr anchor="ctr">
              <a:spAutoFit/>
            </a:bodyPr>
            <a:lstStyle/>
            <a:p>
              <a:pPr algn="ctr">
                <a:spcBef>
                  <a:spcPct val="50000"/>
                </a:spcBef>
              </a:pPr>
              <a:r>
                <a:rPr lang="en-US" altLang="zh-CN" dirty="0">
                  <a:solidFill>
                    <a:schemeClr val="accent1"/>
                  </a:solidFill>
                  <a:ea typeface="SimSun" pitchFamily="2" charset="-122"/>
                </a:rPr>
                <a:t>x</a:t>
              </a:r>
              <a:endParaRPr lang="en-US" altLang="zh-CN" dirty="0">
                <a:ea typeface="SimSun" pitchFamily="2" charset="-122"/>
              </a:endParaRPr>
            </a:p>
          </p:txBody>
        </p:sp>
        <p:sp>
          <p:nvSpPr>
            <p:cNvPr id="89" name="Text Box 3112"/>
            <p:cNvSpPr txBox="1">
              <a:spLocks noChangeArrowheads="1"/>
            </p:cNvSpPr>
            <p:nvPr/>
          </p:nvSpPr>
          <p:spPr bwMode="auto">
            <a:xfrm>
              <a:off x="3984" y="1152"/>
              <a:ext cx="1152" cy="192"/>
            </a:xfrm>
            <a:prstGeom prst="rect">
              <a:avLst/>
            </a:prstGeom>
            <a:noFill/>
            <a:ln w="38100">
              <a:noFill/>
              <a:miter lim="800000"/>
              <a:headEnd/>
              <a:tailEnd/>
            </a:ln>
          </p:spPr>
          <p:txBody>
            <a:bodyPr anchor="ctr">
              <a:spAutoFit/>
            </a:bodyPr>
            <a:lstStyle/>
            <a:p>
              <a:pPr algn="ctr">
                <a:spcBef>
                  <a:spcPct val="50000"/>
                </a:spcBef>
              </a:pPr>
              <a:r>
                <a:rPr lang="en-US" altLang="zh-CN" dirty="0">
                  <a:solidFill>
                    <a:schemeClr val="accent1"/>
                  </a:solidFill>
                  <a:ea typeface="SimSun" pitchFamily="2" charset="-122"/>
                </a:rPr>
                <a:t>c</a:t>
              </a:r>
              <a:endParaRPr lang="en-US" altLang="zh-CN" dirty="0">
                <a:ea typeface="SimSun" pitchFamily="2" charset="-122"/>
              </a:endParaRPr>
            </a:p>
          </p:txBody>
        </p:sp>
        <p:sp>
          <p:nvSpPr>
            <p:cNvPr id="90" name="Line 3113"/>
            <p:cNvSpPr>
              <a:spLocks noChangeShapeType="1"/>
            </p:cNvSpPr>
            <p:nvPr/>
          </p:nvSpPr>
          <p:spPr bwMode="auto">
            <a:xfrm>
              <a:off x="1680" y="1152"/>
              <a:ext cx="0" cy="96"/>
            </a:xfrm>
            <a:prstGeom prst="line">
              <a:avLst/>
            </a:prstGeom>
            <a:noFill/>
            <a:ln w="25400">
              <a:solidFill>
                <a:srgbClr val="3366FF"/>
              </a:solidFill>
              <a:round/>
              <a:headEnd/>
              <a:tailEnd/>
            </a:ln>
          </p:spPr>
          <p:txBody>
            <a:bodyPr wrap="none" anchor="ctr"/>
            <a:lstStyle/>
            <a:p>
              <a:endParaRPr lang="en-US" dirty="0"/>
            </a:p>
          </p:txBody>
        </p:sp>
        <p:sp>
          <p:nvSpPr>
            <p:cNvPr id="91" name="Line 3114"/>
            <p:cNvSpPr>
              <a:spLocks noChangeShapeType="1"/>
            </p:cNvSpPr>
            <p:nvPr/>
          </p:nvSpPr>
          <p:spPr bwMode="auto">
            <a:xfrm>
              <a:off x="2832" y="1152"/>
              <a:ext cx="0" cy="96"/>
            </a:xfrm>
            <a:prstGeom prst="line">
              <a:avLst/>
            </a:prstGeom>
            <a:noFill/>
            <a:ln w="25400">
              <a:solidFill>
                <a:srgbClr val="3366FF"/>
              </a:solidFill>
              <a:round/>
              <a:headEnd/>
              <a:tailEnd/>
            </a:ln>
          </p:spPr>
          <p:txBody>
            <a:bodyPr wrap="none" anchor="ctr"/>
            <a:lstStyle/>
            <a:p>
              <a:endParaRPr lang="en-US" dirty="0"/>
            </a:p>
          </p:txBody>
        </p:sp>
        <p:sp>
          <p:nvSpPr>
            <p:cNvPr id="92" name="Line 3115"/>
            <p:cNvSpPr>
              <a:spLocks noChangeShapeType="1"/>
            </p:cNvSpPr>
            <p:nvPr/>
          </p:nvSpPr>
          <p:spPr bwMode="auto">
            <a:xfrm>
              <a:off x="3984" y="1152"/>
              <a:ext cx="0" cy="96"/>
            </a:xfrm>
            <a:prstGeom prst="line">
              <a:avLst/>
            </a:prstGeom>
            <a:noFill/>
            <a:ln w="25400">
              <a:solidFill>
                <a:srgbClr val="3366FF"/>
              </a:solidFill>
              <a:round/>
              <a:headEnd/>
              <a:tailEnd/>
            </a:ln>
          </p:spPr>
          <p:txBody>
            <a:bodyPr wrap="none" anchor="ctr"/>
            <a:lstStyle/>
            <a:p>
              <a:endParaRPr lang="en-US" dirty="0"/>
            </a:p>
          </p:txBody>
        </p:sp>
        <p:sp>
          <p:nvSpPr>
            <p:cNvPr id="93" name="Line 3116"/>
            <p:cNvSpPr>
              <a:spLocks noChangeShapeType="1"/>
            </p:cNvSpPr>
            <p:nvPr/>
          </p:nvSpPr>
          <p:spPr bwMode="auto">
            <a:xfrm>
              <a:off x="5136" y="1152"/>
              <a:ext cx="0" cy="96"/>
            </a:xfrm>
            <a:prstGeom prst="line">
              <a:avLst/>
            </a:prstGeom>
            <a:noFill/>
            <a:ln w="25400">
              <a:solidFill>
                <a:srgbClr val="3366FF"/>
              </a:solidFill>
              <a:round/>
              <a:headEnd/>
              <a:tailEnd/>
            </a:ln>
          </p:spPr>
          <p:txBody>
            <a:bodyPr wrap="none" anchor="ctr"/>
            <a:lstStyle/>
            <a:p>
              <a:endParaRPr lang="en-US" dirty="0"/>
            </a:p>
          </p:txBody>
        </p:sp>
        <p:sp>
          <p:nvSpPr>
            <p:cNvPr id="94" name="Line 3117"/>
            <p:cNvSpPr>
              <a:spLocks noChangeShapeType="1"/>
            </p:cNvSpPr>
            <p:nvPr/>
          </p:nvSpPr>
          <p:spPr bwMode="auto">
            <a:xfrm>
              <a:off x="528" y="1152"/>
              <a:ext cx="0" cy="96"/>
            </a:xfrm>
            <a:prstGeom prst="line">
              <a:avLst/>
            </a:prstGeom>
            <a:noFill/>
            <a:ln w="25400">
              <a:solidFill>
                <a:srgbClr val="3366FF"/>
              </a:solidFill>
              <a:round/>
              <a:headEnd/>
              <a:tailEnd/>
            </a:ln>
          </p:spPr>
          <p:txBody>
            <a:bodyPr wrap="none" anchor="ctr"/>
            <a:lstStyle/>
            <a:p>
              <a:endParaRPr lang="en-US" dirty="0"/>
            </a:p>
          </p:txBody>
        </p:sp>
        <p:sp>
          <p:nvSpPr>
            <p:cNvPr id="95" name="Text Box 3118"/>
            <p:cNvSpPr txBox="1">
              <a:spLocks noChangeArrowheads="1"/>
            </p:cNvSpPr>
            <p:nvPr/>
          </p:nvSpPr>
          <p:spPr bwMode="auto">
            <a:xfrm>
              <a:off x="1488" y="959"/>
              <a:ext cx="2448" cy="194"/>
            </a:xfrm>
            <a:prstGeom prst="rect">
              <a:avLst/>
            </a:prstGeom>
            <a:noFill/>
            <a:ln w="38100">
              <a:noFill/>
              <a:miter lim="800000"/>
              <a:headEnd/>
              <a:tailEnd/>
            </a:ln>
          </p:spPr>
          <p:txBody>
            <a:bodyPr anchor="ctr">
              <a:spAutoFit/>
            </a:bodyPr>
            <a:lstStyle/>
            <a:p>
              <a:pPr algn="ctr">
                <a:spcBef>
                  <a:spcPct val="50000"/>
                </a:spcBef>
              </a:pPr>
              <a:r>
                <a:rPr lang="en-US" altLang="zh-CN" sz="1400" b="1" dirty="0">
                  <a:solidFill>
                    <a:schemeClr val="accent1"/>
                  </a:solidFill>
                  <a:latin typeface="Courier New" pitchFamily="49" charset="0"/>
                  <a:ea typeface="SimSun" pitchFamily="2" charset="-122"/>
                  <a:cs typeface="Courier New" pitchFamily="49" charset="0"/>
                </a:rPr>
                <a:t> </a:t>
              </a:r>
              <a:r>
                <a:rPr lang="en-US" altLang="zh-CN" sz="1400" b="1" dirty="0">
                  <a:latin typeface="Courier New" pitchFamily="49" charset="0"/>
                  <a:ea typeface="SimSun" pitchFamily="2" charset="-122"/>
                  <a:cs typeface="Courier New" pitchFamily="49" charset="0"/>
                </a:rPr>
                <a:t>U  n  d  e  f  i  n  e  d</a:t>
              </a:r>
            </a:p>
          </p:txBody>
        </p:sp>
        <p:sp>
          <p:nvSpPr>
            <p:cNvPr id="96" name="Line 3120"/>
            <p:cNvSpPr>
              <a:spLocks noChangeShapeType="1"/>
            </p:cNvSpPr>
            <p:nvPr/>
          </p:nvSpPr>
          <p:spPr bwMode="auto">
            <a:xfrm>
              <a:off x="1520" y="960"/>
              <a:ext cx="0" cy="192"/>
            </a:xfrm>
            <a:prstGeom prst="line">
              <a:avLst/>
            </a:prstGeom>
            <a:noFill/>
            <a:ln w="25400">
              <a:solidFill>
                <a:schemeClr val="hlink"/>
              </a:solidFill>
              <a:round/>
              <a:headEnd/>
              <a:tailEnd/>
            </a:ln>
          </p:spPr>
          <p:txBody>
            <a:bodyPr wrap="none" anchor="ctr"/>
            <a:lstStyle/>
            <a:p>
              <a:endParaRPr lang="en-US" dirty="0"/>
            </a:p>
          </p:txBody>
        </p:sp>
        <p:sp>
          <p:nvSpPr>
            <p:cNvPr id="97" name="Text Box 3123"/>
            <p:cNvSpPr txBox="1">
              <a:spLocks noChangeArrowheads="1"/>
            </p:cNvSpPr>
            <p:nvPr/>
          </p:nvSpPr>
          <p:spPr bwMode="auto">
            <a:xfrm>
              <a:off x="1520" y="959"/>
              <a:ext cx="160" cy="194"/>
            </a:xfrm>
            <a:prstGeom prst="rect">
              <a:avLst/>
            </a:prstGeom>
            <a:noFill/>
            <a:ln w="38100">
              <a:noFill/>
              <a:miter lim="800000"/>
              <a:headEnd/>
              <a:tailEnd/>
            </a:ln>
          </p:spPr>
          <p:txBody>
            <a:bodyPr anchor="ctr">
              <a:spAutoFit/>
            </a:bodyPr>
            <a:lstStyle/>
            <a:p>
              <a:pPr algn="ctr"/>
              <a:r>
                <a:rPr lang="en-US" altLang="zh-CN" sz="1400" b="1" dirty="0">
                  <a:solidFill>
                    <a:schemeClr val="folHlink"/>
                  </a:solidFill>
                  <a:latin typeface="Courier New" pitchFamily="49" charset="0"/>
                  <a:ea typeface="SimSun" pitchFamily="2" charset="-122"/>
                  <a:cs typeface="Courier New" pitchFamily="49" charset="0"/>
                </a:rPr>
                <a:t>J</a:t>
              </a:r>
              <a:endParaRPr lang="en-US" altLang="zh-CN" sz="1400" b="1" dirty="0">
                <a:solidFill>
                  <a:schemeClr val="accent2"/>
                </a:solidFill>
                <a:latin typeface="Courier New" pitchFamily="49" charset="0"/>
                <a:ea typeface="SimSun" pitchFamily="2" charset="-122"/>
                <a:cs typeface="Courier New" pitchFamily="49" charset="0"/>
              </a:endParaRPr>
            </a:p>
          </p:txBody>
        </p:sp>
      </p:gr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538473"/>
            <a:ext cx="7752535" cy="567740"/>
          </a:xfrm>
        </p:spPr>
        <p:txBody>
          <a:bodyPr/>
          <a:lstStyle/>
          <a:p>
            <a:pPr lvl="0">
              <a:defRPr/>
            </a:pPr>
            <a:r>
              <a:rPr lang="en-US" dirty="0" smtClean="0"/>
              <a:t>ARM U-Boot Logs</a:t>
            </a:r>
          </a:p>
        </p:txBody>
      </p:sp>
      <p:sp>
        <p:nvSpPr>
          <p:cNvPr id="3" name="Rectangle 2"/>
          <p:cNvSpPr/>
          <p:nvPr/>
        </p:nvSpPr>
        <p:spPr>
          <a:xfrm>
            <a:off x="992777" y="1214845"/>
            <a:ext cx="7511142" cy="4154984"/>
          </a:xfrm>
          <a:prstGeom prst="rect">
            <a:avLst/>
          </a:prstGeom>
        </p:spPr>
        <p:txBody>
          <a:bodyPr wrap="square">
            <a:spAutoFit/>
          </a:bodyPr>
          <a:lstStyle/>
          <a:p>
            <a:r>
              <a:rPr lang="en-US" sz="1200" i="1" dirty="0" smtClean="0"/>
              <a:t>U-Boot 2013.04-00011-g45c04bc-dirty (Sep 25 2013 - 11:17:37)              Build Date </a:t>
            </a:r>
          </a:p>
          <a:p>
            <a:r>
              <a:rPr lang="en-US" sz="1200" i="1" dirty="0" smtClean="0"/>
              <a:t> </a:t>
            </a:r>
          </a:p>
          <a:p>
            <a:r>
              <a:rPr lang="en-US" sz="1200" i="1" dirty="0" err="1" smtClean="0"/>
              <a:t>CPU:Freescale</a:t>
            </a:r>
            <a:r>
              <a:rPr lang="en-US" sz="1200" i="1" dirty="0" smtClean="0"/>
              <a:t> D4400 prev-0x5d, srev-0x10 at 614 MHz             SoC </a:t>
            </a:r>
            <a:r>
              <a:rPr lang="en-US" sz="1200" i="1" dirty="0" err="1" smtClean="0"/>
              <a:t>infromation</a:t>
            </a:r>
            <a:endParaRPr lang="en-US" sz="1200" i="1" dirty="0" smtClean="0"/>
          </a:p>
          <a:p>
            <a:r>
              <a:rPr lang="en-US" sz="1200" i="1" dirty="0" smtClean="0"/>
              <a:t>Reset cause: 0x40000001</a:t>
            </a:r>
          </a:p>
          <a:p>
            <a:r>
              <a:rPr lang="en-US" sz="1200" i="1" dirty="0" smtClean="0"/>
              <a:t>DDR Clock:  491MHz</a:t>
            </a:r>
          </a:p>
          <a:p>
            <a:r>
              <a:rPr lang="en-US" sz="1200" i="1" dirty="0" smtClean="0"/>
              <a:t>ARM Clock:  614MHz                         Clocks</a:t>
            </a:r>
          </a:p>
          <a:p>
            <a:r>
              <a:rPr lang="en-US" sz="1200" i="1" dirty="0" smtClean="0"/>
              <a:t>VSPA Clock: 614MHz</a:t>
            </a:r>
          </a:p>
          <a:p>
            <a:r>
              <a:rPr lang="en-US" sz="1200" i="1" dirty="0" smtClean="0"/>
              <a:t>Board: D4400-EVB</a:t>
            </a:r>
          </a:p>
          <a:p>
            <a:r>
              <a:rPr lang="en-US" sz="1200" i="1" dirty="0" smtClean="0"/>
              <a:t>DRAM:  768 </a:t>
            </a:r>
            <a:r>
              <a:rPr lang="en-US" sz="1200" i="1" dirty="0" err="1" smtClean="0"/>
              <a:t>MiB</a:t>
            </a:r>
            <a:endParaRPr lang="en-US" sz="1200" i="1" dirty="0" smtClean="0"/>
          </a:p>
          <a:p>
            <a:r>
              <a:rPr lang="en-US" sz="1200" i="1" dirty="0" smtClean="0"/>
              <a:t>QIXIS: 25:11 - 01.02                         DDR, FPGA, FLASH</a:t>
            </a:r>
          </a:p>
          <a:p>
            <a:r>
              <a:rPr lang="en-US" sz="1200" i="1" dirty="0" smtClean="0"/>
              <a:t>Flash: 256 </a:t>
            </a:r>
            <a:r>
              <a:rPr lang="en-US" sz="1200" i="1" dirty="0" err="1" smtClean="0"/>
              <a:t>MiB</a:t>
            </a:r>
            <a:endParaRPr lang="en-US" sz="1200" i="1" dirty="0" smtClean="0"/>
          </a:p>
          <a:p>
            <a:r>
              <a:rPr lang="en-US" sz="1200" i="1" dirty="0" smtClean="0"/>
              <a:t>In:    serial</a:t>
            </a:r>
          </a:p>
          <a:p>
            <a:r>
              <a:rPr lang="en-US" sz="1200" i="1" dirty="0" smtClean="0"/>
              <a:t>Out:   serial                                        Console</a:t>
            </a:r>
          </a:p>
          <a:p>
            <a:r>
              <a:rPr lang="en-US" sz="1200" i="1" dirty="0" smtClean="0"/>
              <a:t>Err:   serial</a:t>
            </a:r>
          </a:p>
          <a:p>
            <a:r>
              <a:rPr lang="en-US" sz="1200" i="1" dirty="0" smtClean="0"/>
              <a:t>Net:   SGMII: eTSEC1 [PRIME], eTSEC2           Ethernet </a:t>
            </a:r>
          </a:p>
          <a:p>
            <a:r>
              <a:rPr lang="en-US" sz="1200" i="1" dirty="0" smtClean="0"/>
              <a:t>Hit any key to stop </a:t>
            </a:r>
            <a:r>
              <a:rPr lang="en-US" sz="1200" i="1" dirty="0" err="1" smtClean="0"/>
              <a:t>autoboot</a:t>
            </a:r>
            <a:r>
              <a:rPr lang="en-US" sz="1200" i="1" dirty="0" smtClean="0"/>
              <a:t>:  0</a:t>
            </a:r>
          </a:p>
          <a:p>
            <a:r>
              <a:rPr lang="en-US" sz="1200" i="1" dirty="0" smtClean="0"/>
              <a:t>D4400-EVB U-Boot =&gt;</a:t>
            </a:r>
          </a:p>
          <a:p>
            <a:r>
              <a:rPr lang="en-US" sz="1200" i="1" dirty="0" smtClean="0"/>
              <a:t>D4400-EVB U-Boot =&gt; ping $</a:t>
            </a:r>
            <a:r>
              <a:rPr lang="en-US" sz="1200" i="1" dirty="0" err="1" smtClean="0"/>
              <a:t>serverip</a:t>
            </a:r>
            <a:endParaRPr lang="en-US" sz="1200" i="1" dirty="0" smtClean="0"/>
          </a:p>
          <a:p>
            <a:r>
              <a:rPr lang="en-US" sz="1200" i="1" dirty="0" smtClean="0"/>
              <a:t>Speed: 100, full duplex</a:t>
            </a:r>
          </a:p>
          <a:p>
            <a:r>
              <a:rPr lang="en-US" sz="1200" i="1" dirty="0" smtClean="0"/>
              <a:t>Using eTSEC2 device</a:t>
            </a:r>
          </a:p>
          <a:p>
            <a:r>
              <a:rPr lang="en-US" sz="1200" i="1" dirty="0" smtClean="0"/>
              <a:t>host 10.232.20.244 is alive</a:t>
            </a:r>
          </a:p>
          <a:p>
            <a:r>
              <a:rPr lang="en-US" sz="1200" i="1" dirty="0" smtClean="0"/>
              <a:t>D4400-EVB U-Boot =&gt; </a:t>
            </a:r>
          </a:p>
        </p:txBody>
      </p:sp>
      <p:sp>
        <p:nvSpPr>
          <p:cNvPr id="4" name="Right Brace 3"/>
          <p:cNvSpPr/>
          <p:nvPr/>
        </p:nvSpPr>
        <p:spPr>
          <a:xfrm>
            <a:off x="3200400" y="2073349"/>
            <a:ext cx="233916" cy="4678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3193311" y="2714848"/>
            <a:ext cx="233916" cy="4678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3186216" y="3239403"/>
            <a:ext cx="233916" cy="4678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3965943" y="3795822"/>
            <a:ext cx="202011" cy="3083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5103628" y="1552353"/>
            <a:ext cx="237461" cy="2693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5628166" y="1194389"/>
            <a:ext cx="202011" cy="3083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
            </a:r>
            <a:br>
              <a:rPr lang="en-US" dirty="0" smtClean="0"/>
            </a:br>
            <a:r>
              <a:rPr lang="en-US" dirty="0" smtClean="0"/>
              <a:t>Linux Boot Binaries</a:t>
            </a:r>
            <a:br>
              <a:rPr lang="en-US" dirty="0" smtClean="0"/>
            </a:br>
            <a:endParaRPr lang="en-US" dirty="0"/>
          </a:p>
        </p:txBody>
      </p:sp>
      <p:sp>
        <p:nvSpPr>
          <p:cNvPr id="3" name="Text Placeholder 2"/>
          <p:cNvSpPr>
            <a:spLocks noGrp="1"/>
          </p:cNvSpPr>
          <p:nvPr>
            <p:ph type="body" sz="quarter" idx="10"/>
          </p:nvPr>
        </p:nvSpPr>
        <p:spPr/>
        <p:txBody>
          <a:bodyPr>
            <a:normAutofit fontScale="92500" lnSpcReduction="20000"/>
          </a:bodyPr>
          <a:lstStyle/>
          <a:p>
            <a:pPr>
              <a:buNone/>
            </a:pPr>
            <a:r>
              <a:rPr lang="en-US" dirty="0" smtClean="0"/>
              <a:t>Linux boot requires 3 binaries</a:t>
            </a:r>
          </a:p>
          <a:p>
            <a:pPr lvl="1"/>
            <a:r>
              <a:rPr lang="en-US" dirty="0" err="1" smtClean="0"/>
              <a:t>uImage</a:t>
            </a:r>
            <a:r>
              <a:rPr lang="en-US" dirty="0" smtClean="0"/>
              <a:t> </a:t>
            </a:r>
          </a:p>
          <a:p>
            <a:pPr lvl="2"/>
            <a:r>
              <a:rPr lang="en-US" dirty="0" smtClean="0"/>
              <a:t>Binary image Linux  Kernel</a:t>
            </a:r>
          </a:p>
          <a:p>
            <a:pPr lvl="1"/>
            <a:endParaRPr lang="en-US" dirty="0" smtClean="0"/>
          </a:p>
          <a:p>
            <a:pPr lvl="1"/>
            <a:r>
              <a:rPr lang="en-US" dirty="0" smtClean="0"/>
              <a:t>Root file system: </a:t>
            </a:r>
          </a:p>
          <a:p>
            <a:pPr lvl="2"/>
            <a:r>
              <a:rPr lang="en-US" dirty="0" smtClean="0"/>
              <a:t>It is a hierarchy of directories that is used to organize files on a computer system.</a:t>
            </a:r>
          </a:p>
          <a:p>
            <a:pPr lvl="2"/>
            <a:r>
              <a:rPr lang="en-US" dirty="0" smtClean="0"/>
              <a:t>It contains</a:t>
            </a:r>
          </a:p>
          <a:p>
            <a:pPr lvl="3"/>
            <a:r>
              <a:rPr lang="en-US" dirty="0" smtClean="0"/>
              <a:t>The files that are necessary for booting the system</a:t>
            </a:r>
          </a:p>
          <a:p>
            <a:pPr lvl="3"/>
            <a:r>
              <a:rPr lang="en-US" dirty="0" smtClean="0"/>
              <a:t>User space applications</a:t>
            </a:r>
          </a:p>
          <a:p>
            <a:pPr lvl="3"/>
            <a:r>
              <a:rPr lang="en-US" dirty="0" smtClean="0"/>
              <a:t>System run time view</a:t>
            </a:r>
          </a:p>
          <a:p>
            <a:pPr lvl="3">
              <a:buNone/>
            </a:pPr>
            <a:endParaRPr lang="en-US" dirty="0" smtClean="0"/>
          </a:p>
          <a:p>
            <a:pPr lvl="1"/>
            <a:r>
              <a:rPr lang="en-US" dirty="0" smtClean="0"/>
              <a:t>Device Tree</a:t>
            </a:r>
          </a:p>
          <a:p>
            <a:pPr lvl="2"/>
            <a:r>
              <a:rPr lang="en-US" dirty="0" smtClean="0"/>
              <a:t>Linux expects hardware information in a predefined tree format, It includes</a:t>
            </a:r>
          </a:p>
          <a:p>
            <a:pPr lvl="3"/>
            <a:r>
              <a:rPr lang="en-US" dirty="0" smtClean="0"/>
              <a:t>SoC</a:t>
            </a:r>
          </a:p>
          <a:p>
            <a:pPr lvl="3"/>
            <a:r>
              <a:rPr lang="en-US" dirty="0" smtClean="0"/>
              <a:t>Board configuration</a:t>
            </a:r>
            <a:endParaRPr lang="en-US"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Linux boot from u-boot</a:t>
            </a:r>
            <a:endParaRPr lang="en-US" dirty="0"/>
          </a:p>
        </p:txBody>
      </p:sp>
      <p:sp>
        <p:nvSpPr>
          <p:cNvPr id="3" name="Text Placeholder 2"/>
          <p:cNvSpPr>
            <a:spLocks noGrp="1"/>
          </p:cNvSpPr>
          <p:nvPr>
            <p:ph type="body" sz="quarter" idx="10"/>
          </p:nvPr>
        </p:nvSpPr>
        <p:spPr>
          <a:xfrm>
            <a:off x="542924" y="1157563"/>
            <a:ext cx="8277225" cy="890312"/>
          </a:xfrm>
        </p:spPr>
        <p:txBody>
          <a:bodyPr>
            <a:normAutofit fontScale="47500" lnSpcReduction="20000"/>
          </a:bodyPr>
          <a:lstStyle/>
          <a:p>
            <a:pPr>
              <a:buNone/>
            </a:pPr>
            <a:r>
              <a:rPr lang="en-US" sz="2000" i="1" dirty="0" smtClean="0"/>
              <a:t>D4400-EVB U-Boot =&gt; </a:t>
            </a:r>
            <a:r>
              <a:rPr lang="en-US" sz="2000" i="1" dirty="0" err="1" smtClean="0"/>
              <a:t>tftp</a:t>
            </a:r>
            <a:r>
              <a:rPr lang="en-US" sz="2000" i="1" dirty="0" smtClean="0"/>
              <a:t> 0xb0000000 </a:t>
            </a:r>
            <a:r>
              <a:rPr lang="en-US" sz="2000" i="1" dirty="0" err="1" smtClean="0"/>
              <a:t>uImage</a:t>
            </a:r>
            <a:endParaRPr lang="en-US" sz="2000" i="1" dirty="0" smtClean="0"/>
          </a:p>
          <a:p>
            <a:pPr>
              <a:buNone/>
            </a:pPr>
            <a:r>
              <a:rPr lang="en-US" sz="2000" i="1" dirty="0" smtClean="0"/>
              <a:t>D4400-EVB U-Boot =&gt; </a:t>
            </a:r>
            <a:r>
              <a:rPr lang="en-US" sz="2000" i="1" dirty="0" err="1" smtClean="0"/>
              <a:t>tftp</a:t>
            </a:r>
            <a:r>
              <a:rPr lang="en-US" sz="2000" i="1" dirty="0" smtClean="0"/>
              <a:t> 0xa0ee0000 d4400-evb.dtb</a:t>
            </a:r>
          </a:p>
          <a:p>
            <a:pPr>
              <a:buNone/>
            </a:pPr>
            <a:r>
              <a:rPr lang="en-US" sz="2000" i="1" dirty="0" smtClean="0"/>
              <a:t>D4400-EVB U-Boot =&gt; </a:t>
            </a:r>
            <a:r>
              <a:rPr lang="en-US" sz="2000" i="1" dirty="0" err="1" smtClean="0"/>
              <a:t>tftp</a:t>
            </a:r>
            <a:r>
              <a:rPr lang="en-US" sz="2000" i="1" dirty="0" smtClean="0"/>
              <a:t> 0xb1000000 rootfs.ext2.gz.uboot</a:t>
            </a:r>
          </a:p>
          <a:p>
            <a:pPr>
              <a:buNone/>
            </a:pPr>
            <a:r>
              <a:rPr lang="en-US" sz="2000" i="1" dirty="0" smtClean="0"/>
              <a:t>D4400-EVB U-Boot =&gt; </a:t>
            </a:r>
            <a:r>
              <a:rPr lang="en-US" sz="2000" b="1" i="1" dirty="0" err="1" smtClean="0"/>
              <a:t>bootm</a:t>
            </a:r>
            <a:r>
              <a:rPr lang="en-US" sz="2000" b="1" i="1" dirty="0" smtClean="0"/>
              <a:t> 0xb0000000 0xb1000000 0xa0ee0000</a:t>
            </a:r>
          </a:p>
          <a:p>
            <a:pPr>
              <a:buNone/>
            </a:pPr>
            <a:endParaRPr lang="en-US" sz="2400" dirty="0" smtClean="0"/>
          </a:p>
        </p:txBody>
      </p:sp>
      <p:sp>
        <p:nvSpPr>
          <p:cNvPr id="4" name="Rectangle 3"/>
          <p:cNvSpPr/>
          <p:nvPr/>
        </p:nvSpPr>
        <p:spPr>
          <a:xfrm>
            <a:off x="1188720" y="1987808"/>
            <a:ext cx="5440680" cy="4339650"/>
          </a:xfrm>
          <a:prstGeom prst="rect">
            <a:avLst/>
          </a:prstGeom>
        </p:spPr>
        <p:txBody>
          <a:bodyPr wrap="square">
            <a:spAutoFit/>
          </a:bodyPr>
          <a:lstStyle/>
          <a:p>
            <a:r>
              <a:rPr lang="en-US" sz="1200" i="1" dirty="0" smtClean="0"/>
              <a:t>## Booting kernel from Legacy Image at b0000000 ...</a:t>
            </a:r>
          </a:p>
          <a:p>
            <a:r>
              <a:rPr lang="en-US" sz="1200" i="1" dirty="0" smtClean="0"/>
              <a:t>   Image Name:   Linux-3.8.4-rt2+</a:t>
            </a:r>
          </a:p>
          <a:p>
            <a:r>
              <a:rPr lang="en-US" sz="1200" i="1" dirty="0" smtClean="0"/>
              <a:t>   Image Type:   ARM Linux Kernel Image (uncompressed)</a:t>
            </a:r>
          </a:p>
          <a:p>
            <a:r>
              <a:rPr lang="en-US" sz="1200" i="1" dirty="0" smtClean="0"/>
              <a:t>   Data Size:    2003480 Bytes = 1.9 </a:t>
            </a:r>
            <a:r>
              <a:rPr lang="en-US" sz="1200" i="1" dirty="0" err="1" smtClean="0"/>
              <a:t>MiB</a:t>
            </a:r>
            <a:endParaRPr lang="en-US" sz="1200" i="1" dirty="0" smtClean="0"/>
          </a:p>
          <a:p>
            <a:r>
              <a:rPr lang="en-US" sz="1200" i="1" dirty="0" smtClean="0"/>
              <a:t>   Load Address: 90008000</a:t>
            </a:r>
          </a:p>
          <a:p>
            <a:r>
              <a:rPr lang="en-US" sz="1200" i="1" dirty="0" smtClean="0"/>
              <a:t>   Entry Point:  90008000</a:t>
            </a:r>
          </a:p>
          <a:p>
            <a:r>
              <a:rPr lang="en-US" sz="1200" i="1" dirty="0" smtClean="0"/>
              <a:t>   Verifying Checksum ... OK</a:t>
            </a:r>
          </a:p>
          <a:p>
            <a:r>
              <a:rPr lang="en-US" sz="1200" i="1" dirty="0" smtClean="0"/>
              <a:t>## Loading init </a:t>
            </a:r>
            <a:r>
              <a:rPr lang="en-US" sz="1200" i="1" dirty="0" err="1" smtClean="0"/>
              <a:t>Ramdisk</a:t>
            </a:r>
            <a:r>
              <a:rPr lang="en-US" sz="1200" i="1" dirty="0" smtClean="0"/>
              <a:t> from Legacy Image at b1000000 ...</a:t>
            </a:r>
          </a:p>
          <a:p>
            <a:r>
              <a:rPr lang="en-US" sz="1200" i="1" dirty="0" smtClean="0"/>
              <a:t>   Image Name:   rootfs.ext2.gz.uboot</a:t>
            </a:r>
          </a:p>
          <a:p>
            <a:r>
              <a:rPr lang="en-US" sz="1200" i="1" dirty="0" smtClean="0"/>
              <a:t>   Image Type:   ARM Linux </a:t>
            </a:r>
            <a:r>
              <a:rPr lang="en-US" sz="1200" i="1" dirty="0" err="1" smtClean="0"/>
              <a:t>RAMDisk</a:t>
            </a:r>
            <a:r>
              <a:rPr lang="en-US" sz="1200" i="1" dirty="0" smtClean="0"/>
              <a:t> Image (</a:t>
            </a:r>
            <a:r>
              <a:rPr lang="en-US" sz="1200" i="1" dirty="0" err="1" smtClean="0"/>
              <a:t>gzip</a:t>
            </a:r>
            <a:r>
              <a:rPr lang="en-US" sz="1200" i="1" dirty="0" smtClean="0"/>
              <a:t> compressed)</a:t>
            </a:r>
          </a:p>
          <a:p>
            <a:r>
              <a:rPr lang="en-US" sz="1200" i="1" dirty="0" smtClean="0"/>
              <a:t>   Data Size:    19933218 Bytes = 19 </a:t>
            </a:r>
            <a:r>
              <a:rPr lang="en-US" sz="1200" i="1" dirty="0" err="1" smtClean="0"/>
              <a:t>MiB</a:t>
            </a:r>
            <a:endParaRPr lang="en-US" sz="1200" i="1" dirty="0" smtClean="0"/>
          </a:p>
          <a:p>
            <a:r>
              <a:rPr lang="en-US" sz="1200" i="1" dirty="0" smtClean="0"/>
              <a:t>   Load Address: 00000000</a:t>
            </a:r>
          </a:p>
          <a:p>
            <a:r>
              <a:rPr lang="en-US" sz="1200" i="1" dirty="0" smtClean="0"/>
              <a:t>   Entry Point:  00000000</a:t>
            </a:r>
          </a:p>
          <a:p>
            <a:r>
              <a:rPr lang="en-US" sz="1200" i="1" dirty="0" smtClean="0"/>
              <a:t>   Verifying Checksum ... OK</a:t>
            </a:r>
          </a:p>
          <a:p>
            <a:r>
              <a:rPr lang="en-US" sz="1200" i="1" dirty="0" smtClean="0"/>
              <a:t>## Flattened Device Tree blob at a0ee0000</a:t>
            </a:r>
          </a:p>
          <a:p>
            <a:r>
              <a:rPr lang="en-US" sz="1200" i="1" dirty="0" smtClean="0"/>
              <a:t>   Booting using the </a:t>
            </a:r>
            <a:r>
              <a:rPr lang="en-US" sz="1200" i="1" dirty="0" err="1" smtClean="0"/>
              <a:t>fdt</a:t>
            </a:r>
            <a:r>
              <a:rPr lang="en-US" sz="1200" i="1" dirty="0" smtClean="0"/>
              <a:t> blob at 0xa0ee0000</a:t>
            </a:r>
          </a:p>
          <a:p>
            <a:r>
              <a:rPr lang="en-US" sz="1200" i="1" dirty="0" smtClean="0"/>
              <a:t>   Loading Kernel Image ... OK</a:t>
            </a:r>
          </a:p>
          <a:p>
            <a:r>
              <a:rPr lang="en-US" sz="1200" i="1" dirty="0" smtClean="0"/>
              <a:t>OK</a:t>
            </a:r>
          </a:p>
          <a:p>
            <a:r>
              <a:rPr lang="en-US" sz="1200" i="1" dirty="0" smtClean="0"/>
              <a:t>   Using Device Tree in place at a0ee0000, end a0ee7fa9</a:t>
            </a:r>
          </a:p>
          <a:p>
            <a:r>
              <a:rPr lang="en-US" sz="1200" i="1" dirty="0" smtClean="0"/>
              <a:t> </a:t>
            </a:r>
          </a:p>
          <a:p>
            <a:r>
              <a:rPr lang="en-US" sz="1200" b="1" i="1" dirty="0" smtClean="0"/>
              <a:t>---</a:t>
            </a:r>
          </a:p>
          <a:p>
            <a:r>
              <a:rPr lang="en-US" sz="1200" b="1" i="1" dirty="0" smtClean="0"/>
              <a:t>---</a:t>
            </a:r>
          </a:p>
          <a:p>
            <a:r>
              <a:rPr lang="en-US" sz="1200" b="1" i="1"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amond(in)">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Linux boot from u-boot</a:t>
            </a:r>
          </a:p>
        </p:txBody>
      </p:sp>
      <p:sp>
        <p:nvSpPr>
          <p:cNvPr id="4" name="TextBox 3"/>
          <p:cNvSpPr txBox="1"/>
          <p:nvPr/>
        </p:nvSpPr>
        <p:spPr>
          <a:xfrm>
            <a:off x="1275907" y="1052623"/>
            <a:ext cx="5369442" cy="3785652"/>
          </a:xfrm>
          <a:prstGeom prst="rect">
            <a:avLst/>
          </a:prstGeom>
          <a:noFill/>
        </p:spPr>
        <p:txBody>
          <a:bodyPr wrap="square" rtlCol="0">
            <a:spAutoFit/>
          </a:bodyPr>
          <a:lstStyle/>
          <a:p>
            <a:pPr>
              <a:buNone/>
            </a:pPr>
            <a:r>
              <a:rPr lang="en-US" sz="1200" i="1" dirty="0" smtClean="0"/>
              <a:t>---</a:t>
            </a:r>
          </a:p>
          <a:p>
            <a:pPr>
              <a:buNone/>
            </a:pPr>
            <a:r>
              <a:rPr lang="en-US" sz="1200" i="1" dirty="0" smtClean="0"/>
              <a:t>---</a:t>
            </a:r>
          </a:p>
          <a:p>
            <a:pPr>
              <a:buNone/>
            </a:pPr>
            <a:r>
              <a:rPr lang="en-US" sz="1200" i="1" dirty="0" smtClean="0"/>
              <a:t>---</a:t>
            </a:r>
          </a:p>
          <a:p>
            <a:pPr>
              <a:buNone/>
            </a:pPr>
            <a:r>
              <a:rPr lang="en-US" sz="1200" i="1" dirty="0" smtClean="0"/>
              <a:t>Freeing init memory: 132K</a:t>
            </a:r>
          </a:p>
          <a:p>
            <a:pPr>
              <a:buNone/>
            </a:pPr>
            <a:r>
              <a:rPr lang="en-US" sz="1200" i="1" dirty="0" smtClean="0"/>
              <a:t>INIT: version 2.88 booting</a:t>
            </a:r>
          </a:p>
          <a:p>
            <a:pPr>
              <a:buNone/>
            </a:pPr>
            <a:r>
              <a:rPr lang="en-US" sz="1200" i="1" dirty="0" smtClean="0"/>
              <a:t>Starting </a:t>
            </a:r>
            <a:r>
              <a:rPr lang="en-US" sz="1200" i="1" dirty="0" err="1" smtClean="0"/>
              <a:t>udev</a:t>
            </a:r>
            <a:endParaRPr lang="en-US" sz="1200" i="1" dirty="0" smtClean="0"/>
          </a:p>
          <a:p>
            <a:pPr>
              <a:buNone/>
            </a:pPr>
            <a:r>
              <a:rPr lang="en-US" sz="1200" i="1" dirty="0" err="1" smtClean="0"/>
              <a:t>udevd</a:t>
            </a:r>
            <a:r>
              <a:rPr lang="en-US" sz="1200" i="1" dirty="0" smtClean="0"/>
              <a:t>[117]: starting version 182</a:t>
            </a:r>
          </a:p>
          <a:p>
            <a:pPr>
              <a:buNone/>
            </a:pPr>
            <a:r>
              <a:rPr lang="en-US" sz="1200" i="1" dirty="0" smtClean="0"/>
              <a:t>Configuring network interfaces... /bin/</a:t>
            </a:r>
            <a:r>
              <a:rPr lang="en-US" sz="1200" i="1" dirty="0" err="1" smtClean="0"/>
              <a:t>sh</a:t>
            </a:r>
            <a:r>
              <a:rPr lang="en-US" sz="1200" i="1" dirty="0" smtClean="0"/>
              <a:t>: </a:t>
            </a:r>
            <a:r>
              <a:rPr lang="en-US" sz="1200" i="1" dirty="0" err="1" smtClean="0"/>
              <a:t>udhcpc</a:t>
            </a:r>
            <a:r>
              <a:rPr lang="en-US" sz="1200" i="1" dirty="0" smtClean="0"/>
              <a:t>: not found</a:t>
            </a:r>
          </a:p>
          <a:p>
            <a:pPr>
              <a:buNone/>
            </a:pPr>
            <a:r>
              <a:rPr lang="en-US" sz="1200" i="1" dirty="0" err="1" smtClean="0"/>
              <a:t>hwclock</a:t>
            </a:r>
            <a:r>
              <a:rPr lang="en-US" sz="1200" i="1" dirty="0" smtClean="0"/>
              <a:t>: can't open '/dev/misc/</a:t>
            </a:r>
            <a:r>
              <a:rPr lang="en-US" sz="1200" i="1" dirty="0" err="1" smtClean="0"/>
              <a:t>rtc</a:t>
            </a:r>
            <a:r>
              <a:rPr lang="en-US" sz="1200" i="1" dirty="0" smtClean="0"/>
              <a:t>': No such file or directory</a:t>
            </a:r>
          </a:p>
          <a:p>
            <a:pPr>
              <a:buNone/>
            </a:pPr>
            <a:r>
              <a:rPr lang="en-US" sz="1200" i="1" dirty="0" smtClean="0"/>
              <a:t>Tue Jun  4 11:27:00 UTC 2013</a:t>
            </a:r>
          </a:p>
          <a:p>
            <a:pPr>
              <a:buNone/>
            </a:pPr>
            <a:r>
              <a:rPr lang="en-US" sz="1200" i="1" dirty="0" err="1" smtClean="0"/>
              <a:t>hwclock</a:t>
            </a:r>
            <a:r>
              <a:rPr lang="en-US" sz="1200" i="1" dirty="0" smtClean="0"/>
              <a:t>: can't open '/dev/misc/</a:t>
            </a:r>
            <a:r>
              <a:rPr lang="en-US" sz="1200" i="1" dirty="0" err="1" smtClean="0"/>
              <a:t>rtc</a:t>
            </a:r>
            <a:r>
              <a:rPr lang="en-US" sz="1200" i="1" dirty="0" smtClean="0"/>
              <a:t>': No such file or directory</a:t>
            </a:r>
          </a:p>
          <a:p>
            <a:pPr>
              <a:buNone/>
            </a:pPr>
            <a:r>
              <a:rPr lang="en-US" sz="1200" i="1" dirty="0" smtClean="0"/>
              <a:t>INIT: Entering </a:t>
            </a:r>
            <a:r>
              <a:rPr lang="en-US" sz="1200" i="1" dirty="0" err="1" smtClean="0"/>
              <a:t>runlevel</a:t>
            </a:r>
            <a:r>
              <a:rPr lang="en-US" sz="1200" i="1" dirty="0" smtClean="0"/>
              <a:t>: 5</a:t>
            </a:r>
          </a:p>
          <a:p>
            <a:pPr>
              <a:buNone/>
            </a:pPr>
            <a:r>
              <a:rPr lang="en-US" sz="1200" i="1" dirty="0" err="1" smtClean="0"/>
              <a:t>hwclock</a:t>
            </a:r>
            <a:r>
              <a:rPr lang="en-US" sz="1200" i="1" dirty="0" smtClean="0"/>
              <a:t>: can't open '/dev/misc/</a:t>
            </a:r>
            <a:r>
              <a:rPr lang="en-US" sz="1200" i="1" dirty="0" err="1" smtClean="0"/>
              <a:t>rtc</a:t>
            </a:r>
            <a:r>
              <a:rPr lang="en-US" sz="1200" i="1" dirty="0" smtClean="0"/>
              <a:t>': No such file or directory</a:t>
            </a:r>
          </a:p>
          <a:p>
            <a:pPr>
              <a:buNone/>
            </a:pPr>
            <a:r>
              <a:rPr lang="en-US" sz="1200" i="1" dirty="0" smtClean="0"/>
              <a:t>Starting </a:t>
            </a:r>
            <a:r>
              <a:rPr lang="en-US" sz="1200" i="1" dirty="0" err="1" smtClean="0"/>
              <a:t>syslogd</a:t>
            </a:r>
            <a:r>
              <a:rPr lang="en-US" sz="1200" i="1" dirty="0" smtClean="0"/>
              <a:t>/</a:t>
            </a:r>
            <a:r>
              <a:rPr lang="en-US" sz="1200" i="1" dirty="0" err="1" smtClean="0"/>
              <a:t>klogd</a:t>
            </a:r>
            <a:r>
              <a:rPr lang="en-US" sz="1200" i="1" dirty="0" smtClean="0"/>
              <a:t>: done</a:t>
            </a:r>
          </a:p>
          <a:p>
            <a:pPr>
              <a:buNone/>
            </a:pPr>
            <a:r>
              <a:rPr lang="en-US" sz="1200" i="1" dirty="0" smtClean="0"/>
              <a:t> </a:t>
            </a:r>
          </a:p>
          <a:p>
            <a:pPr>
              <a:buNone/>
            </a:pPr>
            <a:r>
              <a:rPr lang="en-US" sz="1200" i="1" dirty="0" smtClean="0"/>
              <a:t>Poky 8.0 (</a:t>
            </a:r>
            <a:r>
              <a:rPr lang="en-US" sz="1200" i="1" dirty="0" err="1" smtClean="0"/>
              <a:t>Yocto</a:t>
            </a:r>
            <a:r>
              <a:rPr lang="en-US" sz="1200" i="1" dirty="0" smtClean="0"/>
              <a:t> Project 1.3 Reference </a:t>
            </a:r>
            <a:r>
              <a:rPr lang="en-US" sz="1200" i="1" dirty="0" err="1" smtClean="0"/>
              <a:t>Distro</a:t>
            </a:r>
            <a:r>
              <a:rPr lang="en-US" sz="1200" i="1" dirty="0" smtClean="0"/>
              <a:t>) 1.3+snapshot-20130604 model ttymxc3</a:t>
            </a:r>
          </a:p>
          <a:p>
            <a:pPr>
              <a:buNone/>
            </a:pPr>
            <a:r>
              <a:rPr lang="en-US" sz="1200" i="1" dirty="0" smtClean="0"/>
              <a:t> </a:t>
            </a:r>
          </a:p>
          <a:p>
            <a:pPr>
              <a:buNone/>
            </a:pPr>
            <a:r>
              <a:rPr lang="en-US" sz="1200" i="1" dirty="0" smtClean="0"/>
              <a:t>model login: root</a:t>
            </a:r>
          </a:p>
          <a:p>
            <a:pPr>
              <a:buNone/>
            </a:pPr>
            <a:r>
              <a:rPr lang="en-US" sz="1200" b="1" i="1" dirty="0" err="1" smtClean="0"/>
              <a:t>root@model</a:t>
            </a:r>
            <a:r>
              <a:rPr lang="en-US" sz="1200" b="1" i="1"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549" y="473429"/>
            <a:ext cx="7747265" cy="654050"/>
          </a:xfrm>
        </p:spPr>
        <p:style>
          <a:lnRef idx="1">
            <a:schemeClr val="accent1"/>
          </a:lnRef>
          <a:fillRef idx="2">
            <a:schemeClr val="accent1"/>
          </a:fillRef>
          <a:effectRef idx="1">
            <a:schemeClr val="accent1"/>
          </a:effectRef>
          <a:fontRef idx="minor">
            <a:schemeClr val="dk1"/>
          </a:fontRef>
        </p:style>
        <p:txBody>
          <a:bodyPr/>
          <a:lstStyle/>
          <a:p>
            <a:r>
              <a:rPr lang="en-US" dirty="0" smtClean="0"/>
              <a:t>Quiz Time</a:t>
            </a:r>
            <a:endParaRPr lang="en-US" dirty="0"/>
          </a:p>
        </p:txBody>
      </p:sp>
      <p:sp>
        <p:nvSpPr>
          <p:cNvPr id="3" name="Text Placeholder 2"/>
          <p:cNvSpPr>
            <a:spLocks noGrp="1"/>
          </p:cNvSpPr>
          <p:nvPr>
            <p:ph type="body" sz="quarter" idx="10"/>
          </p:nvPr>
        </p:nvSpPr>
        <p:spPr>
          <a:xfrm>
            <a:off x="680483" y="2613597"/>
            <a:ext cx="8038214" cy="640021"/>
          </a:xfrm>
        </p:spPr>
        <p:txBody>
          <a:bodyPr>
            <a:noAutofit/>
          </a:bodyPr>
          <a:lstStyle/>
          <a:p>
            <a:pPr>
              <a:buNone/>
            </a:pPr>
            <a:r>
              <a:rPr lang="en-US" sz="1600" dirty="0" smtClean="0"/>
              <a:t>Q: Free version of ARM simulation/foundation model?</a:t>
            </a:r>
          </a:p>
        </p:txBody>
      </p:sp>
      <p:sp>
        <p:nvSpPr>
          <p:cNvPr id="4" name="Text Placeholder 2"/>
          <p:cNvSpPr txBox="1">
            <a:spLocks/>
          </p:cNvSpPr>
          <p:nvPr/>
        </p:nvSpPr>
        <p:spPr>
          <a:xfrm>
            <a:off x="701748" y="2985736"/>
            <a:ext cx="8144538" cy="735713"/>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lang="en-US" sz="1600" kern="0" dirty="0" smtClean="0">
                <a:solidFill>
                  <a:srgbClr val="000000"/>
                </a:solidFill>
                <a:latin typeface="+mn-lt"/>
              </a:rPr>
              <a:t>	</a:t>
            </a:r>
            <a:r>
              <a:rPr lang="en-US" sz="1600" kern="0" dirty="0" smtClean="0">
                <a:solidFill>
                  <a:srgbClr val="FF0000"/>
                </a:solidFill>
                <a:latin typeface="+mn-lt"/>
              </a:rPr>
              <a:t>ARM</a:t>
            </a:r>
            <a:r>
              <a:rPr lang="en-US" sz="1600" kern="0" dirty="0" smtClean="0">
                <a:solidFill>
                  <a:srgbClr val="000000"/>
                </a:solidFill>
                <a:latin typeface="+mn-lt"/>
              </a:rPr>
              <a:t> </a:t>
            </a:r>
            <a:r>
              <a:rPr lang="en-US" sz="1600" kern="0" dirty="0" smtClean="0">
                <a:solidFill>
                  <a:srgbClr val="FF0000"/>
                </a:solidFill>
                <a:latin typeface="+mn-lt"/>
              </a:rPr>
              <a:t>Foundation Model</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5" name="Text Placeholder 2"/>
          <p:cNvSpPr txBox="1">
            <a:spLocks/>
          </p:cNvSpPr>
          <p:nvPr/>
        </p:nvSpPr>
        <p:spPr>
          <a:xfrm>
            <a:off x="694654" y="4020689"/>
            <a:ext cx="8144538" cy="395471"/>
          </a:xfrm>
          <a:prstGeom prst="rect">
            <a:avLst/>
          </a:prstGeom>
        </p:spPr>
        <p:txBody>
          <a:bodyPr vert="horz" lIns="91440" tIns="45720" rIns="91440" bIns="45720" rtlCol="0">
            <a:normAutofit/>
          </a:bodyPr>
          <a:lstStyle/>
          <a:p>
            <a:r>
              <a:rPr kumimoji="0" lang="en-US" sz="1600" b="0" i="0" u="none" strike="noStrike" kern="0" cap="none" spc="0" normalizeH="0" baseline="0" noProof="0" dirty="0" smtClean="0">
                <a:ln>
                  <a:noFill/>
                </a:ln>
                <a:solidFill>
                  <a:srgbClr val="000000"/>
                </a:solidFill>
                <a:effectLst/>
                <a:uLnTx/>
                <a:uFillTx/>
                <a:latin typeface="+mn-lt"/>
                <a:ea typeface="+mn-ea"/>
                <a:cs typeface="+mn-cs"/>
              </a:rPr>
              <a:t>Q: </a:t>
            </a:r>
            <a:r>
              <a:rPr lang="en-US" sz="1600" noProof="0" dirty="0" smtClean="0"/>
              <a:t>What do you understand by the term TLB?</a:t>
            </a:r>
            <a:endParaRPr lang="en-US" sz="1600" dirty="0"/>
          </a:p>
        </p:txBody>
      </p:sp>
      <p:sp>
        <p:nvSpPr>
          <p:cNvPr id="8" name="Text Placeholder 2"/>
          <p:cNvSpPr txBox="1">
            <a:spLocks/>
          </p:cNvSpPr>
          <p:nvPr/>
        </p:nvSpPr>
        <p:spPr>
          <a:xfrm>
            <a:off x="715919" y="4392823"/>
            <a:ext cx="8144538" cy="735713"/>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a:t>
            </a:r>
          </a:p>
          <a:p>
            <a:pPr marL="233363" lvl="0" indent="-233363">
              <a:spcBef>
                <a:spcPts val="575"/>
              </a:spcBef>
              <a:spcAft>
                <a:spcPts val="75"/>
              </a:spcAft>
              <a:buClr>
                <a:schemeClr val="tx1">
                  <a:lumMod val="85000"/>
                  <a:lumOff val="15000"/>
                </a:schemeClr>
              </a:buClr>
              <a:buSzPct val="80000"/>
            </a:pPr>
            <a:r>
              <a:rPr kumimoji="0" lang="en-US" sz="1600" b="0" i="0" u="none" strike="noStrike" kern="0" cap="none" spc="0" normalizeH="0" baseline="0" noProof="0" dirty="0" smtClean="0">
                <a:ln>
                  <a:noFill/>
                </a:ln>
                <a:solidFill>
                  <a:srgbClr val="000000"/>
                </a:solidFill>
                <a:effectLst/>
                <a:uLnTx/>
                <a:uFillTx/>
                <a:latin typeface="+mn-lt"/>
                <a:ea typeface="+mn-ea"/>
                <a:cs typeface="+mn-cs"/>
              </a:rPr>
              <a:t>	</a:t>
            </a:r>
            <a:r>
              <a:rPr lang="en-US" sz="1600" dirty="0" smtClean="0">
                <a:solidFill>
                  <a:srgbClr val="FF0000"/>
                </a:solidFill>
                <a:latin typeface="+mn-lt"/>
              </a:rPr>
              <a:t>Translation </a:t>
            </a:r>
            <a:r>
              <a:rPr lang="en-US" sz="1600" dirty="0" err="1" smtClean="0">
                <a:solidFill>
                  <a:srgbClr val="FF0000"/>
                </a:solidFill>
                <a:latin typeface="+mn-lt"/>
              </a:rPr>
              <a:t>Lookaside</a:t>
            </a:r>
            <a:r>
              <a:rPr lang="en-US" sz="1600" dirty="0" smtClean="0">
                <a:solidFill>
                  <a:srgbClr val="FF0000"/>
                </a:solidFill>
                <a:latin typeface="+mn-lt"/>
              </a:rPr>
              <a:t> Buffers</a:t>
            </a:r>
            <a:endParaRPr kumimoji="0" lang="en-US" sz="1600" b="0" u="none" strike="noStrike" kern="0" cap="none" spc="0" normalizeH="0" baseline="0" noProof="0" dirty="0" smtClean="0">
              <a:ln>
                <a:noFill/>
              </a:ln>
              <a:solidFill>
                <a:srgbClr val="FF0000"/>
              </a:solidFill>
              <a:effectLst/>
              <a:uLnTx/>
              <a:uFillTx/>
              <a:latin typeface="+mn-lt"/>
              <a:ea typeface="+mn-ea"/>
              <a:cs typeface="+mn-cs"/>
            </a:endParaRPr>
          </a:p>
        </p:txBody>
      </p:sp>
      <p:sp>
        <p:nvSpPr>
          <p:cNvPr id="9" name="Text Placeholder 2"/>
          <p:cNvSpPr txBox="1">
            <a:spLocks/>
          </p:cNvSpPr>
          <p:nvPr/>
        </p:nvSpPr>
        <p:spPr>
          <a:xfrm>
            <a:off x="715918" y="1298645"/>
            <a:ext cx="8038214" cy="640021"/>
          </a:xfrm>
          <a:prstGeom prst="rect">
            <a:avLst/>
          </a:prstGeom>
        </p:spPr>
        <p:txBody>
          <a:bodyPr vert="horz" lIns="91440" tIns="45720" rIns="91440" bIns="45720" rtlCol="0">
            <a:no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Q: When we press the RESET button</a:t>
            </a:r>
            <a:r>
              <a:rPr kumimoji="0" lang="en-US" sz="1600" b="0" i="0" u="none" strike="noStrike" kern="0" cap="none" spc="0" normalizeH="0" noProof="0" dirty="0" smtClean="0">
                <a:ln>
                  <a:noFill/>
                </a:ln>
                <a:solidFill>
                  <a:srgbClr val="000000"/>
                </a:solidFill>
                <a:effectLst/>
                <a:uLnTx/>
                <a:uFillTx/>
                <a:latin typeface="+mn-lt"/>
                <a:ea typeface="+mn-ea"/>
                <a:cs typeface="+mn-cs"/>
              </a:rPr>
              <a:t> on a ARM based board, which </a:t>
            </a:r>
            <a:r>
              <a:rPr lang="en-US" sz="1600" kern="0" dirty="0" smtClean="0">
                <a:solidFill>
                  <a:srgbClr val="000000"/>
                </a:solidFill>
                <a:latin typeface="+mn-lt"/>
              </a:rPr>
              <a:t>does the control land up</a:t>
            </a:r>
            <a:r>
              <a:rPr kumimoji="0" lang="en-US" sz="1600" b="0" i="0" u="none" strike="noStrike" kern="0" cap="none" spc="0" normalizeH="0" baseline="0" noProof="0" dirty="0" smtClean="0">
                <a:ln>
                  <a:noFill/>
                </a:ln>
                <a:solidFill>
                  <a:srgbClr val="000000"/>
                </a:solidFill>
                <a:effectLst/>
                <a:uLnTx/>
                <a:uFillTx/>
                <a:latin typeface="+mn-lt"/>
                <a:ea typeface="+mn-ea"/>
                <a:cs typeface="+mn-cs"/>
              </a:rPr>
              <a:t>?</a:t>
            </a:r>
          </a:p>
        </p:txBody>
      </p:sp>
      <p:sp>
        <p:nvSpPr>
          <p:cNvPr id="10" name="Text Placeholder 2"/>
          <p:cNvSpPr txBox="1">
            <a:spLocks/>
          </p:cNvSpPr>
          <p:nvPr/>
        </p:nvSpPr>
        <p:spPr>
          <a:xfrm>
            <a:off x="726552" y="1798375"/>
            <a:ext cx="8144538" cy="735713"/>
          </a:xfrm>
          <a:prstGeom prst="rect">
            <a:avLst/>
          </a:prstGeom>
        </p:spPr>
        <p:txBody>
          <a:bodyPr vert="horz" lIns="91440" tIns="45720" rIns="91440" bIns="45720" rtlCol="0">
            <a:normAutofit/>
          </a:bodyPr>
          <a:lstStyle/>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A:</a:t>
            </a:r>
          </a:p>
          <a:p>
            <a:pPr marL="233363" marR="0" lvl="0" indent="-233363" algn="l" defTabSz="914400" rtl="0" eaLnBrk="1" fontAlgn="base" latinLnBrk="0" hangingPunct="1">
              <a:lnSpc>
                <a:spcPct val="100000"/>
              </a:lnSpc>
              <a:spcBef>
                <a:spcPts val="575"/>
              </a:spcBef>
              <a:spcAft>
                <a:spcPts val="75"/>
              </a:spcAft>
              <a:buClr>
                <a:schemeClr val="tx1">
                  <a:lumMod val="85000"/>
                  <a:lumOff val="15000"/>
                </a:schemeClr>
              </a:buClr>
              <a:buSzPct val="80000"/>
              <a:buFont typeface="Arial" pitchFamily="34" charset="0"/>
              <a:buNone/>
              <a:tabLst/>
              <a:defRPr/>
            </a:pPr>
            <a:r>
              <a:rPr kumimoji="0" lang="en-US" sz="1600" b="0" i="0" u="none" strike="noStrike" kern="0" cap="none" spc="0" normalizeH="0" baseline="0" noProof="0" dirty="0" smtClean="0">
                <a:ln>
                  <a:noFill/>
                </a:ln>
                <a:solidFill>
                  <a:srgbClr val="000000"/>
                </a:solidFill>
                <a:effectLst/>
                <a:uLnTx/>
                <a:uFillTx/>
                <a:latin typeface="+mn-lt"/>
                <a:ea typeface="+mn-ea"/>
                <a:cs typeface="+mn-cs"/>
              </a:rPr>
              <a:t>	</a:t>
            </a:r>
            <a:r>
              <a:rPr lang="en-US" sz="1600" kern="0" dirty="0" smtClean="0">
                <a:solidFill>
                  <a:srgbClr val="FF0000"/>
                </a:solidFill>
                <a:latin typeface="+mn-lt"/>
              </a:rPr>
              <a:t>ARM Reset Exception Vector</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8" grpId="0"/>
      <p:bldP spid="9" grpId="0" build="p"/>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sldjump"/>
              </a:rPr>
              <a:t>Non-</a:t>
            </a:r>
            <a:r>
              <a:rPr lang="en-US" dirty="0" err="1" smtClean="0">
                <a:hlinkClick r:id="rId2" action="ppaction://hlinksldjump"/>
              </a:rPr>
              <a:t>Orthogonality</a:t>
            </a:r>
            <a:r>
              <a:rPr lang="en-US" dirty="0" smtClean="0">
                <a:hlinkClick r:id="rId2" action="ppaction://hlinksldjump"/>
              </a:rPr>
              <a:t> </a:t>
            </a:r>
            <a:r>
              <a:rPr lang="en-US" dirty="0" smtClean="0"/>
              <a:t>- Example</a:t>
            </a:r>
            <a:endParaRPr lang="en-US" dirty="0"/>
          </a:p>
        </p:txBody>
      </p:sp>
      <p:sp>
        <p:nvSpPr>
          <p:cNvPr id="3" name="Text Placeholder 2"/>
          <p:cNvSpPr>
            <a:spLocks noGrp="1"/>
          </p:cNvSpPr>
          <p:nvPr>
            <p:ph type="body" sz="quarter" idx="10"/>
          </p:nvPr>
        </p:nvSpPr>
        <p:spPr/>
        <p:txBody>
          <a:bodyPr/>
          <a:lstStyle/>
          <a:p>
            <a:r>
              <a:rPr lang="en-US" dirty="0" smtClean="0"/>
              <a:t>For the LDM instruction:</a:t>
            </a:r>
          </a:p>
          <a:p>
            <a:pPr>
              <a:buNone/>
            </a:pPr>
            <a:r>
              <a:rPr lang="en-US" i="1" dirty="0" smtClean="0"/>
              <a:t>^		</a:t>
            </a:r>
            <a:r>
              <a:rPr lang="en-US" dirty="0" smtClean="0"/>
              <a:t>is an optional suffix. It has the following purposes:</a:t>
            </a:r>
          </a:p>
          <a:p>
            <a:pPr lvl="4"/>
            <a:r>
              <a:rPr lang="en-US" sz="2000" dirty="0" smtClean="0"/>
              <a:t>If the </a:t>
            </a:r>
            <a:r>
              <a:rPr lang="en-US" sz="2000" i="1" dirty="0" err="1" smtClean="0"/>
              <a:t>reglist</a:t>
            </a:r>
            <a:r>
              <a:rPr lang="en-US" sz="2000" dirty="0" smtClean="0"/>
              <a:t> contains the pc (r15), in addition to the normal multiple register transfer, the SPSR is copied into the CPSR. This is for returning from exception handlers. Use this only from exception modes.</a:t>
            </a:r>
          </a:p>
          <a:p>
            <a:pPr lvl="4"/>
            <a:r>
              <a:rPr lang="en-US" sz="1800" dirty="0" smtClean="0"/>
              <a:t>Otherwise, data is transferred into or out of the User mode registers instead of the current mode registers</a:t>
            </a:r>
            <a:r>
              <a:rPr lang="en-US" dirty="0" smtClean="0"/>
              <a:t>.</a:t>
            </a:r>
          </a:p>
          <a:p>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Modes - Privileged</a:t>
            </a:r>
            <a:endParaRPr lang="en-US" dirty="0"/>
          </a:p>
        </p:txBody>
      </p:sp>
      <p:sp>
        <p:nvSpPr>
          <p:cNvPr id="3" name="Text Placeholder 2"/>
          <p:cNvSpPr>
            <a:spLocks noGrp="1"/>
          </p:cNvSpPr>
          <p:nvPr>
            <p:ph type="body" sz="quarter" idx="10"/>
          </p:nvPr>
        </p:nvSpPr>
        <p:spPr/>
        <p:txBody>
          <a:bodyPr>
            <a:normAutofit/>
          </a:bodyPr>
          <a:lstStyle/>
          <a:p>
            <a:pPr lvl="0"/>
            <a:r>
              <a:rPr lang="en-GB" sz="2400" dirty="0" smtClean="0"/>
              <a:t>Determines which registers are active and access rights to the </a:t>
            </a:r>
            <a:r>
              <a:rPr lang="en-GB" sz="2400" i="1" dirty="0" smtClean="0"/>
              <a:t>cpsr</a:t>
            </a:r>
            <a:r>
              <a:rPr lang="en-GB" sz="2400" dirty="0" smtClean="0"/>
              <a:t> register</a:t>
            </a:r>
            <a:endParaRPr lang="en-US" sz="2400" dirty="0" smtClean="0"/>
          </a:p>
          <a:p>
            <a:pPr lvl="0"/>
            <a:r>
              <a:rPr lang="en-GB" sz="2400" dirty="0" smtClean="0"/>
              <a:t>Each processor mode is either</a:t>
            </a:r>
            <a:endParaRPr lang="en-US" sz="2400" dirty="0" smtClean="0"/>
          </a:p>
          <a:p>
            <a:pPr lvl="1"/>
            <a:r>
              <a:rPr lang="en-GB" dirty="0" smtClean="0"/>
              <a:t>privileged full read-write access to the </a:t>
            </a:r>
            <a:r>
              <a:rPr lang="en-GB" i="1" dirty="0" smtClean="0"/>
              <a:t>cpsr</a:t>
            </a:r>
            <a:endParaRPr lang="en-US" dirty="0" smtClean="0"/>
          </a:p>
          <a:p>
            <a:pPr lvl="2"/>
            <a:r>
              <a:rPr lang="en-GB" b="1" dirty="0" smtClean="0"/>
              <a:t>Abort</a:t>
            </a:r>
            <a:r>
              <a:rPr lang="en-GB" dirty="0" smtClean="0"/>
              <a:t>: Entered when there is a failed attempt to access memory</a:t>
            </a:r>
            <a:endParaRPr lang="en-US" dirty="0" smtClean="0"/>
          </a:p>
          <a:p>
            <a:pPr lvl="2"/>
            <a:r>
              <a:rPr lang="en-GB" b="1" dirty="0" smtClean="0"/>
              <a:t>Fast interrupt request</a:t>
            </a:r>
            <a:r>
              <a:rPr lang="en-GB" dirty="0" smtClean="0"/>
              <a:t>: Type of interrupt level</a:t>
            </a:r>
            <a:endParaRPr lang="en-US" dirty="0" smtClean="0"/>
          </a:p>
          <a:p>
            <a:pPr lvl="2"/>
            <a:r>
              <a:rPr lang="en-GB" b="1" dirty="0" smtClean="0"/>
              <a:t>Interrupt request</a:t>
            </a:r>
            <a:r>
              <a:rPr lang="en-GB" dirty="0" smtClean="0"/>
              <a:t>: Type of interrupt level</a:t>
            </a:r>
            <a:endParaRPr lang="en-US" dirty="0" smtClean="0"/>
          </a:p>
          <a:p>
            <a:pPr lvl="2"/>
            <a:r>
              <a:rPr lang="en-GB" b="1" dirty="0" smtClean="0"/>
              <a:t>Supervisor</a:t>
            </a:r>
            <a:r>
              <a:rPr lang="en-GB" dirty="0" smtClean="0"/>
              <a:t>: Mode that the processor is in after reset, mode in which OS kernel resides</a:t>
            </a:r>
            <a:endParaRPr lang="en-US" dirty="0" smtClean="0"/>
          </a:p>
          <a:p>
            <a:pPr lvl="2"/>
            <a:r>
              <a:rPr lang="en-GB" b="1" dirty="0" smtClean="0"/>
              <a:t>System:</a:t>
            </a:r>
            <a:r>
              <a:rPr lang="en-GB" dirty="0" smtClean="0"/>
              <a:t> and version of user mode that allows full read-write access to </a:t>
            </a:r>
            <a:r>
              <a:rPr lang="en-GB" i="1" dirty="0" smtClean="0"/>
              <a:t>cpsr</a:t>
            </a:r>
            <a:endParaRPr lang="en-US" dirty="0" smtClean="0"/>
          </a:p>
          <a:p>
            <a:pPr lvl="2"/>
            <a:r>
              <a:rPr lang="en-GB" b="1" dirty="0" smtClean="0"/>
              <a:t>Undefined</a:t>
            </a:r>
            <a:r>
              <a:rPr lang="en-GB" dirty="0" smtClean="0"/>
              <a:t>: used when the processor encounters an instruction that is undefined or not supported by implementation</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Modes – Non - Privileged</a:t>
            </a:r>
            <a:endParaRPr lang="en-US" dirty="0"/>
          </a:p>
        </p:txBody>
      </p:sp>
      <p:sp>
        <p:nvSpPr>
          <p:cNvPr id="3" name="Text Placeholder 2"/>
          <p:cNvSpPr>
            <a:spLocks noGrp="1"/>
          </p:cNvSpPr>
          <p:nvPr>
            <p:ph type="body" sz="quarter" idx="10"/>
          </p:nvPr>
        </p:nvSpPr>
        <p:spPr/>
        <p:txBody>
          <a:bodyPr/>
          <a:lstStyle/>
          <a:p>
            <a:r>
              <a:rPr lang="en-GB" dirty="0" smtClean="0"/>
              <a:t>Non-privileged only read access to the control field in the cpsr, read-write access to the condition flags</a:t>
            </a:r>
            <a:endParaRPr lang="en-US" dirty="0" smtClean="0"/>
          </a:p>
          <a:p>
            <a:pPr lvl="2"/>
            <a:r>
              <a:rPr lang="en-GB" b="1" dirty="0" smtClean="0"/>
              <a:t>user</a:t>
            </a:r>
            <a:r>
              <a:rPr lang="en-GB" dirty="0" smtClean="0"/>
              <a:t>: used for programs and applications</a:t>
            </a:r>
          </a:p>
          <a:p>
            <a:pPr lvl="2"/>
            <a:endParaRPr lang="en-GB" dirty="0" smtClean="0"/>
          </a:p>
          <a:p>
            <a:pPr lvl="2"/>
            <a:endParaRPr lang="en-GB" dirty="0" smtClean="0"/>
          </a:p>
          <a:p>
            <a:pPr lvl="2"/>
            <a:endParaRPr lang="en-GB" dirty="0" smtClean="0"/>
          </a:p>
          <a:p>
            <a:r>
              <a:rPr lang="en-US" dirty="0" smtClean="0"/>
              <a:t>User and system mode share the same register set, but are at different privilege levels</a:t>
            </a:r>
          </a:p>
          <a:p>
            <a:pPr lvl="2"/>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Master_PPT_Confidential">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aster_PPT_Confidential">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Master_PPT_Confidential">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10150</TotalTime>
  <Pages>0</Pages>
  <Words>4728</Words>
  <Characters>0</Characters>
  <Application>Microsoft Office PowerPoint</Application>
  <DocSecurity>0</DocSecurity>
  <PresentationFormat>On-screen Show (4:3)</PresentationFormat>
  <Lines>0</Lines>
  <Paragraphs>917</Paragraphs>
  <Slides>76</Slides>
  <Notes>6</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76</vt:i4>
      </vt:variant>
    </vt:vector>
  </HeadingPairs>
  <TitlesOfParts>
    <vt:vector size="81" baseType="lpstr">
      <vt:lpstr>Master_PPT_Confidential</vt:lpstr>
      <vt:lpstr>1_Master_PPT_Confidential</vt:lpstr>
      <vt:lpstr>2_Master_PPT_Confidential</vt:lpstr>
      <vt:lpstr>1_Custom Design</vt:lpstr>
      <vt:lpstr>Document</vt:lpstr>
      <vt:lpstr>ARM Software Track</vt:lpstr>
      <vt:lpstr>Agenda</vt:lpstr>
      <vt:lpstr>Slide 3</vt:lpstr>
      <vt:lpstr>Track 1 Agenda</vt:lpstr>
      <vt:lpstr>Slide 5</vt:lpstr>
      <vt:lpstr>A Short Introduction – ARMv7</vt:lpstr>
      <vt:lpstr>Recap: Current State – Program Status Register</vt:lpstr>
      <vt:lpstr>Processor Modes - Privileged</vt:lpstr>
      <vt:lpstr>Processor Modes – Non - Privileged</vt:lpstr>
      <vt:lpstr>Processor Modes - contd</vt:lpstr>
      <vt:lpstr>Registers</vt:lpstr>
      <vt:lpstr>ARMv7 Register Organization</vt:lpstr>
      <vt:lpstr>Special Data Registers</vt:lpstr>
      <vt:lpstr>Register Banking Example</vt:lpstr>
      <vt:lpstr>Exceptions</vt:lpstr>
      <vt:lpstr>Vector Table Placement and Structure</vt:lpstr>
      <vt:lpstr>Types of Context Switching</vt:lpstr>
      <vt:lpstr>Quiz Time</vt:lpstr>
      <vt:lpstr>APCS</vt:lpstr>
      <vt:lpstr>Procedures/Functions</vt:lpstr>
      <vt:lpstr>Procedures/Functions</vt:lpstr>
      <vt:lpstr>Basics of Function/Procedure Call</vt:lpstr>
      <vt:lpstr>Why APCS?</vt:lpstr>
      <vt:lpstr>Why APCS?</vt:lpstr>
      <vt:lpstr>Procedure/Function Call Bookkeeping</vt:lpstr>
      <vt:lpstr>Register Conflicts: 2 options (A calls B)</vt:lpstr>
      <vt:lpstr>ARM Procedure Call Standard(APCS)</vt:lpstr>
      <vt:lpstr>APCS register usage convention</vt:lpstr>
      <vt:lpstr>APCS register usage convention</vt:lpstr>
      <vt:lpstr>APCS register usage convention</vt:lpstr>
      <vt:lpstr>APCS register usage convention</vt:lpstr>
      <vt:lpstr>APCS register usage convention</vt:lpstr>
      <vt:lpstr>APCS register usage convention</vt:lpstr>
      <vt:lpstr>APCS register usage convention</vt:lpstr>
      <vt:lpstr>APCS register usage convention</vt:lpstr>
      <vt:lpstr>ARM Solution to Register Conflicts</vt:lpstr>
      <vt:lpstr>Register Conventions</vt:lpstr>
      <vt:lpstr>Register Conventions</vt:lpstr>
      <vt:lpstr>Argument passing and Register Allocation</vt:lpstr>
      <vt:lpstr>Argument passing and Register Allocation(Example)</vt:lpstr>
      <vt:lpstr>Procedure/Function Call Bookkeeping</vt:lpstr>
      <vt:lpstr>Callees’  &amp; Callers’ Rights (Summary)</vt:lpstr>
      <vt:lpstr>Example (Parameter passing)</vt:lpstr>
      <vt:lpstr>Example (Parameter passing)</vt:lpstr>
      <vt:lpstr>Example (Parameter passing)</vt:lpstr>
      <vt:lpstr>“And in Conclusion …’’</vt:lpstr>
      <vt:lpstr>Quiz Time</vt:lpstr>
      <vt:lpstr>ARM Bring up/Boot up in u-boot </vt:lpstr>
      <vt:lpstr>Track 1 Agenda</vt:lpstr>
      <vt:lpstr>ARM Functional Model</vt:lpstr>
      <vt:lpstr>ARM virtual platforms</vt:lpstr>
      <vt:lpstr>ARM Fixed Virtual Platform (FVP) types</vt:lpstr>
      <vt:lpstr>Creating a custom virtual platform </vt:lpstr>
      <vt:lpstr>ARM Bring up/Booting Flow</vt:lpstr>
      <vt:lpstr>Slide 55</vt:lpstr>
      <vt:lpstr>ARM based Simple Embedded System </vt:lpstr>
      <vt:lpstr>System View @ Reset</vt:lpstr>
      <vt:lpstr>Execution Flow on Power On Reset</vt:lpstr>
      <vt:lpstr>System View @ Run Time</vt:lpstr>
      <vt:lpstr>Step 1: Take the Reset Exception</vt:lpstr>
      <vt:lpstr>Step 2: Start Initializing the Hardware</vt:lpstr>
      <vt:lpstr>Step 3: Remap Memory</vt:lpstr>
      <vt:lpstr>Step 4: Initialize Communication Hardware </vt:lpstr>
      <vt:lpstr>Step 5: Bootloader—Copy Payload and Relinquish Control</vt:lpstr>
      <vt:lpstr>Slide 65</vt:lpstr>
      <vt:lpstr>DFE: D4400</vt:lpstr>
      <vt:lpstr>System Memory View</vt:lpstr>
      <vt:lpstr>U-boot booting flow 1/2</vt:lpstr>
      <vt:lpstr>U-boot booting flow 2/2</vt:lpstr>
      <vt:lpstr>ARM U-Boot Logs</vt:lpstr>
      <vt:lpstr> Linux Boot Binaries </vt:lpstr>
      <vt:lpstr>Linux boot from u-boot</vt:lpstr>
      <vt:lpstr>Linux boot from u-boot</vt:lpstr>
      <vt:lpstr>Quiz Time</vt:lpstr>
      <vt:lpstr>Slide 75</vt:lpstr>
      <vt:lpstr>Non-Orthogonality - Example</vt:lpstr>
    </vt:vector>
  </TitlesOfParts>
  <Company>Free Scale</Company>
  <LinksUpToDate>false</LinksUpToDate>
  <CharactersWithSpaces>0</CharactersWithSpaces>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b32579</cp:lastModifiedBy>
  <cp:revision>990</cp:revision>
  <dcterms:created xsi:type="dcterms:W3CDTF">2008-02-05T19:26:48Z</dcterms:created>
  <dcterms:modified xsi:type="dcterms:W3CDTF">2013-10-08T03:55:51Z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