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ARMv8 Fundamentals 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Exception Levels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Sudhanshu Gupta</a:t>
            </a:r>
          </a:p>
          <a:p>
            <a:r>
              <a:rPr lang="en-US" dirty="0"/>
              <a:t>BSP</a:t>
            </a:r>
          </a:p>
          <a:p>
            <a:r>
              <a:rPr lang="en-US" dirty="0"/>
              <a:t>DN-SW</a:t>
            </a:r>
          </a:p>
        </p:txBody>
      </p:sp>
    </p:spTree>
    <p:extLst>
      <p:ext uri="{BB962C8B-B14F-4D97-AF65-F5344CB8AC3E}">
        <p14:creationId xmlns:p14="http://schemas.microsoft.com/office/powerpoint/2010/main" val="37506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 – Exception Levels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5815" y="1090219"/>
            <a:ext cx="62184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NewRomanPSMT"/>
              </a:rPr>
              <a:t>In ARMv8, execution occurs at one of four </a:t>
            </a:r>
            <a:r>
              <a:rPr lang="en-US" i="1" dirty="0">
                <a:latin typeface="TimesNewRomanPS-ItalicMT"/>
              </a:rPr>
              <a:t>Exception levels…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	</a:t>
            </a:r>
            <a:r>
              <a:rPr lang="en-US" sz="1200" b="1" dirty="0"/>
              <a:t>EL0 - </a:t>
            </a:r>
            <a:r>
              <a:rPr lang="en-US" sz="1200" dirty="0"/>
              <a:t>Normal user applications.</a:t>
            </a:r>
          </a:p>
          <a:p>
            <a:pPr algn="just"/>
            <a:r>
              <a:rPr lang="en-US" sz="1200" b="1" dirty="0"/>
              <a:t>	EL1 - </a:t>
            </a:r>
            <a:r>
              <a:rPr lang="en-US" sz="1200" dirty="0"/>
              <a:t>Operating system kernel typically described as </a:t>
            </a:r>
            <a:r>
              <a:rPr lang="en-US" sz="1200" i="1" dirty="0"/>
              <a:t>privileged</a:t>
            </a:r>
            <a:r>
              <a:rPr lang="en-US" sz="1200" dirty="0"/>
              <a:t>.</a:t>
            </a:r>
          </a:p>
          <a:p>
            <a:pPr algn="just"/>
            <a:r>
              <a:rPr lang="en-US" sz="1200" b="1" dirty="0"/>
              <a:t>	EL2 - </a:t>
            </a:r>
            <a:r>
              <a:rPr lang="en-US" sz="1200" dirty="0"/>
              <a:t>Hypervisor.</a:t>
            </a:r>
          </a:p>
          <a:p>
            <a:pPr algn="just"/>
            <a:r>
              <a:rPr lang="en-US" sz="1200" b="1" dirty="0"/>
              <a:t>	EL3 - </a:t>
            </a:r>
            <a:r>
              <a:rPr lang="en-US" sz="1200" dirty="0"/>
              <a:t>Low-level firmware, including the Secure Monitor.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95" y="3084635"/>
            <a:ext cx="5250978" cy="33809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: Rounded Corners 7"/>
          <p:cNvSpPr/>
          <p:nvPr/>
        </p:nvSpPr>
        <p:spPr>
          <a:xfrm>
            <a:off x="7296703" y="4775096"/>
            <a:ext cx="3596054" cy="1732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>
                <a:latin typeface="TimesNewRomanPSMT"/>
              </a:rPr>
              <a:t>An application ,  Kernel of an operating system or a Hypervisor, each execute in their respective Exception level. </a:t>
            </a:r>
          </a:p>
          <a:p>
            <a:pPr algn="just"/>
            <a:endParaRPr lang="en-US" sz="1200" dirty="0">
              <a:latin typeface="TimesNewRomanPSMT"/>
            </a:endParaRPr>
          </a:p>
          <a:p>
            <a:pPr algn="just"/>
            <a:r>
              <a:rPr lang="en-US" sz="1200" dirty="0">
                <a:latin typeface="TimesNewRomanPSMT"/>
              </a:rPr>
              <a:t>An exception to this rule is </a:t>
            </a:r>
            <a:r>
              <a:rPr lang="en-US" sz="1200" b="1" dirty="0">
                <a:latin typeface="TimesNewRomanPSMT"/>
              </a:rPr>
              <a:t>in-kernel hypervisors</a:t>
            </a:r>
          </a:p>
          <a:p>
            <a:pPr algn="just"/>
            <a:r>
              <a:rPr lang="en-US" sz="1200" dirty="0">
                <a:latin typeface="TimesNewRomanPSMT"/>
              </a:rPr>
              <a:t>such as </a:t>
            </a:r>
            <a:r>
              <a:rPr lang="en-US" sz="1200" b="1" dirty="0">
                <a:latin typeface="TimesNewRomanPSMT"/>
              </a:rPr>
              <a:t>KVM</a:t>
            </a:r>
            <a:r>
              <a:rPr lang="en-US" sz="1200" dirty="0">
                <a:latin typeface="TimesNewRomanPSMT"/>
              </a:rPr>
              <a:t>, which operate across </a:t>
            </a:r>
            <a:r>
              <a:rPr lang="en-US" sz="1200" i="1" dirty="0">
                <a:latin typeface="TimesNewRomanPS-ItalicMT"/>
              </a:rPr>
              <a:t>both </a:t>
            </a:r>
            <a:r>
              <a:rPr lang="en-US" sz="1200" b="1" dirty="0">
                <a:latin typeface="TimesNewRomanPSMT"/>
              </a:rPr>
              <a:t>EL2</a:t>
            </a:r>
            <a:r>
              <a:rPr lang="en-US" sz="1200" dirty="0">
                <a:latin typeface="TimesNewRomanPSMT"/>
              </a:rPr>
              <a:t> and </a:t>
            </a:r>
            <a:r>
              <a:rPr lang="en-US" sz="1200" b="1" dirty="0">
                <a:latin typeface="TimesNewRomanPSMT"/>
              </a:rPr>
              <a:t>EL1</a:t>
            </a:r>
            <a:r>
              <a:rPr lang="en-US" sz="1200" dirty="0">
                <a:latin typeface="TimesNewRomanPSMT"/>
              </a:rPr>
              <a:t>.</a:t>
            </a:r>
            <a:endParaRPr lang="en-US" sz="1200" dirty="0"/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100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 – Security States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5285" y="892186"/>
            <a:ext cx="7572119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NewRomanPSMT"/>
              </a:rPr>
              <a:t>* ARMv8-A provides two security states:</a:t>
            </a:r>
          </a:p>
          <a:p>
            <a:r>
              <a:rPr lang="en-US" sz="1200" dirty="0">
                <a:latin typeface="TimesNewRomanPSMT"/>
              </a:rPr>
              <a:t> 	* Secure and </a:t>
            </a:r>
          </a:p>
          <a:p>
            <a:r>
              <a:rPr lang="en-US" sz="1200" dirty="0">
                <a:latin typeface="TimesNewRomanPSMT"/>
              </a:rPr>
              <a:t>	* Non-secure (</a:t>
            </a:r>
            <a:r>
              <a:rPr lang="en-US" sz="1200" i="1" dirty="0">
                <a:latin typeface="TimesNewRomanPS-ItalicMT"/>
              </a:rPr>
              <a:t>Normal World)</a:t>
            </a:r>
            <a:r>
              <a:rPr lang="en-US" sz="1200" dirty="0">
                <a:latin typeface="TimesNewRomanPSMT"/>
              </a:rPr>
              <a:t> </a:t>
            </a:r>
          </a:p>
          <a:p>
            <a:endParaRPr lang="en-US" sz="1200" dirty="0">
              <a:latin typeface="TimesNewRomanPSMT"/>
            </a:endParaRPr>
          </a:p>
          <a:p>
            <a:r>
              <a:rPr lang="en-US" sz="1200" dirty="0">
                <a:latin typeface="TimesNewRomanPSMT"/>
              </a:rPr>
              <a:t>* This enables an Operating System (OS) to run in parallel with a trusted OS on the same hardware, and provides protection against certain software attacks and hardware attacks. </a:t>
            </a:r>
          </a:p>
          <a:p>
            <a:endParaRPr lang="en-US" sz="1200" dirty="0">
              <a:latin typeface="TimesNewRomanPSMT"/>
            </a:endParaRPr>
          </a:p>
          <a:p>
            <a:r>
              <a:rPr lang="en-US" sz="1200" dirty="0">
                <a:latin typeface="TimesNewRomanPSMT"/>
              </a:rPr>
              <a:t>* </a:t>
            </a:r>
            <a:r>
              <a:rPr lang="en-US" sz="1200" b="1" dirty="0">
                <a:latin typeface="TimesNewRomanPSMT"/>
              </a:rPr>
              <a:t>ARM </a:t>
            </a:r>
            <a:r>
              <a:rPr lang="en-US" sz="1200" b="1" dirty="0" err="1">
                <a:latin typeface="TimesNewRomanPSMT"/>
              </a:rPr>
              <a:t>TrustZone</a:t>
            </a:r>
            <a:r>
              <a:rPr lang="en-US" sz="1200" dirty="0">
                <a:latin typeface="TimesNewRomanPSMT"/>
              </a:rPr>
              <a:t> technology enables the system to be partitioned between the Normal and Secure worlds. </a:t>
            </a:r>
          </a:p>
          <a:p>
            <a:endParaRPr lang="en-US" sz="900" dirty="0">
              <a:latin typeface="TimesNewRomanPSMT"/>
            </a:endParaRPr>
          </a:p>
          <a:p>
            <a:r>
              <a:rPr lang="en-US" sz="1200" dirty="0">
                <a:latin typeface="TimesNewRomanPSMT"/>
              </a:rPr>
              <a:t>* ARMv8-A also provides support for </a:t>
            </a:r>
            <a:r>
              <a:rPr lang="en-US" sz="1200" b="1" dirty="0">
                <a:latin typeface="TimesNewRomanPSMT"/>
              </a:rPr>
              <a:t>virtualization</a:t>
            </a:r>
            <a:r>
              <a:rPr lang="en-US" sz="1200" dirty="0">
                <a:latin typeface="TimesNewRomanPSMT"/>
              </a:rPr>
              <a:t>, though only in the Normal world.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NewRomanPSMT"/>
              </a:rPr>
              <a:t>This means that hypervisor, or </a:t>
            </a:r>
            <a:r>
              <a:rPr lang="en-US" sz="1200" b="1" dirty="0">
                <a:latin typeface="TimesNewRomanPSMT"/>
              </a:rPr>
              <a:t>Virtual Machine Manager (VMM) </a:t>
            </a:r>
            <a:r>
              <a:rPr lang="en-US" sz="1200" dirty="0">
                <a:latin typeface="TimesNewRomanPSMT"/>
              </a:rPr>
              <a:t>code can run on the system and</a:t>
            </a:r>
          </a:p>
          <a:p>
            <a:r>
              <a:rPr lang="en-US" sz="1200" b="1" dirty="0">
                <a:latin typeface="TimesNewRomanPSMT"/>
              </a:rPr>
              <a:t>host multiple guest operating systems</a:t>
            </a:r>
            <a:r>
              <a:rPr lang="en-US" sz="1200" dirty="0">
                <a:latin typeface="TimesNewRomanPSMT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65" y="3406868"/>
            <a:ext cx="6133640" cy="32289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: Rounded Corners 4"/>
          <p:cNvSpPr/>
          <p:nvPr/>
        </p:nvSpPr>
        <p:spPr>
          <a:xfrm>
            <a:off x="8229600" y="5389684"/>
            <a:ext cx="2989384" cy="888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>
                <a:latin typeface="TimesNewRomanPSMT"/>
              </a:rPr>
              <a:t>In </a:t>
            </a:r>
            <a:r>
              <a:rPr lang="en-US" sz="1200" b="1" dirty="0">
                <a:solidFill>
                  <a:schemeClr val="tx1"/>
                </a:solidFill>
                <a:latin typeface="TimesNewRomanPSMT"/>
              </a:rPr>
              <a:t>ARMv7-A</a:t>
            </a:r>
            <a:r>
              <a:rPr lang="en-US" sz="1200" dirty="0">
                <a:latin typeface="TimesNewRomanPSMT"/>
              </a:rPr>
              <a:t> architecture, the Secure monitor acts as a gateway for moving between the Normal and Secure worlds.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480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</a:t>
            </a:r>
            <a:endParaRPr lang="en-US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4097215" y="940805"/>
            <a:ext cx="2110154" cy="413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Execution States in ARMv8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066800" y="1784783"/>
            <a:ext cx="2110154" cy="413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Aarch</a:t>
            </a:r>
            <a:r>
              <a:rPr lang="en-US" sz="1200" dirty="0"/>
              <a:t> 64</a:t>
            </a:r>
          </a:p>
          <a:p>
            <a:pPr algn="ctr"/>
            <a:r>
              <a:rPr lang="en-US" sz="1000" dirty="0"/>
              <a:t>[GPR 64bit]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951077" y="1784783"/>
            <a:ext cx="2110154" cy="413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Aarch</a:t>
            </a:r>
            <a:r>
              <a:rPr lang="en-US" sz="1200" dirty="0"/>
              <a:t> 32</a:t>
            </a:r>
          </a:p>
          <a:p>
            <a:pPr algn="ctr"/>
            <a:r>
              <a:rPr lang="en-US" sz="1000" dirty="0"/>
              <a:t>[GPR 32bit]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2" idx="1"/>
            <a:endCxn id="5" idx="3"/>
          </p:cNvCxnSpPr>
          <p:nvPr/>
        </p:nvCxnSpPr>
        <p:spPr>
          <a:xfrm flipH="1">
            <a:off x="3176954" y="1147424"/>
            <a:ext cx="920261" cy="84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3"/>
            <a:endCxn id="6" idx="1"/>
          </p:cNvCxnSpPr>
          <p:nvPr/>
        </p:nvCxnSpPr>
        <p:spPr>
          <a:xfrm>
            <a:off x="6207369" y="1147424"/>
            <a:ext cx="743708" cy="84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755065" y="156796"/>
            <a:ext cx="2338754" cy="88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 dirty="0"/>
              <a:t>Legends</a:t>
            </a:r>
            <a:r>
              <a:rPr lang="en-US" sz="1050" dirty="0"/>
              <a:t> : </a:t>
            </a:r>
          </a:p>
          <a:p>
            <a:endParaRPr lang="en-US" sz="1050" dirty="0"/>
          </a:p>
          <a:p>
            <a:r>
              <a:rPr lang="en-US" sz="1050" dirty="0"/>
              <a:t>GPR – General Purpose Registers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7831" y="2727866"/>
            <a:ext cx="2028092" cy="7078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  <a:effectLst>
            <a:outerShdw blurRad="152400" dist="1612900" dir="5400000" sx="90000" sy="-19000" rotWithShape="0">
              <a:prstClr val="black">
                <a:alpha val="15000"/>
              </a:prstClr>
            </a:outerShdw>
            <a:reflection blurRad="6350" stA="50000" endA="300" endPos="55500" dist="1016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000"/>
            </a:lvl1pPr>
          </a:lstStyle>
          <a:p>
            <a:r>
              <a:rPr lang="en-US" dirty="0"/>
              <a:t>Privilege level is determined by Exception Level (EL 0,1,2,3).</a:t>
            </a:r>
          </a:p>
          <a:p>
            <a:r>
              <a:rPr lang="en-US" dirty="0"/>
              <a:t>Executes A64 instruction set.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2108" y="2727866"/>
            <a:ext cx="2028092" cy="86177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  <a:effectLst>
            <a:outerShdw blurRad="152400" dist="1612900" dir="5400000" sx="90000" sy="-19000" rotWithShape="0">
              <a:prstClr val="black">
                <a:alpha val="15000"/>
              </a:prstClr>
            </a:outerShdw>
            <a:reflection blurRad="6350" stA="50000" endA="300" endPos="55500" dist="1016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Retains ARMv7 definitions of </a:t>
            </a:r>
            <a:r>
              <a:rPr lang="en-US" sz="1000" dirty="0" err="1"/>
              <a:t>priviledge</a:t>
            </a:r>
            <a:r>
              <a:rPr lang="en-US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Executes either A32 (aka ARM) or T32 (Thumb) instruction sets.</a:t>
            </a:r>
          </a:p>
        </p:txBody>
      </p:sp>
      <p:cxnSp>
        <p:nvCxnSpPr>
          <p:cNvPr id="18" name="Straight Connector 17"/>
          <p:cNvCxnSpPr>
            <a:stCxn id="5" idx="2"/>
            <a:endCxn id="15" idx="0"/>
          </p:cNvCxnSpPr>
          <p:nvPr/>
        </p:nvCxnSpPr>
        <p:spPr>
          <a:xfrm>
            <a:off x="2121877" y="2198021"/>
            <a:ext cx="0" cy="529845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6" idx="0"/>
          </p:cNvCxnSpPr>
          <p:nvPr/>
        </p:nvCxnSpPr>
        <p:spPr>
          <a:xfrm>
            <a:off x="8006154" y="2198021"/>
            <a:ext cx="0" cy="529845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81" y="3965597"/>
            <a:ext cx="4356094" cy="25433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239" y="3965597"/>
            <a:ext cx="4611829" cy="25433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Straight Connector 23"/>
          <p:cNvCxnSpPr/>
          <p:nvPr/>
        </p:nvCxnSpPr>
        <p:spPr>
          <a:xfrm>
            <a:off x="5152292" y="1883888"/>
            <a:ext cx="0" cy="462502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31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 – Changing Exception Levels in ARMv7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5286" y="942928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 (Body)"/>
              </a:rPr>
              <a:t>In the ARMv7 architecture, the processor mode can change under privileged software control.</a:t>
            </a:r>
          </a:p>
        </p:txBody>
      </p:sp>
      <p:sp>
        <p:nvSpPr>
          <p:cNvPr id="3" name="Rectangle 2"/>
          <p:cNvSpPr/>
          <p:nvPr/>
        </p:nvSpPr>
        <p:spPr>
          <a:xfrm>
            <a:off x="265286" y="1246194"/>
            <a:ext cx="100656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 (Body)"/>
              </a:rPr>
              <a:t>When an exception occurs, the core saves the current execution state and the return address, enters the required mode, and possibly disables hardware interrupts.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286" y="2531954"/>
            <a:ext cx="421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u="sng" dirty="0">
                <a:latin typeface="Trebuchet MS (Body)"/>
              </a:rPr>
              <a:t>:: </a:t>
            </a:r>
            <a:r>
              <a:rPr lang="en-US" sz="1000" b="1" u="sng" dirty="0">
                <a:latin typeface="Trebuchet MS (Body)"/>
              </a:rPr>
              <a:t>Sub-Systems and associated Privilege levels</a:t>
            </a:r>
            <a:r>
              <a:rPr lang="en-US" sz="1000" b="1" dirty="0">
                <a:latin typeface="Trebuchet MS (Body)"/>
              </a:rPr>
              <a:t> ::</a:t>
            </a:r>
          </a:p>
          <a:p>
            <a:endParaRPr lang="en-US" sz="1000" b="1" dirty="0">
              <a:latin typeface="Trebuchet MS (Body)"/>
            </a:endParaRPr>
          </a:p>
          <a:p>
            <a:r>
              <a:rPr lang="en-US" sz="1000" b="1" dirty="0">
                <a:latin typeface="Trebuchet MS (Body)"/>
              </a:rPr>
              <a:t>Applications </a:t>
            </a:r>
            <a:r>
              <a:rPr lang="en-US" sz="1000" dirty="0">
                <a:latin typeface="Trebuchet MS (Body)"/>
              </a:rPr>
              <a:t>[PL0]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 (Body)"/>
              </a:rPr>
              <a:t>Unprivileged mode, lowest level of privilege. </a:t>
            </a:r>
          </a:p>
          <a:p>
            <a:endParaRPr lang="en-US" sz="1000" b="1" dirty="0">
              <a:latin typeface="Trebuchet MS (Body)"/>
            </a:endParaRPr>
          </a:p>
          <a:p>
            <a:endParaRPr lang="en-US" sz="1000" b="1" dirty="0">
              <a:latin typeface="Trebuchet MS (Body)"/>
            </a:endParaRPr>
          </a:p>
          <a:p>
            <a:r>
              <a:rPr lang="en-US" sz="1000" b="1" dirty="0">
                <a:latin typeface="Trebuchet MS (Body)"/>
              </a:rPr>
              <a:t>Operating systems</a:t>
            </a:r>
            <a:r>
              <a:rPr lang="en-US" sz="1000" dirty="0">
                <a:latin typeface="Trebuchet MS (Body)"/>
              </a:rPr>
              <a:t> [PL1] </a:t>
            </a:r>
          </a:p>
          <a:p>
            <a:endParaRPr lang="en-US" sz="1000" dirty="0">
              <a:latin typeface="Trebuchet MS (Body)"/>
            </a:endParaRPr>
          </a:p>
          <a:p>
            <a:endParaRPr lang="en-US" sz="1000" dirty="0">
              <a:latin typeface="Trebuchet MS (Body)"/>
            </a:endParaRPr>
          </a:p>
          <a:p>
            <a:r>
              <a:rPr lang="en-US" sz="1000" b="1" dirty="0">
                <a:latin typeface="Trebuchet MS (Body)"/>
              </a:rPr>
              <a:t>Hypervisor</a:t>
            </a:r>
            <a:r>
              <a:rPr lang="en-US" sz="1000" dirty="0">
                <a:latin typeface="Trebuchet MS (Body)"/>
              </a:rPr>
              <a:t> [PL2]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 (Body)"/>
              </a:rPr>
              <a:t>with the Virtualization extensions</a:t>
            </a:r>
          </a:p>
          <a:p>
            <a:endParaRPr lang="en-US" sz="1000" dirty="0">
              <a:latin typeface="Trebuchet MS (Body)"/>
            </a:endParaRPr>
          </a:p>
          <a:p>
            <a:endParaRPr lang="en-US" sz="1000" dirty="0">
              <a:latin typeface="Trebuchet MS (Body)"/>
            </a:endParaRPr>
          </a:p>
          <a:p>
            <a:r>
              <a:rPr lang="en-US" sz="1000" b="1" dirty="0">
                <a:latin typeface="Trebuchet MS (Body)"/>
              </a:rPr>
              <a:t>Secure monitor</a:t>
            </a:r>
            <a:r>
              <a:rPr lang="en-US" sz="1000" dirty="0">
                <a:latin typeface="Trebuchet MS (Body)"/>
              </a:rPr>
              <a:t> [PL1]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 (Body)"/>
              </a:rPr>
              <a:t>Acts as a gateway for moving between the Secure and Non-secure (Normal) worlds)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764" y="1762005"/>
            <a:ext cx="7231643" cy="48524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530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 – Exception Levels in ARMv7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5286" y="942928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 (Body)"/>
              </a:rPr>
              <a:t>Privilege Level Table in previous slide summarized as a block diagram below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37" y="1446249"/>
            <a:ext cx="4429125" cy="5172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325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 – Exception Levels in ARMv8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5285" y="890719"/>
            <a:ext cx="11583003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 (Body)"/>
              </a:rPr>
              <a:t>In AArch64, the processor modes are mapped onto the Exception levels as in </a:t>
            </a:r>
            <a:r>
              <a:rPr lang="en-US" sz="1000" dirty="0">
                <a:solidFill>
                  <a:srgbClr val="00B0F0"/>
                </a:solidFill>
                <a:latin typeface="Trebuchet MS (Body)"/>
              </a:rPr>
              <a:t>Figure 3-6</a:t>
            </a:r>
            <a:r>
              <a:rPr lang="en-US" sz="1000" dirty="0">
                <a:latin typeface="Trebuchet MS (Body)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Trebuchet MS (Body)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 (Body)"/>
              </a:rPr>
              <a:t>Like ARMv7 (AArch32) when an exception is taken, the processor changes to the Exception level (mode) that supports the handling of the exception.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90" y="1517849"/>
            <a:ext cx="7346589" cy="33615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65285" y="5452900"/>
            <a:ext cx="10267568" cy="135421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000">
                <a:latin typeface="Trebuchet MS (Body)"/>
              </a:defRPr>
            </a:lvl1pPr>
          </a:lstStyle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</a:rPr>
              <a:t>Exception Level Hopping rule(s)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Moves to a higher Exception level, (say EL0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r>
              <a:rPr lang="en-US" sz="1000" dirty="0"/>
              <a:t> EL1), indicate increased software execution privilege.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exception cannot be taken to a lower Exception level.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There is no exception handling at level EL0, exceptions must be handled at a higher Exception level.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Execution of an exception handler starts, at an Exception level higher than EL0, from a defined vector that relates to the exception taken.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Ending exception handling and returning to the previous Exception level is performed by executing the </a:t>
            </a:r>
            <a:r>
              <a:rPr lang="en-US" sz="1000" b="1" dirty="0">
                <a:solidFill>
                  <a:schemeClr val="accent2"/>
                </a:solidFill>
              </a:rPr>
              <a:t>ERET</a:t>
            </a:r>
            <a:r>
              <a:rPr lang="en-US" sz="1000" dirty="0"/>
              <a:t> instruction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>
                <a:latin typeface="+mn-lt"/>
              </a:rPr>
              <a:t>Returning from an exception can stay at the same Exception level or enter a lower Exception level. (except when retuning from EL3 to a Non-secure state.) </a:t>
            </a:r>
          </a:p>
          <a:p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8902460" y="3011626"/>
            <a:ext cx="2764673" cy="1958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/>
              <a:t>Sources of Exception Level Hopping</a:t>
            </a:r>
          </a:p>
          <a:p>
            <a:endParaRPr lang="en-US" sz="1000" dirty="0"/>
          </a:p>
          <a:p>
            <a:r>
              <a:rPr lang="en-US" sz="1000" dirty="0"/>
              <a:t>— Memory system aborts. </a:t>
            </a:r>
          </a:p>
          <a:p>
            <a:r>
              <a:rPr lang="en-US" sz="1000" dirty="0"/>
              <a:t>— Interrupts such as IRQ and FIQ.</a:t>
            </a:r>
          </a:p>
          <a:p>
            <a:r>
              <a:rPr lang="en-US" sz="1000" dirty="0"/>
              <a:t>— Undefined instructions.</a:t>
            </a:r>
          </a:p>
          <a:p>
            <a:r>
              <a:rPr lang="en-US" sz="1000" dirty="0"/>
              <a:t>— System calls. These permit unprivileged software to make a system call to an operating system.</a:t>
            </a:r>
          </a:p>
          <a:p>
            <a:r>
              <a:rPr lang="en-US" sz="1000" dirty="0"/>
              <a:t>— Secure monitor or hypervisor traps.</a:t>
            </a:r>
          </a:p>
        </p:txBody>
      </p:sp>
    </p:spTree>
    <p:extLst>
      <p:ext uri="{BB962C8B-B14F-4D97-AF65-F5344CB8AC3E}">
        <p14:creationId xmlns:p14="http://schemas.microsoft.com/office/powerpoint/2010/main" val="340013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 – Changing Execution State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5285" y="933164"/>
            <a:ext cx="10897295" cy="86177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u="sng" dirty="0" err="1">
                <a:latin typeface="TimesNewRomanPSMT"/>
              </a:rPr>
              <a:t>Usecase</a:t>
            </a:r>
            <a:r>
              <a:rPr lang="en-US" sz="1400" b="1" dirty="0">
                <a:latin typeface="TimesNewRomanPSMT"/>
              </a:rPr>
              <a:t>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NewRomanPSMT"/>
              </a:rPr>
              <a:t>There are times when you must change the execution state of your system.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NewRomanPSMT"/>
              </a:rPr>
              <a:t>Lets suppose, you are running a 64-bit operating system, and want to run a 32-bit application at EL0.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NewRomanPSMT"/>
              </a:rPr>
              <a:t>To do this, the system must change to AArch32. When the application has completed or execution returns to the OS, the system can switch back to AArch64.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32" y="1958196"/>
            <a:ext cx="7001688" cy="31248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87647" y="5337108"/>
            <a:ext cx="10897295" cy="13849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TimesNewRomanPSMT"/>
              </a:rPr>
              <a:t>Method : </a:t>
            </a:r>
          </a:p>
          <a:p>
            <a:r>
              <a:rPr lang="en-US" sz="1200" dirty="0">
                <a:latin typeface="Trebuchet MS (Body)"/>
              </a:rPr>
              <a:t>To change between execution states at the same Exception level, you have to switch to a higher Exception level then return to the original Exception level. </a:t>
            </a:r>
          </a:p>
          <a:p>
            <a:endParaRPr lang="en-US" sz="1200" dirty="0">
              <a:latin typeface="Trebuchet MS (Body)"/>
            </a:endParaRPr>
          </a:p>
          <a:p>
            <a:r>
              <a:rPr lang="en-US" sz="1200" dirty="0">
                <a:latin typeface="Trebuchet MS (Body)"/>
              </a:rPr>
              <a:t>For example, you might have 32-bit and 64-bit applications running under a 64-bit OS. </a:t>
            </a:r>
          </a:p>
          <a:p>
            <a:endParaRPr lang="en-US" sz="1200" dirty="0">
              <a:latin typeface="Trebuchet MS (Body)"/>
            </a:endParaRPr>
          </a:p>
          <a:p>
            <a:r>
              <a:rPr lang="en-US" sz="1200" dirty="0">
                <a:latin typeface="Trebuchet MS (Body)"/>
              </a:rPr>
              <a:t>In this case, the 32-bit application can execute and generate a Supervisor Call (SVC) instruction, or receive an interrupt, causing a switch to EL1 and AArch64</a:t>
            </a:r>
            <a:r>
              <a:rPr lang="en-US" sz="1200" dirty="0">
                <a:latin typeface="TimesNewRomanPSMT"/>
              </a:rPr>
              <a:t>. </a:t>
            </a:r>
            <a:r>
              <a:rPr lang="en-US" sz="1200" dirty="0"/>
              <a:t>The OS can then do a task switch and return to EL0 in AArch64.</a:t>
            </a:r>
            <a:endParaRPr lang="en-US" sz="1000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6724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66492" y="2435469"/>
            <a:ext cx="1607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753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6380</TotalTime>
  <Words>646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Arial-BoldMT</vt:lpstr>
      <vt:lpstr>TimesNewRomanPS-ItalicMT</vt:lpstr>
      <vt:lpstr>TimesNewRomanPSMT</vt:lpstr>
      <vt:lpstr>Trebuchet MS</vt:lpstr>
      <vt:lpstr>Trebuchet MS (Body)</vt:lpstr>
      <vt:lpstr>Wingdings</vt:lpstr>
      <vt:lpstr>Wingdings 3</vt:lpstr>
      <vt:lpstr>Facet</vt:lpstr>
      <vt:lpstr>ARMv8 Fundamentals  &amp;  Exception Levels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 Sudhanshu-nxf29631</dc:creator>
  <cp:lastModifiedBy>Gupta Sudhanshu-nxf29631</cp:lastModifiedBy>
  <cp:revision>44</cp:revision>
  <dcterms:created xsi:type="dcterms:W3CDTF">2017-05-12T03:27:09Z</dcterms:created>
  <dcterms:modified xsi:type="dcterms:W3CDTF">2017-06-08T14:54:46Z</dcterms:modified>
</cp:coreProperties>
</file>