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7" r:id="rId16"/>
    <p:sldId id="275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ARMv8 </a:t>
            </a:r>
            <a:br>
              <a:rPr lang="en-US" dirty="0"/>
            </a:br>
            <a:r>
              <a:rPr lang="en-US" dirty="0"/>
              <a:t>Registers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- Saved Process Status Register (SPSR)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1500" y="953896"/>
            <a:ext cx="1074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When taking an exception, the processor state is stored in the relevant </a:t>
            </a:r>
            <a:r>
              <a:rPr lang="en-US" i="1" dirty="0">
                <a:latin typeface="TimesNewRomanPS-ItalicMT"/>
              </a:rPr>
              <a:t>Saved Program Status Register </a:t>
            </a:r>
            <a:r>
              <a:rPr lang="en-US" dirty="0">
                <a:latin typeface="TimesNewRomanPSMT"/>
              </a:rPr>
              <a:t>(SPSR),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1500" y="1466028"/>
            <a:ext cx="10392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SPSR holds the value of </a:t>
            </a:r>
            <a:r>
              <a:rPr lang="en-US" sz="1400" dirty="0">
                <a:latin typeface="LucidaSansTypewriteX"/>
              </a:rPr>
              <a:t>PSTATE </a:t>
            </a:r>
            <a:r>
              <a:rPr lang="en-US" dirty="0">
                <a:latin typeface="TimesNewRomanPSMT"/>
              </a:rPr>
              <a:t>before taking an exception and is used to restore the value of </a:t>
            </a:r>
            <a:r>
              <a:rPr lang="en-US" sz="1400" dirty="0">
                <a:latin typeface="LucidaSansTypewriteX"/>
              </a:rPr>
              <a:t>PSTATE </a:t>
            </a:r>
            <a:r>
              <a:rPr lang="en-US" dirty="0">
                <a:latin typeface="TimesNewRomanPSMT"/>
              </a:rPr>
              <a:t>when executing an exception return.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72091" y="2472836"/>
            <a:ext cx="6791325" cy="1070143"/>
            <a:chOff x="2372091" y="2868490"/>
            <a:chExt cx="6791325" cy="1070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2091" y="2868490"/>
              <a:ext cx="6791325" cy="8572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463" y="3725740"/>
              <a:ext cx="502953" cy="212893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571500" y="3542979"/>
            <a:ext cx="5829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TimesNewRomanPS-BoldMT"/>
              </a:rPr>
              <a:t>N </a:t>
            </a:r>
            <a:r>
              <a:rPr lang="pt-BR" dirty="0">
                <a:latin typeface="TimesNewRomanPSMT"/>
              </a:rPr>
              <a:t>Negative result (N flag).</a:t>
            </a:r>
          </a:p>
          <a:p>
            <a:r>
              <a:rPr lang="pl-PL" b="1" dirty="0">
                <a:latin typeface="TimesNewRomanPS-BoldMT"/>
              </a:rPr>
              <a:t>Z </a:t>
            </a:r>
            <a:r>
              <a:rPr lang="pl-PL" dirty="0">
                <a:latin typeface="TimesNewRomanPSMT"/>
              </a:rPr>
              <a:t>Zero result (Z) flag.</a:t>
            </a:r>
          </a:p>
          <a:p>
            <a:r>
              <a:rPr lang="en-US" b="1" dirty="0">
                <a:latin typeface="TimesNewRomanPS-BoldMT"/>
              </a:rPr>
              <a:t>C </a:t>
            </a:r>
            <a:r>
              <a:rPr lang="en-US" dirty="0">
                <a:latin typeface="TimesNewRomanPSMT"/>
              </a:rPr>
              <a:t>Carry out (C flag).</a:t>
            </a:r>
          </a:p>
          <a:p>
            <a:r>
              <a:rPr lang="en-US" b="1" dirty="0">
                <a:latin typeface="TimesNewRomanPS-BoldMT"/>
              </a:rPr>
              <a:t>V </a:t>
            </a:r>
            <a:r>
              <a:rPr lang="en-US" dirty="0">
                <a:latin typeface="TimesNewRomanPSMT"/>
              </a:rPr>
              <a:t>Overflow (V flag).</a:t>
            </a:r>
          </a:p>
          <a:p>
            <a:r>
              <a:rPr lang="en-US" b="1" dirty="0"/>
              <a:t>SS </a:t>
            </a:r>
            <a:r>
              <a:rPr lang="en-US" dirty="0"/>
              <a:t>Software Step.</a:t>
            </a:r>
          </a:p>
          <a:p>
            <a:r>
              <a:rPr lang="en-US" b="1" dirty="0"/>
              <a:t>IL </a:t>
            </a:r>
            <a:r>
              <a:rPr lang="en-US" dirty="0"/>
              <a:t>Illegal Execution State bit.</a:t>
            </a:r>
          </a:p>
          <a:p>
            <a:r>
              <a:rPr lang="en-US" b="1" dirty="0"/>
              <a:t>D </a:t>
            </a:r>
            <a:r>
              <a:rPr lang="en-US" dirty="0"/>
              <a:t>Process state Debug mask</a:t>
            </a:r>
          </a:p>
          <a:p>
            <a:r>
              <a:rPr lang="en-US" b="1" dirty="0"/>
              <a:t>A </a:t>
            </a:r>
            <a:r>
              <a:rPr lang="en-US" dirty="0" err="1"/>
              <a:t>SError</a:t>
            </a:r>
            <a:r>
              <a:rPr lang="en-US" dirty="0"/>
              <a:t> (System Error) mask bit.</a:t>
            </a:r>
          </a:p>
          <a:p>
            <a:r>
              <a:rPr lang="en-US" b="1" dirty="0"/>
              <a:t>I </a:t>
            </a:r>
            <a:r>
              <a:rPr lang="en-US" dirty="0"/>
              <a:t>IRQ mask bit.</a:t>
            </a:r>
          </a:p>
          <a:p>
            <a:r>
              <a:rPr lang="en-US" b="1" dirty="0"/>
              <a:t>F </a:t>
            </a:r>
            <a:r>
              <a:rPr lang="en-US" dirty="0"/>
              <a:t>FIQ mask bit.</a:t>
            </a:r>
          </a:p>
        </p:txBody>
      </p:sp>
      <p:sp>
        <p:nvSpPr>
          <p:cNvPr id="9" name="Rectangle 8"/>
          <p:cNvSpPr/>
          <p:nvPr/>
        </p:nvSpPr>
        <p:spPr>
          <a:xfrm>
            <a:off x="5219700" y="354297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NewRomanPS-BoldMT"/>
              </a:rPr>
              <a:t>M[4] </a:t>
            </a:r>
            <a:r>
              <a:rPr lang="en-US" dirty="0">
                <a:latin typeface="TimesNewRomanPSMT"/>
              </a:rPr>
              <a:t>Execution state that the exception was taken from. A value of 0 indicates AArch64.</a:t>
            </a:r>
          </a:p>
          <a:p>
            <a:endParaRPr lang="en-US" dirty="0">
              <a:latin typeface="TimesNewRomanPSMT"/>
            </a:endParaRPr>
          </a:p>
          <a:p>
            <a:r>
              <a:rPr lang="en-US" b="1" dirty="0"/>
              <a:t>M[3:0] </a:t>
            </a:r>
            <a:r>
              <a:rPr lang="en-US" dirty="0"/>
              <a:t>Mode or Exception level that an exception was taken from.</a:t>
            </a:r>
          </a:p>
        </p:txBody>
      </p:sp>
    </p:spTree>
    <p:extLst>
      <p:ext uri="{BB962C8B-B14F-4D97-AF65-F5344CB8AC3E}">
        <p14:creationId xmlns:p14="http://schemas.microsoft.com/office/powerpoint/2010/main" val="125700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– Processor States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3355" y="851696"/>
            <a:ext cx="1055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AArch64 does not have a direct equivalent of the ARMv7 </a:t>
            </a:r>
            <a:r>
              <a:rPr lang="en-US" i="1" dirty="0">
                <a:latin typeface="TimesNewRomanPS-ItalicMT"/>
              </a:rPr>
              <a:t>Current Program Status Register </a:t>
            </a:r>
            <a:r>
              <a:rPr lang="en-US" dirty="0">
                <a:latin typeface="TimesNewRomanPSMT"/>
              </a:rPr>
              <a:t>(CPSR).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3356" y="1386897"/>
            <a:ext cx="11630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In AArch64, the components of the traditional CPSR are supplied as fields that can be made accessible independently. </a:t>
            </a:r>
          </a:p>
          <a:p>
            <a:r>
              <a:rPr lang="en-US" dirty="0">
                <a:latin typeface="TimesNewRomanPSMT"/>
              </a:rPr>
              <a:t>These are referred to collectively as </a:t>
            </a:r>
            <a:r>
              <a:rPr lang="en-US" i="1" dirty="0">
                <a:latin typeface="TimesNewRomanPS-ItalicMT"/>
              </a:rPr>
              <a:t>Processor State </a:t>
            </a:r>
            <a:r>
              <a:rPr lang="en-US" dirty="0">
                <a:latin typeface="TimesNewRomanPSMT"/>
              </a:rPr>
              <a:t>(</a:t>
            </a:r>
            <a:r>
              <a:rPr lang="en-US" sz="1400" dirty="0">
                <a:latin typeface="LucidaSansTypewriteX"/>
              </a:rPr>
              <a:t>PSTATE</a:t>
            </a:r>
            <a:r>
              <a:rPr lang="en-US" dirty="0">
                <a:latin typeface="TimesNewRomanPSMT"/>
              </a:rPr>
              <a:t>).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548448" y="1960685"/>
            <a:ext cx="2051172" cy="4756638"/>
            <a:chOff x="4324742" y="2082763"/>
            <a:chExt cx="2034661" cy="47752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4742" y="2292961"/>
              <a:ext cx="2034661" cy="456503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5286" y="2082763"/>
              <a:ext cx="1753903" cy="22778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43355" y="2633146"/>
            <a:ext cx="8140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In AArch64, you return from an exception by executing the </a:t>
            </a:r>
            <a:r>
              <a:rPr lang="en-US" sz="1400" dirty="0">
                <a:latin typeface="LucidaSansTypewriteX"/>
              </a:rPr>
              <a:t>ERET </a:t>
            </a:r>
            <a:r>
              <a:rPr lang="en-US" dirty="0">
                <a:latin typeface="TimesNewRomanPSMT"/>
              </a:rPr>
              <a:t>instruction, and this causes the </a:t>
            </a:r>
            <a:r>
              <a:rPr lang="en-US" dirty="0" err="1">
                <a:latin typeface="TimesNewRomanPSMT"/>
              </a:rPr>
              <a:t>SPSR_EL</a:t>
            </a:r>
            <a:r>
              <a:rPr lang="en-US" i="1" dirty="0" err="1">
                <a:latin typeface="TimesNewRomanPS-ItalicMT"/>
              </a:rPr>
              <a:t>n</a:t>
            </a:r>
            <a:r>
              <a:rPr lang="en-US" i="1" dirty="0">
                <a:latin typeface="TimesNewRomanPS-ItalicMT"/>
              </a:rPr>
              <a:t> </a:t>
            </a:r>
            <a:r>
              <a:rPr lang="en-US" dirty="0">
                <a:latin typeface="TimesNewRomanPSMT"/>
              </a:rPr>
              <a:t>to be copied into </a:t>
            </a:r>
            <a:r>
              <a:rPr lang="en-US" sz="1400" dirty="0">
                <a:latin typeface="LucidaSansTypewriteX"/>
              </a:rPr>
              <a:t>PSTATE</a:t>
            </a:r>
            <a:r>
              <a:rPr lang="en-US" dirty="0">
                <a:latin typeface="TimesNewRomanPSMT"/>
              </a:rPr>
              <a:t>. This restores the ALU flags, execution state, Exception level, and the processor branches. 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From here, you continue execution from the address in </a:t>
            </a:r>
            <a:r>
              <a:rPr lang="en-US" dirty="0" err="1">
                <a:latin typeface="TimesNewRomanPSMT"/>
              </a:rPr>
              <a:t>ELR_EL</a:t>
            </a:r>
            <a:r>
              <a:rPr lang="en-US" i="1" dirty="0" err="1">
                <a:latin typeface="TimesNewRomanPS-ItalicMT"/>
              </a:rPr>
              <a:t>n</a:t>
            </a:r>
            <a:r>
              <a:rPr lang="en-US" dirty="0">
                <a:latin typeface="TimesNewRomanPSMT"/>
              </a:rPr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3355" y="4710392"/>
            <a:ext cx="4775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LucidaSansTypewriteX"/>
              </a:rPr>
              <a:t>PSTATE</a:t>
            </a:r>
            <a:r>
              <a:rPr lang="en-US" dirty="0">
                <a:latin typeface="TimesNewRomanPSMT"/>
              </a:rPr>
              <a:t>.{N, Z, C, V} fields can be accessed at EL0.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3354" y="5079724"/>
            <a:ext cx="8140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All other </a:t>
            </a:r>
            <a:r>
              <a:rPr lang="en-US" sz="1400" dirty="0">
                <a:latin typeface="LucidaSansTypewriteX"/>
              </a:rPr>
              <a:t>PSTATE </a:t>
            </a:r>
            <a:r>
              <a:rPr lang="en-US" dirty="0">
                <a:latin typeface="TimesNewRomanPSMT"/>
              </a:rPr>
              <a:t>fields can be accessed at EL1 or higher and are </a:t>
            </a:r>
            <a:r>
              <a:rPr lang="en-US" sz="1400" dirty="0">
                <a:latin typeface="TimesNewRomanPSMT"/>
              </a:rPr>
              <a:t>UNDEFINED </a:t>
            </a:r>
            <a:r>
              <a:rPr lang="en-US" dirty="0">
                <a:latin typeface="TimesNewRomanPSMT"/>
              </a:rPr>
              <a:t>at EL0.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1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– System Registers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5811" y="905580"/>
            <a:ext cx="573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System Configuration is controlled through system registers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5811" y="14946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Accessed using </a:t>
            </a:r>
            <a:r>
              <a:rPr lang="en-US" sz="1400" dirty="0">
                <a:latin typeface="LucidaSansTypewriteX"/>
              </a:rPr>
              <a:t>MSR </a:t>
            </a:r>
            <a:r>
              <a:rPr lang="en-US" dirty="0">
                <a:latin typeface="TimesNewRomanPSMT"/>
              </a:rPr>
              <a:t>and </a:t>
            </a:r>
            <a:r>
              <a:rPr lang="en-US" sz="1400" dirty="0">
                <a:latin typeface="LucidaSansTypewriteX"/>
              </a:rPr>
              <a:t>MRS </a:t>
            </a:r>
            <a:r>
              <a:rPr lang="en-US" dirty="0">
                <a:latin typeface="TimesNewRomanPSMT"/>
              </a:rPr>
              <a:t>instructions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5811" y="2259595"/>
            <a:ext cx="87996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name of a register tells you the lowest Exception level that it can be accessed from.</a:t>
            </a:r>
            <a:endParaRPr lang="en-US" dirty="0"/>
          </a:p>
          <a:p>
            <a:r>
              <a:rPr lang="en-US" dirty="0">
                <a:latin typeface="TimesNewRomanPSMT"/>
              </a:rPr>
              <a:t>For example:</a:t>
            </a:r>
          </a:p>
          <a:p>
            <a:r>
              <a:rPr lang="en-US" dirty="0">
                <a:latin typeface="TimesNewRomanPSMT"/>
              </a:rPr>
              <a:t>• TTBR0_EL1 is accessible from EL1, EL2, and EL3.</a:t>
            </a:r>
          </a:p>
          <a:p>
            <a:r>
              <a:rPr lang="en-US" dirty="0">
                <a:latin typeface="TimesNewRomanPSMT"/>
              </a:rPr>
              <a:t>• TTBR0_EL2 is accessible from EL2 and EL3.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5810" y="3670857"/>
            <a:ext cx="94151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Registers that have the suffix </a:t>
            </a:r>
            <a:r>
              <a:rPr lang="en-US" i="1" dirty="0">
                <a:latin typeface="TimesNewRomanPS-ItalicMT"/>
              </a:rPr>
              <a:t>_</a:t>
            </a:r>
            <a:r>
              <a:rPr lang="en-US" i="1" dirty="0" err="1">
                <a:latin typeface="TimesNewRomanPS-ItalicMT"/>
              </a:rPr>
              <a:t>ELn</a:t>
            </a:r>
            <a:r>
              <a:rPr lang="en-US" i="1" dirty="0">
                <a:latin typeface="TimesNewRomanPS-ItalicMT"/>
              </a:rPr>
              <a:t> </a:t>
            </a:r>
            <a:r>
              <a:rPr lang="en-US" dirty="0">
                <a:latin typeface="TimesNewRomanPSMT"/>
              </a:rPr>
              <a:t>have a separate, banked copy in some or all of the levels, though usually not EL0. 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 err="1">
                <a:latin typeface="TimesNewRomanPSMT"/>
              </a:rPr>
              <a:t>Moslty</a:t>
            </a:r>
            <a:r>
              <a:rPr lang="en-US" dirty="0">
                <a:latin typeface="TimesNewRomanPSMT"/>
              </a:rPr>
              <a:t> System Registers are not accessible from EL0. Few system registers are accessible from EL0, although the </a:t>
            </a:r>
            <a:r>
              <a:rPr lang="en-US" b="1" dirty="0">
                <a:latin typeface="TimesNewRomanPSMT"/>
              </a:rPr>
              <a:t>Cache Type Register </a:t>
            </a:r>
            <a:r>
              <a:rPr lang="en-US" dirty="0">
                <a:latin typeface="TimesNewRomanPSMT"/>
              </a:rPr>
              <a:t>(CTR_EL0) is an example of one that can be accessible.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5811" y="5514873"/>
            <a:ext cx="8272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Code to access system registers takes the following form:</a:t>
            </a:r>
          </a:p>
          <a:p>
            <a:r>
              <a:rPr lang="en-US" dirty="0">
                <a:latin typeface="LucidaSansTypewriteX"/>
              </a:rPr>
              <a:t>MRS     x0, TTBR0_EL1 		// Move TTBR0_EL1 into x0</a:t>
            </a:r>
          </a:p>
          <a:p>
            <a:r>
              <a:rPr lang="en-US" dirty="0">
                <a:latin typeface="LucidaSansTypewriteX"/>
              </a:rPr>
              <a:t>MSR     TTBR0_EL1, x0 		// Move x0 into TTBR0_EL1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1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– System Registers – System Control Register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1161" y="1006650"/>
            <a:ext cx="8370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System Control Register controls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	Standard memory,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	System facilities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	Provides status information for functions that are implemented in the core.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19463" y="2606849"/>
            <a:ext cx="7078524" cy="3009163"/>
            <a:chOff x="1310054" y="2129992"/>
            <a:chExt cx="8169388" cy="34729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054" y="2129992"/>
              <a:ext cx="8169388" cy="324357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7561" y="5373566"/>
              <a:ext cx="1948324" cy="229328"/>
            </a:xfrm>
            <a:prstGeom prst="rect">
              <a:avLst/>
            </a:prstGeom>
          </p:spPr>
        </p:pic>
      </p:grpSp>
      <p:sp>
        <p:nvSpPr>
          <p:cNvPr id="4" name="Star: 5 Points 3"/>
          <p:cNvSpPr/>
          <p:nvPr/>
        </p:nvSpPr>
        <p:spPr>
          <a:xfrm>
            <a:off x="8871438" y="4759678"/>
            <a:ext cx="2189284" cy="1881443"/>
          </a:xfrm>
          <a:prstGeom prst="star5">
            <a:avLst>
              <a:gd name="adj" fmla="val 25823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NewRomanPSMT"/>
              </a:rPr>
              <a:t>Not all bits are available above EL1</a:t>
            </a:r>
            <a:endParaRPr 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950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– System Registers – System Control Register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17836"/>
              </p:ext>
            </p:extLst>
          </p:nvPr>
        </p:nvGraphicFramePr>
        <p:xfrm>
          <a:off x="714375" y="685828"/>
          <a:ext cx="11020424" cy="579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138778611"/>
                    </a:ext>
                  </a:extLst>
                </a:gridCol>
                <a:gridCol w="10067924">
                  <a:extLst>
                    <a:ext uri="{9D8B030D-6E8A-4147-A177-3AD203B41FA5}">
                      <a16:colId xmlns:a16="http://schemas.microsoft.com/office/drawing/2014/main" val="3864147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2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set, enables EL0 access in AArch64 for DC CVAU, DC CIVAC, DC CVAC, and IC IVAU instructions.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0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 endianness. 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Little endian.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 endian.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Endianness of explicit data accesses at EL0.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Explicit data accesses at EL0 are little-endian.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Explicit data accesses at EL0 are big-endian.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WXN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permission implies XN (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Never).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Regions with write permission are not forced to XN.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Regions with write permission are forced to XN.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9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nTWE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trap WFE. A value of 1 means that WFE instructions are executed as normal.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nTWI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trap WFI. A value of 1 means that WFI instructions are executed as normal.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5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set, enables EL0 access in AArch64 to the CTR_EL0 register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1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to DC ZVA instruction at EL0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 prohibited.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 allowed.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3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Instruction cache enable.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1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Mask Access. Controls access to interrupt masks from EL0, when EL0 is using AArch64.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0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SETEND Disable. Disables SETEND (Set Endianness) instructions at EL0 using AArch32.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SETEND instructions are enabled.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SETEND instruction is disabled.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73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2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– System Registers – System Control Register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598245"/>
              </p:ext>
            </p:extLst>
          </p:nvPr>
        </p:nvGraphicFramePr>
        <p:xfrm>
          <a:off x="389060" y="1055104"/>
          <a:ext cx="1060132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463">
                  <a:extLst>
                    <a:ext uri="{9D8B030D-6E8A-4147-A177-3AD203B41FA5}">
                      <a16:colId xmlns:a16="http://schemas.microsoft.com/office/drawing/2014/main" val="2138778611"/>
                    </a:ext>
                  </a:extLst>
                </a:gridCol>
                <a:gridCol w="9730862">
                  <a:extLst>
                    <a:ext uri="{9D8B030D-6E8A-4147-A177-3AD203B41FA5}">
                      <a16:colId xmlns:a16="http://schemas.microsoft.com/office/drawing/2014/main" val="3864147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2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(If Then Instruction) Disable. The possible values of this bit are: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IT instruction is available.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IT instruction is treated as a 16-bit instruction. Only another 16-bit instruction, or the first half of a 32-bit instruction, can follow.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0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CP15BEN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CP15 barrier enable. If implemented, it is an enable bit for the AArch32 CP15 DMB, DSB, and ISB barrier operations.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9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 Alignment Check Enable for EL0.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 Alignment Check Enable.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9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cache enable. This is an enable bit for data caches at EL0 and EL1. Data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accesses to cacheable Normal memory are cached.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Alignment check enable bit.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5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 the MMU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1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1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– Processor State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6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– Endianness  / Byte Ordering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85" y="2789421"/>
            <a:ext cx="4333875" cy="1866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91253" y="1053584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two basic ways of viewing bytes in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TimesNewRomanPS-ItalicMT"/>
              </a:rPr>
              <a:t>Little-Endian </a:t>
            </a:r>
            <a:r>
              <a:rPr lang="en-US" dirty="0">
                <a:latin typeface="TimesNewRomanPSMT"/>
              </a:rPr>
              <a:t>(LE) or</a:t>
            </a:r>
          </a:p>
          <a:p>
            <a:r>
              <a:rPr lang="en-US" i="1" dirty="0">
                <a:latin typeface="TimesNewRomanPS-ItalicMT"/>
              </a:rPr>
              <a:t>Big-Endian </a:t>
            </a:r>
            <a:r>
              <a:rPr lang="en-US" dirty="0">
                <a:latin typeface="TimesNewRomanPSMT"/>
              </a:rPr>
              <a:t>(BE).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6735" y="1956254"/>
            <a:ext cx="10345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On big-endian machines, the most significant byte of an object in memory is stored at the lowest address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6735" y="2233253"/>
            <a:ext cx="10640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On little-endian machines, the least significant byte is stored at the lowest address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1253" y="5119328"/>
            <a:ext cx="10640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Endianness is controlled independently for each EL3,2,1 via </a:t>
            </a:r>
          </a:p>
          <a:p>
            <a:r>
              <a:rPr lang="en-US" dirty="0">
                <a:latin typeface="TimesNewRomanPSMT"/>
              </a:rPr>
              <a:t>	</a:t>
            </a:r>
            <a:r>
              <a:rPr lang="en-US" dirty="0"/>
              <a:t>SCTLR_EL</a:t>
            </a:r>
            <a:r>
              <a:rPr lang="en-US" i="1" dirty="0"/>
              <a:t>n</a:t>
            </a:r>
            <a:r>
              <a:rPr lang="en-US" dirty="0"/>
              <a:t>.EE = 0 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LittleEndian</a:t>
            </a:r>
            <a:endParaRPr lang="en-US" dirty="0"/>
          </a:p>
          <a:p>
            <a:r>
              <a:rPr lang="en-US" dirty="0"/>
              <a:t>	SCTLR_EL</a:t>
            </a:r>
            <a:r>
              <a:rPr lang="en-US" i="1" dirty="0"/>
              <a:t>n</a:t>
            </a:r>
            <a:r>
              <a:rPr lang="en-US" dirty="0"/>
              <a:t>.EE = 1	 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BigEndian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1253" y="6320999"/>
            <a:ext cx="699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At EL1,      </a:t>
            </a:r>
            <a:r>
              <a:rPr lang="en-US" dirty="0"/>
              <a:t>SCTLR_EL1.</a:t>
            </a:r>
            <a:r>
              <a:rPr lang="en-US" b="1" dirty="0"/>
              <a:t>E0E</a:t>
            </a:r>
            <a:r>
              <a:rPr lang="en-US" dirty="0"/>
              <a:t> </a:t>
            </a:r>
            <a:r>
              <a:rPr lang="en-US" dirty="0">
                <a:latin typeface="TimesNewRomanPSMT"/>
              </a:rPr>
              <a:t>controls the data endianness setting for EL0.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– </a:t>
            </a:r>
            <a:r>
              <a:rPr lang="en-US" b="1" dirty="0"/>
              <a:t>NEON and floating-point registers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registers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86454" y="848389"/>
            <a:ext cx="8997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AArch64 execution state provides 31 </a:t>
            </a:r>
            <a:r>
              <a:rPr lang="en-US" sz="1400" dirty="0">
                <a:latin typeface="SymbolMT"/>
              </a:rPr>
              <a:t>× </a:t>
            </a:r>
            <a:r>
              <a:rPr lang="en-US" sz="1400" dirty="0">
                <a:latin typeface="TimesNewRomanPSMT"/>
              </a:rPr>
              <a:t>64-bit general-purpose registers accessible at all times and in all Exception levels.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986453" y="1789165"/>
            <a:ext cx="6588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Each register is 64 bits wide and they are generally referred to as registers X0-X30.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986453" y="2516751"/>
            <a:ext cx="8909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Each AArch64 64-bit general-purpose register (X0-X30) also has a 32-bit (W0-W30) form.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5" y="795447"/>
            <a:ext cx="2209075" cy="590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General Purpose Registers (32bit / 64bit mode)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6784" y="1118774"/>
            <a:ext cx="8909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Each AArch64 64-bit general-purpose register (X0-X30) also has a 32-bit (W0-W30) form.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324970" y="1859497"/>
            <a:ext cx="7812786" cy="2289983"/>
            <a:chOff x="1324970" y="1859497"/>
            <a:chExt cx="7812786" cy="22899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4970" y="1859497"/>
              <a:ext cx="7812786" cy="20168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7300" y="3781180"/>
              <a:ext cx="3808126" cy="368300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1324969" y="4419761"/>
            <a:ext cx="8592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32-bit W register forms the lower half of the corresponding 64-bit X register.</a:t>
            </a:r>
          </a:p>
          <a:p>
            <a:r>
              <a:rPr lang="en-US" dirty="0">
                <a:latin typeface="TimesNewRomanPSMT"/>
              </a:rPr>
              <a:t>That is, W0 maps onto the lower word of X0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4969" y="5336373"/>
            <a:ext cx="100874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Reads from W registers disregard the higher 32 bits of the corresponding X register and leave</a:t>
            </a:r>
          </a:p>
          <a:p>
            <a:r>
              <a:rPr lang="en-US" dirty="0">
                <a:latin typeface="TimesNewRomanPSMT"/>
              </a:rPr>
              <a:t>them unchanged.</a:t>
            </a:r>
          </a:p>
          <a:p>
            <a:r>
              <a:rPr lang="en-US" dirty="0">
                <a:latin typeface="TimesNewRomanPSMT"/>
              </a:rPr>
              <a:t> </a:t>
            </a:r>
          </a:p>
          <a:p>
            <a:r>
              <a:rPr lang="en-US" dirty="0">
                <a:latin typeface="TimesNewRomanPSMT"/>
              </a:rPr>
              <a:t>Writes to W registers set the higher 32 bits of the X register to zero. That is,</a:t>
            </a:r>
          </a:p>
          <a:p>
            <a:r>
              <a:rPr lang="en-US" dirty="0">
                <a:latin typeface="TimesNewRomanPSMT"/>
              </a:rPr>
              <a:t>writing </a:t>
            </a:r>
            <a:r>
              <a:rPr lang="en-US" sz="1400" dirty="0">
                <a:latin typeface="LucidaSansTypewriteX"/>
              </a:rPr>
              <a:t>0xFFFFFFFF </a:t>
            </a:r>
            <a:r>
              <a:rPr lang="en-US" dirty="0">
                <a:latin typeface="TimesNewRomanPSMT"/>
              </a:rPr>
              <a:t>into W0 sets X0 to </a:t>
            </a:r>
            <a:r>
              <a:rPr lang="en-US" sz="1400" dirty="0">
                <a:latin typeface="LucidaSansTypewriteX"/>
              </a:rPr>
              <a:t>0x00000000FFFFFFFF</a:t>
            </a:r>
            <a:r>
              <a:rPr lang="en-US" dirty="0">
                <a:latin typeface="TimesNewRomanPS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950" y="4996472"/>
            <a:ext cx="2646001" cy="18966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65284" y="819835"/>
            <a:ext cx="10764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In addition to the 31 core registers, there are also several special registers.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96" y="1713230"/>
            <a:ext cx="7341577" cy="17125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8037" y="3791877"/>
            <a:ext cx="10360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Many instructions are encoded such that the number 31 represents the zero register, ZR (WZR/XZR).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8037" y="4129138"/>
            <a:ext cx="11309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Also a restricted group of instructions where one or more of the arguments are encoded such that number 31 represents the </a:t>
            </a:r>
            <a:r>
              <a:rPr lang="en-US" i="1" dirty="0">
                <a:latin typeface="TimesNewRomanPS-ItalicMT"/>
              </a:rPr>
              <a:t>Stack Pointer </a:t>
            </a:r>
            <a:r>
              <a:rPr lang="en-US" dirty="0">
                <a:latin typeface="TimesNewRomanPSMT"/>
              </a:rPr>
              <a:t>(SP).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28799" y="5675366"/>
            <a:ext cx="4932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Note : </a:t>
            </a:r>
          </a:p>
          <a:p>
            <a:r>
              <a:rPr lang="en-US" dirty="0">
                <a:latin typeface="TimesNewRomanPSMT"/>
              </a:rPr>
              <a:t>64-bit form of the SP register does not use an X prefix.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04535" y="6286497"/>
            <a:ext cx="420618" cy="2549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1"/>
            <a:endCxn id="10" idx="3"/>
          </p:cNvCxnSpPr>
          <p:nvPr/>
        </p:nvCxnSpPr>
        <p:spPr>
          <a:xfrm flipH="1" flipV="1">
            <a:off x="6761283" y="6137031"/>
            <a:ext cx="704850" cy="1868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54" y="4847934"/>
            <a:ext cx="1960685" cy="1716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458" y="1422628"/>
            <a:ext cx="2074985" cy="2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9439" y="934052"/>
            <a:ext cx="10175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Exception Return </a:t>
            </a:r>
            <a:r>
              <a:rPr lang="en-US" sz="1200" dirty="0">
                <a:latin typeface="Corbel" panose="020B0503020204020204" pitchFamily="34" charset="0"/>
              </a:rPr>
              <a:t>(ERET)</a:t>
            </a:r>
            <a:r>
              <a:rPr lang="en-US" sz="1200" dirty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state is held in the following dedicated registers for each Exception level:</a:t>
            </a:r>
          </a:p>
          <a:p>
            <a:r>
              <a:rPr lang="en-US" dirty="0">
                <a:latin typeface="TimesNewRomanPSMT"/>
              </a:rPr>
              <a:t>• </a:t>
            </a:r>
            <a:r>
              <a:rPr lang="en-US" i="1" dirty="0">
                <a:latin typeface="TimesNewRomanPS-ItalicMT"/>
              </a:rPr>
              <a:t>Exception Link Register </a:t>
            </a:r>
            <a:r>
              <a:rPr lang="en-US" dirty="0">
                <a:latin typeface="TimesNewRomanPSMT"/>
              </a:rPr>
              <a:t>(ELR).</a:t>
            </a:r>
          </a:p>
          <a:p>
            <a:r>
              <a:rPr lang="en-US" dirty="0">
                <a:latin typeface="TimesNewRomanPSMT"/>
              </a:rPr>
              <a:t>• </a:t>
            </a:r>
            <a:r>
              <a:rPr lang="en-US" i="1" dirty="0">
                <a:latin typeface="TimesNewRomanPS-ItalicMT"/>
              </a:rPr>
              <a:t>Saved Processor State Register </a:t>
            </a:r>
            <a:r>
              <a:rPr lang="en-US" dirty="0">
                <a:latin typeface="TimesNewRomanPSMT"/>
              </a:rPr>
              <a:t>(SPSR).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There is a dedicated SP per Exception level, but it is not used to hold return state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1" y="3160346"/>
            <a:ext cx="5919005" cy="1393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792" y="2915752"/>
            <a:ext cx="3096673" cy="2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- Zero Register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53975" y="1125388"/>
            <a:ext cx="6545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The zero register reads as zero when used as a source register [Read]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3975" y="16375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Discards the result when used as a destination register. [Write]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975" y="2149652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ZR can be used in most, but not all instructions.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– Stack Pointer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9675" y="1833128"/>
            <a:ext cx="778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Stack pointer variant to use is decided upon the current processor Execution Level.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9675" y="2391399"/>
            <a:ext cx="11173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By default, taking an exception selects the stack pointer for the target Exception level, </a:t>
            </a:r>
            <a:r>
              <a:rPr lang="en-US" b="1" dirty="0" err="1">
                <a:latin typeface="TimesNewRomanPSMT"/>
              </a:rPr>
              <a:t>SP_EL</a:t>
            </a:r>
            <a:r>
              <a:rPr lang="en-US" b="1" i="1" dirty="0" err="1">
                <a:latin typeface="TimesNewRomanPS-ItalicMT"/>
              </a:rPr>
              <a:t>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39675" y="1274857"/>
            <a:ext cx="10357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Each Exception level has its own stack pointer, SP_EL0, SP_EL1, SP_EL2, and SP_EL3.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9675" y="3024527"/>
            <a:ext cx="8158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For example, taking an exception to EL1 selects SP_EL1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344" y="4239024"/>
            <a:ext cx="3015344" cy="25066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00293" y="6376322"/>
            <a:ext cx="5547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NewRomanPS-ItalicMT"/>
              </a:rPr>
              <a:t>t </a:t>
            </a:r>
            <a:r>
              <a:rPr lang="en-US" dirty="0">
                <a:latin typeface="TimesNewRomanPSMT"/>
              </a:rPr>
              <a:t>suffix indicates that the SP_EL0 stack pointer is selected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0344" y="60069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TimesNewRomanPS-ItalicMT"/>
              </a:rPr>
              <a:t>h </a:t>
            </a:r>
            <a:r>
              <a:rPr lang="en-US" dirty="0">
                <a:latin typeface="TimesNewRomanPSMT"/>
              </a:rPr>
              <a:t>suffix indicates that the </a:t>
            </a:r>
            <a:r>
              <a:rPr lang="en-US" dirty="0" err="1">
                <a:latin typeface="TimesNewRomanPSMT"/>
              </a:rPr>
              <a:t>SP_EL</a:t>
            </a:r>
            <a:r>
              <a:rPr lang="en-US" i="1" dirty="0" err="1">
                <a:latin typeface="TimesNewRomanPS-ItalicMT"/>
              </a:rPr>
              <a:t>n</a:t>
            </a:r>
            <a:r>
              <a:rPr lang="en-US" i="1" dirty="0">
                <a:latin typeface="TimesNewRomanPS-ItalicMT"/>
              </a:rPr>
              <a:t> </a:t>
            </a:r>
            <a:r>
              <a:rPr lang="en-US" dirty="0">
                <a:latin typeface="TimesNewRomanPSMT"/>
              </a:rPr>
              <a:t>stack pointer is selected.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9674" y="3708363"/>
            <a:ext cx="822667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When in AArch64 at an Exception level other than EL0, the processor can use either: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NewRomanPSMT"/>
              </a:rPr>
              <a:t>A dedicated 64-bit stack pointer associated with that Exception level (</a:t>
            </a:r>
            <a:r>
              <a:rPr lang="en-US" sz="1400" dirty="0" err="1">
                <a:latin typeface="TimesNewRomanPSMT"/>
              </a:rPr>
              <a:t>SP_EL</a:t>
            </a:r>
            <a:r>
              <a:rPr lang="en-US" sz="1400" i="1" dirty="0" err="1">
                <a:latin typeface="TimesNewRomanPS-ItalicMT"/>
              </a:rPr>
              <a:t>n</a:t>
            </a:r>
            <a:r>
              <a:rPr lang="en-US" sz="1400" dirty="0">
                <a:latin typeface="TimesNewRomanPSMT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NewRomanPSMT"/>
              </a:rPr>
              <a:t>The stack pointer associated with EL0 (SP_EL0).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308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– Program Counter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14753" y="1057103"/>
            <a:ext cx="11046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NewRomanPSMT"/>
              </a:rPr>
              <a:t>ARMv7 Drawback : 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One feature of the original ARMv7 instruction set was the use of </a:t>
            </a:r>
            <a:r>
              <a:rPr lang="en-US" sz="1400" dirty="0">
                <a:latin typeface="LucidaSansTypewriteX"/>
              </a:rPr>
              <a:t>R15</a:t>
            </a:r>
            <a:r>
              <a:rPr lang="en-US" dirty="0">
                <a:latin typeface="TimesNewRomanPSMT"/>
              </a:rPr>
              <a:t>, the </a:t>
            </a:r>
            <a:r>
              <a:rPr lang="en-US" i="1" dirty="0">
                <a:latin typeface="TimesNewRomanPS-ItalicMT"/>
              </a:rPr>
              <a:t>Program Counter </a:t>
            </a:r>
            <a:r>
              <a:rPr lang="en-US" dirty="0">
                <a:latin typeface="TimesNewRomanPSMT"/>
              </a:rPr>
              <a:t>(PC) as a general-purpose register.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PC enabled some clever programming tricks, but it introduced complications for compilers and the design of complex pipelines.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4753" y="3459704"/>
            <a:ext cx="108086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NewRomanPSMT"/>
              </a:rPr>
              <a:t>ARMv8 Enhancement : 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Removing direct access to the PC in ARMv8 makes return prediction easier and simplifies the ABI specification.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PC is never accessible as a named register. 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Its use is implicit in certain instructions such as PC-relative load and address generation.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PC cannot be specified as the destination of a data processing instruction or load instruction.</a:t>
            </a:r>
          </a:p>
        </p:txBody>
      </p:sp>
    </p:spTree>
    <p:extLst>
      <p:ext uri="{BB962C8B-B14F-4D97-AF65-F5344CB8AC3E}">
        <p14:creationId xmlns:p14="http://schemas.microsoft.com/office/powerpoint/2010/main" val="227507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AArch64 Special Registers – Exception Link Register (ELR)</a:t>
            </a:r>
          </a:p>
        </p:txBody>
      </p:sp>
      <p:sp>
        <p:nvSpPr>
          <p:cNvPr id="2" name="Rectangle 1"/>
          <p:cNvSpPr/>
          <p:nvPr/>
        </p:nvSpPr>
        <p:spPr>
          <a:xfrm>
            <a:off x="1725520" y="1222103"/>
            <a:ext cx="609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The </a:t>
            </a:r>
            <a:r>
              <a:rPr lang="en-US" i="1" dirty="0">
                <a:latin typeface="TimesNewRomanPS-ItalicMT"/>
              </a:rPr>
              <a:t>Exception Link Register </a:t>
            </a:r>
            <a:r>
              <a:rPr lang="en-US" dirty="0">
                <a:latin typeface="TimesNewRomanPSMT"/>
              </a:rPr>
              <a:t>holds the exception return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824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14743</TotalTime>
  <Words>1546</Words>
  <Application>Microsoft Office PowerPoint</Application>
  <PresentationFormat>Widescreen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Arial-BoldMT</vt:lpstr>
      <vt:lpstr>Corbel</vt:lpstr>
      <vt:lpstr>LucidaSansTypewriteX</vt:lpstr>
      <vt:lpstr>SymbolMT</vt:lpstr>
      <vt:lpstr>TimesNewRomanPS-BoldMT</vt:lpstr>
      <vt:lpstr>TimesNewRomanPS-ItalicMT</vt:lpstr>
      <vt:lpstr>TimesNewRomanPSMT</vt:lpstr>
      <vt:lpstr>Trebuchet MS</vt:lpstr>
      <vt:lpstr>Wingdings</vt:lpstr>
      <vt:lpstr>Wingdings 3</vt:lpstr>
      <vt:lpstr>Facet</vt:lpstr>
      <vt:lpstr>ARMv8  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97</cp:revision>
  <dcterms:created xsi:type="dcterms:W3CDTF">2017-05-12T03:27:09Z</dcterms:created>
  <dcterms:modified xsi:type="dcterms:W3CDTF">2017-06-08T05:06:37Z</dcterms:modified>
</cp:coreProperties>
</file>