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65" r:id="rId2"/>
    <p:sldId id="320" r:id="rId3"/>
    <p:sldId id="323" r:id="rId4"/>
    <p:sldId id="324" r:id="rId5"/>
    <p:sldId id="330" r:id="rId6"/>
    <p:sldId id="331" r:id="rId7"/>
    <p:sldId id="334" r:id="rId8"/>
    <p:sldId id="335" r:id="rId9"/>
    <p:sldId id="336" r:id="rId10"/>
    <p:sldId id="337" r:id="rId11"/>
    <p:sldId id="338" r:id="rId12"/>
    <p:sldId id="321" r:id="rId13"/>
    <p:sldId id="345" r:id="rId14"/>
    <p:sldId id="326" r:id="rId15"/>
    <p:sldId id="341" r:id="rId16"/>
    <p:sldId id="342" r:id="rId17"/>
    <p:sldId id="343" r:id="rId18"/>
    <p:sldId id="344" r:id="rId19"/>
    <p:sldId id="328" r:id="rId20"/>
    <p:sldId id="346" r:id="rId21"/>
    <p:sldId id="329" r:id="rId22"/>
    <p:sldId id="327" r:id="rId23"/>
    <p:sldId id="325" r:id="rId24"/>
    <p:sldId id="332" r:id="rId25"/>
    <p:sldId id="333" r:id="rId26"/>
    <p:sldId id="322" r:id="rId27"/>
    <p:sldId id="310" r:id="rId28"/>
    <p:sldId id="311" r:id="rId29"/>
    <p:sldId id="313" r:id="rId30"/>
    <p:sldId id="312" r:id="rId31"/>
    <p:sldId id="314" r:id="rId32"/>
    <p:sldId id="315" r:id="rId33"/>
    <p:sldId id="316" r:id="rId34"/>
    <p:sldId id="317" r:id="rId35"/>
    <p:sldId id="318" r:id="rId36"/>
    <p:sldId id="319" r:id="rId37"/>
  </p:sldIdLst>
  <p:sldSz cx="12188825" cy="6858000"/>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7" autoAdjust="0"/>
    <p:restoredTop sz="94629" autoAdjust="0"/>
  </p:normalViewPr>
  <p:slideViewPr>
    <p:cSldViewPr showGuides="1">
      <p:cViewPr varScale="1">
        <p:scale>
          <a:sx n="87" d="100"/>
          <a:sy n="87" d="100"/>
        </p:scale>
        <p:origin x="394" y="58"/>
      </p:cViewPr>
      <p:guideLst>
        <p:guide pos="3839"/>
        <p:guide orient="horz" pos="2160"/>
      </p:guideLst>
    </p:cSldViewPr>
  </p:slideViewPr>
  <p:outlineViewPr>
    <p:cViewPr>
      <p:scale>
        <a:sx n="33" d="100"/>
        <a:sy n="33" d="100"/>
      </p:scale>
      <p:origin x="0" y="0"/>
    </p:cViewPr>
  </p:outlineViewPr>
  <p:notesTextViewPr>
    <p:cViewPr>
      <p:scale>
        <a:sx n="3" d="2"/>
        <a:sy n="3" d="2"/>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hanshu Gupta" userId="aa9ef67b-ba4d-46dd-8732-f34a389a0c49" providerId="ADAL" clId="{E289F3D4-972E-4556-BBB8-6B48E059C65C}"/>
    <pc:docChg chg="delSld modSld">
      <pc:chgData name="Sudhanshu Gupta" userId="aa9ef67b-ba4d-46dd-8732-f34a389a0c49" providerId="ADAL" clId="{E289F3D4-972E-4556-BBB8-6B48E059C65C}" dt="2018-09-08T13:46:28.126" v="28" actId="2696"/>
      <pc:docMkLst>
        <pc:docMk/>
      </pc:docMkLst>
      <pc:sldChg chg="modSp">
        <pc:chgData name="Sudhanshu Gupta" userId="aa9ef67b-ba4d-46dd-8732-f34a389a0c49" providerId="ADAL" clId="{E289F3D4-972E-4556-BBB8-6B48E059C65C}" dt="2018-09-08T13:46:16.156" v="26" actId="20577"/>
        <pc:sldMkLst>
          <pc:docMk/>
          <pc:sldMk cId="2808920126" sldId="265"/>
        </pc:sldMkLst>
        <pc:spChg chg="mod">
          <ac:chgData name="Sudhanshu Gupta" userId="aa9ef67b-ba4d-46dd-8732-f34a389a0c49" providerId="ADAL" clId="{E289F3D4-972E-4556-BBB8-6B48E059C65C}" dt="2018-09-08T13:46:16.156" v="26" actId="20577"/>
          <ac:spMkLst>
            <pc:docMk/>
            <pc:sldMk cId="2808920126" sldId="265"/>
            <ac:spMk id="3" creationId="{00000000-0000-0000-0000-000000000000}"/>
          </ac:spMkLst>
        </pc:spChg>
      </pc:sldChg>
    </pc:docChg>
  </pc:docChgLst>
  <pc:docChgLst>
    <pc:chgData name="Sudhanshu Gupta" userId="aa9ef67b-ba4d-46dd-8732-f34a389a0c49" providerId="ADAL" clId="{00E5ADFE-E538-46A5-9300-64EEEB32950F}"/>
    <pc:docChg chg="custSel modSld">
      <pc:chgData name="Sudhanshu Gupta" userId="aa9ef67b-ba4d-46dd-8732-f34a389a0c49" providerId="ADAL" clId="{00E5ADFE-E538-46A5-9300-64EEEB32950F}" dt="2018-09-19T02:21:47.446" v="588" actId="20577"/>
      <pc:docMkLst>
        <pc:docMk/>
      </pc:docMkLst>
      <pc:sldChg chg="addSp modSp">
        <pc:chgData name="Sudhanshu Gupta" userId="aa9ef67b-ba4d-46dd-8732-f34a389a0c49" providerId="ADAL" clId="{00E5ADFE-E538-46A5-9300-64EEEB32950F}" dt="2018-09-19T02:21:47.446" v="588" actId="20577"/>
        <pc:sldMkLst>
          <pc:docMk/>
          <pc:sldMk cId="1414746722" sldId="346"/>
        </pc:sldMkLst>
        <pc:spChg chg="add mod">
          <ac:chgData name="Sudhanshu Gupta" userId="aa9ef67b-ba4d-46dd-8732-f34a389a0c49" providerId="ADAL" clId="{00E5ADFE-E538-46A5-9300-64EEEB32950F}" dt="2018-09-17T02:41:39.666" v="413" actId="20577"/>
          <ac:spMkLst>
            <pc:docMk/>
            <pc:sldMk cId="1414746722" sldId="346"/>
            <ac:spMk id="3" creationId="{3DFD798E-02BC-4D2F-BC10-8E9E922771AC}"/>
          </ac:spMkLst>
        </pc:spChg>
        <pc:spChg chg="add mod">
          <ac:chgData name="Sudhanshu Gupta" userId="aa9ef67b-ba4d-46dd-8732-f34a389a0c49" providerId="ADAL" clId="{00E5ADFE-E538-46A5-9300-64EEEB32950F}" dt="2018-09-17T02:30:18.414" v="84" actId="1037"/>
          <ac:spMkLst>
            <pc:docMk/>
            <pc:sldMk cId="1414746722" sldId="346"/>
            <ac:spMk id="5" creationId="{F5AA9BC2-9674-4BB8-995C-9DE3383EC3CC}"/>
          </ac:spMkLst>
        </pc:spChg>
        <pc:spChg chg="add mod">
          <ac:chgData name="Sudhanshu Gupta" userId="aa9ef67b-ba4d-46dd-8732-f34a389a0c49" providerId="ADAL" clId="{00E5ADFE-E538-46A5-9300-64EEEB32950F}" dt="2018-09-17T02:30:18.414" v="84" actId="1037"/>
          <ac:spMkLst>
            <pc:docMk/>
            <pc:sldMk cId="1414746722" sldId="346"/>
            <ac:spMk id="6" creationId="{32CD3083-CBA2-4CFE-A615-1A98E5300CC1}"/>
          </ac:spMkLst>
        </pc:spChg>
        <pc:spChg chg="add mod">
          <ac:chgData name="Sudhanshu Gupta" userId="aa9ef67b-ba4d-46dd-8732-f34a389a0c49" providerId="ADAL" clId="{00E5ADFE-E538-46A5-9300-64EEEB32950F}" dt="2018-09-17T02:30:18.414" v="84" actId="1037"/>
          <ac:spMkLst>
            <pc:docMk/>
            <pc:sldMk cId="1414746722" sldId="346"/>
            <ac:spMk id="7" creationId="{E6D9E6D3-B884-44C8-BA15-376B18CC35D0}"/>
          </ac:spMkLst>
        </pc:spChg>
        <pc:spChg chg="mod">
          <ac:chgData name="Sudhanshu Gupta" userId="aa9ef67b-ba4d-46dd-8732-f34a389a0c49" providerId="ADAL" clId="{00E5ADFE-E538-46A5-9300-64EEEB32950F}" dt="2018-09-17T02:30:26.296" v="101" actId="1035"/>
          <ac:spMkLst>
            <pc:docMk/>
            <pc:sldMk cId="1414746722" sldId="346"/>
            <ac:spMk id="9" creationId="{41130171-CB30-41F3-9200-17CC68940481}"/>
          </ac:spMkLst>
        </pc:spChg>
        <pc:spChg chg="mod">
          <ac:chgData name="Sudhanshu Gupta" userId="aa9ef67b-ba4d-46dd-8732-f34a389a0c49" providerId="ADAL" clId="{00E5ADFE-E538-46A5-9300-64EEEB32950F}" dt="2018-09-17T02:30:18.414" v="84" actId="1037"/>
          <ac:spMkLst>
            <pc:docMk/>
            <pc:sldMk cId="1414746722" sldId="346"/>
            <ac:spMk id="10" creationId="{015FC8FA-DE31-4432-A95F-735B1A4DA6BF}"/>
          </ac:spMkLst>
        </pc:spChg>
        <pc:spChg chg="add mod">
          <ac:chgData name="Sudhanshu Gupta" userId="aa9ef67b-ba4d-46dd-8732-f34a389a0c49" providerId="ADAL" clId="{00E5ADFE-E538-46A5-9300-64EEEB32950F}" dt="2018-09-18T02:30:07.202" v="435" actId="20577"/>
          <ac:spMkLst>
            <pc:docMk/>
            <pc:sldMk cId="1414746722" sldId="346"/>
            <ac:spMk id="11" creationId="{3A2ED427-BB40-4468-98F6-65F12860A1E8}"/>
          </ac:spMkLst>
        </pc:spChg>
        <pc:spChg chg="add mod">
          <ac:chgData name="Sudhanshu Gupta" userId="aa9ef67b-ba4d-46dd-8732-f34a389a0c49" providerId="ADAL" clId="{00E5ADFE-E538-46A5-9300-64EEEB32950F}" dt="2018-09-19T02:19:53.878" v="468" actId="20577"/>
          <ac:spMkLst>
            <pc:docMk/>
            <pc:sldMk cId="1414746722" sldId="346"/>
            <ac:spMk id="12" creationId="{A0B589AE-7FFD-4744-813C-D5DB283AD55F}"/>
          </ac:spMkLst>
        </pc:spChg>
        <pc:spChg chg="add mod">
          <ac:chgData name="Sudhanshu Gupta" userId="aa9ef67b-ba4d-46dd-8732-f34a389a0c49" providerId="ADAL" clId="{00E5ADFE-E538-46A5-9300-64EEEB32950F}" dt="2018-09-19T02:21:47.446" v="588" actId="20577"/>
          <ac:spMkLst>
            <pc:docMk/>
            <pc:sldMk cId="1414746722" sldId="346"/>
            <ac:spMk id="15" creationId="{4B067384-61F4-4EF4-9BF5-04CD4D72400E}"/>
          </ac:spMkLst>
        </pc:spChg>
        <pc:cxnChg chg="add mod">
          <ac:chgData name="Sudhanshu Gupta" userId="aa9ef67b-ba4d-46dd-8732-f34a389a0c49" providerId="ADAL" clId="{00E5ADFE-E538-46A5-9300-64EEEB32950F}" dt="2018-09-17T02:42:55.308" v="418" actId="14100"/>
          <ac:cxnSpMkLst>
            <pc:docMk/>
            <pc:sldMk cId="1414746722" sldId="346"/>
            <ac:cxnSpMk id="8" creationId="{53BA7864-4CEE-4EF9-889A-85DF7D841893}"/>
          </ac:cxnSpMkLst>
        </pc:cxnChg>
        <pc:cxnChg chg="add mod">
          <ac:chgData name="Sudhanshu Gupta" userId="aa9ef67b-ba4d-46dd-8732-f34a389a0c49" providerId="ADAL" clId="{00E5ADFE-E538-46A5-9300-64EEEB32950F}" dt="2018-09-17T02:43:14.735" v="421" actId="14100"/>
          <ac:cxnSpMkLst>
            <pc:docMk/>
            <pc:sldMk cId="1414746722" sldId="346"/>
            <ac:cxnSpMk id="16" creationId="{AC29911B-59CA-4F9A-B8EA-DC021235D0A3}"/>
          </ac:cxnSpMkLst>
        </pc:cxnChg>
        <pc:cxnChg chg="add mod">
          <ac:chgData name="Sudhanshu Gupta" userId="aa9ef67b-ba4d-46dd-8732-f34a389a0c49" providerId="ADAL" clId="{00E5ADFE-E538-46A5-9300-64EEEB32950F}" dt="2018-09-17T02:43:27.145" v="424" actId="14100"/>
          <ac:cxnSpMkLst>
            <pc:docMk/>
            <pc:sldMk cId="1414746722" sldId="346"/>
            <ac:cxnSpMk id="19" creationId="{A3F30910-A572-41C3-90D1-FDCE003A233B}"/>
          </ac:cxnSpMkLst>
        </pc:cxnChg>
        <pc:cxnChg chg="add mod">
          <ac:chgData name="Sudhanshu Gupta" userId="aa9ef67b-ba4d-46dd-8732-f34a389a0c49" providerId="ADAL" clId="{00E5ADFE-E538-46A5-9300-64EEEB32950F}" dt="2018-09-17T02:43:38.365" v="427" actId="14100"/>
          <ac:cxnSpMkLst>
            <pc:docMk/>
            <pc:sldMk cId="1414746722" sldId="346"/>
            <ac:cxnSpMk id="22" creationId="{EACB7B7A-E765-4179-BE5C-72D065C09623}"/>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43E-4636-9268-2214CA86F52A}"/>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43E-4636-9268-2214CA86F52A}"/>
            </c:ext>
          </c:extLst>
        </c:ser>
        <c:dLbls>
          <c:showLegendKey val="0"/>
          <c:showVal val="0"/>
          <c:showCatName val="0"/>
          <c:showSerName val="0"/>
          <c:showPercent val="0"/>
          <c:showBubbleSize val="0"/>
        </c:dLbls>
        <c:gapWidth val="219"/>
        <c:overlap val="-27"/>
        <c:axId val="401473768"/>
        <c:axId val="398691624"/>
      </c:barChart>
      <c:lineChart>
        <c:grouping val="standard"/>
        <c:varyColors val="0"/>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D43E-4636-9268-2214CA86F52A}"/>
            </c:ext>
          </c:extLst>
        </c:ser>
        <c:dLbls>
          <c:showLegendKey val="0"/>
          <c:showVal val="0"/>
          <c:showCatName val="0"/>
          <c:showSerName val="0"/>
          <c:showPercent val="0"/>
          <c:showBubbleSize val="0"/>
        </c:dLbls>
        <c:marker val="1"/>
        <c:smooth val="0"/>
        <c:axId val="401473768"/>
        <c:axId val="398691624"/>
      </c:lineChart>
      <c:catAx>
        <c:axId val="401473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8691624"/>
        <c:crosses val="autoZero"/>
        <c:auto val="1"/>
        <c:lblAlgn val="ctr"/>
        <c:lblOffset val="100"/>
        <c:noMultiLvlLbl val="0"/>
      </c:catAx>
      <c:valAx>
        <c:axId val="3986916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1473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2" qsCatId="simple" csTypeId="urn:microsoft.com/office/officeart/2005/8/colors/accent0_3" csCatId="mainScheme" phldr="1"/>
      <dgm:spPr/>
      <dgm:t>
        <a:bodyPr/>
        <a:lstStyle/>
        <a:p>
          <a:endParaRPr lang="en-US"/>
        </a:p>
      </dgm:t>
    </dgm:pt>
    <dgm:pt modelId="{FB986F71-3126-4196-BD30-74AEDC39A1CA}">
      <dgm:prSet phldrT="[Text]"/>
      <dgm:spPr/>
      <dgm:t>
        <a:bodyPr/>
        <a:lstStyle/>
        <a:p>
          <a:r>
            <a:rPr lang="en-US" dirty="0"/>
            <a:t>Step 1 Title</a:t>
          </a:r>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AB2E8498-CC81-452F-A895-08F3845AA347}">
      <dgm:prSet phldrT="[Text]"/>
      <dgm:spPr/>
      <dgm:t>
        <a:bodyPr/>
        <a:lstStyle/>
        <a:p>
          <a:r>
            <a:rPr lang="en-US" dirty="0"/>
            <a:t>Task description</a:t>
          </a:r>
        </a:p>
      </dgm: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BF381BD4-48DC-48BF-8C18-C307CDD4D490}">
      <dgm:prSet phldrT="[Text]"/>
      <dgm:spPr/>
      <dgm:t>
        <a:bodyPr/>
        <a:lstStyle/>
        <a:p>
          <a:r>
            <a:rPr lang="en-US" dirty="0"/>
            <a:t>Task description</a:t>
          </a:r>
        </a:p>
      </dgm:t>
    </dgm:pt>
    <dgm:pt modelId="{5D881325-883F-44A1-A5FB-E01856D07A5B}" type="parTrans" cxnId="{5F9EDECD-FB20-4615-B5EC-47255B2B532F}">
      <dgm:prSet/>
      <dgm:spPr/>
      <dgm:t>
        <a:bodyPr/>
        <a:lstStyle/>
        <a:p>
          <a:endParaRPr lang="en-US"/>
        </a:p>
      </dgm:t>
    </dgm:pt>
    <dgm:pt modelId="{2C645F98-BC4B-4797-BC42-0872EA7B0575}" type="sibTrans" cxnId="{5F9EDECD-FB20-4615-B5EC-47255B2B532F}">
      <dgm:prSet/>
      <dgm:spPr/>
      <dgm:t>
        <a:bodyPr/>
        <a:lstStyle/>
        <a:p>
          <a:endParaRPr lang="en-US"/>
        </a:p>
      </dgm:t>
    </dgm:pt>
    <dgm:pt modelId="{F6D27D1B-CDCB-481F-B8FA-AB31B2A119DE}">
      <dgm:prSet phldrT="[Text]"/>
      <dgm:spPr/>
      <dgm:t>
        <a:bodyPr/>
        <a:lstStyle/>
        <a:p>
          <a:r>
            <a:rPr lang="en-US" dirty="0"/>
            <a:t>Step 2 Title</a:t>
          </a:r>
        </a:p>
      </dgm: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pt>
    <dgm:pt modelId="{0B00F5A8-A0EF-4111-9D86-004317B4F49E}">
      <dgm:prSet phldrT="[Text]"/>
      <dgm:spPr/>
      <dgm:t>
        <a:bodyPr/>
        <a:lstStyle/>
        <a:p>
          <a:r>
            <a:rPr lang="en-US" dirty="0"/>
            <a:t>Task description</a:t>
          </a:r>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dirty="0"/>
            <a:t>Step 3 Title</a:t>
          </a:r>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a:t>Task description</a:t>
          </a:r>
          <a:endParaRPr lang="en-US" dirty="0"/>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65B6D8B9-E558-4264-B37F-7B4B2A8896DF}">
      <dgm:prSet phldrT="[Text]"/>
      <dgm:spPr/>
      <dgm:t>
        <a:bodyPr/>
        <a:lstStyle/>
        <a:p>
          <a:r>
            <a:rPr lang="en-US" dirty="0"/>
            <a:t>Task description</a:t>
          </a:r>
        </a:p>
      </dgm:t>
    </dgm:pt>
    <dgm:pt modelId="{04F5A724-3AA7-4E78-B992-BCB3E916993F}" type="parTrans" cxnId="{CA96E113-7151-48C8-B4D5-7AA211772CC8}">
      <dgm:prSet/>
      <dgm:spPr/>
      <dgm:t>
        <a:bodyPr/>
        <a:lstStyle/>
        <a:p>
          <a:endParaRPr lang="en-US"/>
        </a:p>
      </dgm:t>
    </dgm:pt>
    <dgm:pt modelId="{370A79FF-9957-49E1-811F-78AB198DD9E0}" type="sibTrans" cxnId="{CA96E113-7151-48C8-B4D5-7AA211772CC8}">
      <dgm:prSet/>
      <dgm:spPr/>
      <dgm:t>
        <a:bodyPr/>
        <a:lstStyle/>
        <a:p>
          <a:endParaRPr lang="en-US"/>
        </a:p>
      </dgm:t>
    </dgm:pt>
    <dgm:pt modelId="{6E7DBE00-7E5B-46F8-BBA0-CF0079A58E82}">
      <dgm:prSet phldrT="[Text]"/>
      <dgm:spPr/>
      <dgm:t>
        <a:bodyPr/>
        <a:lstStyle/>
        <a:p>
          <a:r>
            <a:rPr lang="en-US" dirty="0"/>
            <a:t>Task description</a:t>
          </a:r>
        </a:p>
      </dgm:t>
    </dgm:pt>
    <dgm:pt modelId="{6FAC7821-43C2-4A12-9638-E9B1BDE7C8D8}" type="parTrans" cxnId="{3D080EE7-BDF0-495B-A4FB-103A296CD73B}">
      <dgm:prSet/>
      <dgm:spPr/>
      <dgm:t>
        <a:bodyPr/>
        <a:lstStyle/>
        <a:p>
          <a:endParaRPr lang="en-US"/>
        </a:p>
      </dgm:t>
    </dgm:pt>
    <dgm:pt modelId="{65147ED7-18A4-49A5-9AEE-066FB0363316}" type="sibTrans" cxnId="{3D080EE7-BDF0-495B-A4FB-103A296CD73B}">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dgm:presLayoutVars>
          <dgm:bulletEnabled val="1"/>
        </dgm:presLayoutVars>
      </dgm:prSet>
      <dgm:spPr/>
    </dgm:pt>
    <dgm:pt modelId="{BFE859F2-A9E8-4F95-9161-8EC68F2D30C4}" type="pres">
      <dgm:prSet presAssocID="{FB986F71-3126-4196-BD30-74AEDC39A1CA}" presName="childNode1tx" presStyleLbl="bgAcc1" presStyleIdx="0" presStyleCnt="3">
        <dgm:presLayoutVars>
          <dgm:bulletEnabled val="1"/>
        </dgm:presLayoutVars>
      </dgm:prSet>
      <dgm:spPr/>
    </dgm:pt>
    <dgm:pt modelId="{E18C6CF4-EDEB-4539-A36D-E0355B626199}" type="pres">
      <dgm:prSet presAssocID="{FB986F71-3126-4196-BD30-74AEDC39A1CA}" presName="parentNode1" presStyleLbl="node1" presStyleIdx="0" presStyleCnt="3">
        <dgm:presLayoutVars>
          <dgm:chMax val="1"/>
          <dgm:bulletEnabled val="1"/>
        </dgm:presLayoutVars>
      </dgm:prSet>
      <dgm:spPr/>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pt>
    <dgm:pt modelId="{67FFE978-6FBE-4424-80BE-B9E4B4DD0695}" type="pres">
      <dgm:prSet presAssocID="{F6D27D1B-CDCB-481F-B8FA-AB31B2A119DE}" presName="childNode2tx" presStyleLbl="bgAcc1" presStyleIdx="1" presStyleCnt="3">
        <dgm:presLayoutVars>
          <dgm:bulletEnabled val="1"/>
        </dgm:presLayoutVars>
      </dgm:prSet>
      <dgm:spPr/>
    </dgm:pt>
    <dgm:pt modelId="{029D1FDE-4DD7-4FA5-8C70-0C747477B66C}" type="pres">
      <dgm:prSet presAssocID="{F6D27D1B-CDCB-481F-B8FA-AB31B2A119DE}" presName="parentNode2" presStyleLbl="node1" presStyleIdx="1" presStyleCnt="3">
        <dgm:presLayoutVars>
          <dgm:chMax val="0"/>
          <dgm:bulletEnabled val="1"/>
        </dgm:presLayoutVars>
      </dgm:prSet>
      <dgm:spPr/>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pt>
    <dgm:pt modelId="{843715D2-C2C2-41EB-BDA3-21230FBA46DB}" type="pres">
      <dgm:prSet presAssocID="{58828492-5CEF-4AFE-95CB-5D7E6A18158B}" presName="childNode1tx" presStyleLbl="bgAcc1" presStyleIdx="2" presStyleCnt="3">
        <dgm:presLayoutVars>
          <dgm:bulletEnabled val="1"/>
        </dgm:presLayoutVars>
      </dgm:prSet>
      <dgm:spPr/>
    </dgm:pt>
    <dgm:pt modelId="{047F5837-10E2-4FFC-A492-DB8A19EF48CA}" type="pres">
      <dgm:prSet presAssocID="{58828492-5CEF-4AFE-95CB-5D7E6A18158B}" presName="parentNode1" presStyleLbl="node1" presStyleIdx="2" presStyleCnt="3">
        <dgm:presLayoutVars>
          <dgm:chMax val="1"/>
          <dgm:bulletEnabled val="1"/>
        </dgm:presLayoutVars>
      </dgm:prSet>
      <dgm:spPr/>
    </dgm:pt>
    <dgm:pt modelId="{7D6A154D-27BB-4CCE-9250-BCDD2CD5C383}" type="pres">
      <dgm:prSet presAssocID="{58828492-5CEF-4AFE-95CB-5D7E6A18158B}" presName="connSite1" presStyleCnt="0"/>
      <dgm:spPr/>
    </dgm:pt>
  </dgm:ptLst>
  <dgm:cxnLst>
    <dgm:cxn modelId="{CA96E113-7151-48C8-B4D5-7AA211772CC8}" srcId="{F6D27D1B-CDCB-481F-B8FA-AB31B2A119DE}" destId="{65B6D8B9-E558-4264-B37F-7B4B2A8896DF}" srcOrd="1" destOrd="0" parTransId="{04F5A724-3AA7-4E78-B992-BCB3E916993F}" sibTransId="{370A79FF-9957-49E1-811F-78AB198DD9E0}"/>
    <dgm:cxn modelId="{1FE4D618-724E-4829-BED3-DAA3C651B769}" type="presOf" srcId="{0B00F5A8-A0EF-4111-9D86-004317B4F49E}" destId="{E83793B4-2C5C-4D90-82FA-E5EE4745664D}" srcOrd="0" destOrd="0" presId="urn:microsoft.com/office/officeart/2005/8/layout/hProcess4"/>
    <dgm:cxn modelId="{A08CE81F-A93E-429F-943D-3B3662A0C042}" type="presOf" srcId="{F6D27D1B-CDCB-481F-B8FA-AB31B2A119DE}" destId="{029D1FDE-4DD7-4FA5-8C70-0C747477B66C}" srcOrd="0"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2D5B3E3B-3EE5-4072-933E-27DF5400591C}" srcId="{FB986F71-3126-4196-BD30-74AEDC39A1CA}" destId="{AB2E8498-CC81-452F-A895-08F3845AA347}" srcOrd="0" destOrd="0" parTransId="{4C65E2C8-0CBB-4D8C-AD60-6B0105C62B84}" sibTransId="{9A1F3304-AA9E-4FBC-89BA-9095C80E47C9}"/>
    <dgm:cxn modelId="{E33DA73B-C4A7-472D-88E9-D1B7FEC0C1F5}" type="presOf" srcId="{BF381BD4-48DC-48BF-8C18-C307CDD4D490}" destId="{BFE859F2-A9E8-4F95-9161-8EC68F2D30C4}" srcOrd="1" destOrd="1" presId="urn:microsoft.com/office/officeart/2005/8/layout/hProcess4"/>
    <dgm:cxn modelId="{8B37FE40-D7C8-473A-9D2D-D33173B003E6}" type="presOf" srcId="{6E7DBE00-7E5B-46F8-BBA0-CF0079A58E82}" destId="{843715D2-C2C2-41EB-BDA3-21230FBA46DB}" srcOrd="1" destOrd="1" presId="urn:microsoft.com/office/officeart/2005/8/layout/hProcess4"/>
    <dgm:cxn modelId="{241A4F42-3815-4A3A-A31B-C5E11FFB5E6D}" type="presOf" srcId="{FB986F71-3126-4196-BD30-74AEDC39A1CA}" destId="{E18C6CF4-EDEB-4539-A36D-E0355B626199}" srcOrd="0" destOrd="0" presId="urn:microsoft.com/office/officeart/2005/8/layout/hProcess4"/>
    <dgm:cxn modelId="{402F9D43-6A91-4B87-83A0-426BC9CD76A6}" type="presOf" srcId="{0B00F5A8-A0EF-4111-9D86-004317B4F49E}" destId="{67FFE978-6FBE-4424-80BE-B9E4B4DD0695}" srcOrd="1" destOrd="0"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4143D757-8617-4C89-8322-E3B29A1874AF}" srcId="{58828492-5CEF-4AFE-95CB-5D7E6A18158B}" destId="{68838C34-4D02-49F8-ADD7-BFA90D87B7EA}" srcOrd="0" destOrd="0" parTransId="{F2AD00AD-6A23-4C89-A107-68EF5D1F0B94}" sibTransId="{FFC4FCE7-6F2F-4F91-A74A-7C4C32A81657}"/>
    <dgm:cxn modelId="{E1602188-B573-41FF-9095-7B40F9CA44C2}" type="presOf" srcId="{6E7DBE00-7E5B-46F8-BBA0-CF0079A58E82}" destId="{69C28D3B-E083-42DF-9EA0-916CA12125A9}" srcOrd="0" destOrd="1" presId="urn:microsoft.com/office/officeart/2005/8/layout/hProcess4"/>
    <dgm:cxn modelId="{550EC38B-566A-4081-A7BE-0E49BE02764D}" type="presOf" srcId="{AB2E8498-CC81-452F-A895-08F3845AA347}" destId="{BFE859F2-A9E8-4F95-9161-8EC68F2D30C4}" srcOrd="1" destOrd="0"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4E74EABF-20DE-46D5-9BE9-0F84CEAF66AB}" type="presOf" srcId="{D0B150DF-3AA4-454C-8652-25880449C422}" destId="{6A63D16E-EEE6-4267-97EA-5AD7D2BC4E84}" srcOrd="0" destOrd="0" presId="urn:microsoft.com/office/officeart/2005/8/layout/hProcess4"/>
    <dgm:cxn modelId="{95276BC3-D2A9-422F-9390-BED3FD8C7BB0}" type="presOf" srcId="{0E9DE493-19D7-4EC9-97C9-5F26233F1106}" destId="{3960CFF8-4383-4382-8D6D-F2A00F508E8D}" srcOrd="0" destOrd="0" presId="urn:microsoft.com/office/officeart/2005/8/layout/hProcess4"/>
    <dgm:cxn modelId="{7EBBAEC4-0282-4F3E-860C-A6A26E3998F2}" type="presOf" srcId="{65B6D8B9-E558-4264-B37F-7B4B2A8896DF}" destId="{E83793B4-2C5C-4D90-82FA-E5EE4745664D}" srcOrd="0" destOrd="1" presId="urn:microsoft.com/office/officeart/2005/8/layout/hProcess4"/>
    <dgm:cxn modelId="{90D5F6C6-4E25-4C59-9DF6-6E2B25A59F46}" type="presOf" srcId="{68838C34-4D02-49F8-ADD7-BFA90D87B7EA}" destId="{69C28D3B-E083-42DF-9EA0-916CA12125A9}" srcOrd="0" destOrd="0" presId="urn:microsoft.com/office/officeart/2005/8/layout/hProcess4"/>
    <dgm:cxn modelId="{5F9EDECD-FB20-4615-B5EC-47255B2B532F}" srcId="{FB986F71-3126-4196-BD30-74AEDC39A1CA}" destId="{BF381BD4-48DC-48BF-8C18-C307CDD4D490}" srcOrd="1" destOrd="0" parTransId="{5D881325-883F-44A1-A5FB-E01856D07A5B}" sibTransId="{2C645F98-BC4B-4797-BC42-0872EA7B0575}"/>
    <dgm:cxn modelId="{A507C8D3-A0BB-44E4-82F7-15D18D34238D}" type="presOf" srcId="{68838C34-4D02-49F8-ADD7-BFA90D87B7EA}" destId="{843715D2-C2C2-41EB-BDA3-21230FBA46DB}" srcOrd="1" destOrd="0" presId="urn:microsoft.com/office/officeart/2005/8/layout/hProcess4"/>
    <dgm:cxn modelId="{FA45DADE-266F-4B82-B02F-D2732D8D9F51}" type="presOf" srcId="{58828492-5CEF-4AFE-95CB-5D7E6A18158B}" destId="{047F5837-10E2-4FFC-A492-DB8A19EF48CA}" srcOrd="0" destOrd="0" presId="urn:microsoft.com/office/officeart/2005/8/layout/hProcess4"/>
    <dgm:cxn modelId="{3D080EE7-BDF0-495B-A4FB-103A296CD73B}" srcId="{58828492-5CEF-4AFE-95CB-5D7E6A18158B}" destId="{6E7DBE00-7E5B-46F8-BBA0-CF0079A58E82}" srcOrd="1" destOrd="0" parTransId="{6FAC7821-43C2-4A12-9638-E9B1BDE7C8D8}" sibTransId="{65147ED7-18A4-49A5-9AEE-066FB0363316}"/>
    <dgm:cxn modelId="{86F910E7-C9D0-48E5-A3A3-C70127E96FC1}" srcId="{F6D27D1B-CDCB-481F-B8FA-AB31B2A119DE}" destId="{0B00F5A8-A0EF-4111-9D86-004317B4F49E}" srcOrd="0" destOrd="0" parTransId="{EC916B99-8D26-4265-B7BE-BB461C68DA5C}" sibTransId="{CE48C676-980A-4BAC-A3C8-9ABC315DAE51}"/>
    <dgm:cxn modelId="{835CA1EF-8C73-4A92-AB14-7F18CFCB3BBE}" type="presOf" srcId="{65B6D8B9-E558-4264-B37F-7B4B2A8896DF}" destId="{67FFE978-6FBE-4424-80BE-B9E4B4DD0695}" srcOrd="1" destOrd="1" presId="urn:microsoft.com/office/officeart/2005/8/layout/hProcess4"/>
    <dgm:cxn modelId="{FCC960F1-FFDB-446D-9C7D-06DB34FE036C}" type="presOf" srcId="{BF381BD4-48DC-48BF-8C18-C307CDD4D490}" destId="{96015622-8A46-45CF-A72A-2856B699B374}" srcOrd="0" destOrd="1" presId="urn:microsoft.com/office/officeart/2005/8/layout/hProcess4"/>
    <dgm:cxn modelId="{732F9AFA-01BF-4C18-A659-D951BF9FC05D}" type="presOf" srcId="{AB2E8498-CC81-452F-A895-08F3845AA347}" destId="{96015622-8A46-45CF-A72A-2856B699B374}" srcOrd="0" destOrd="0" presId="urn:microsoft.com/office/officeart/2005/8/layout/hProcess4"/>
    <dgm:cxn modelId="{E95209FE-82B0-40EF-AFE6-D8CCCCEA50E1}" type="presOf" srcId="{7AEB6639-3258-49E8-8B1F-B4A9C61922BE}" destId="{DC2A0ADB-DCE3-4BF4-9952-0394865777AC}" srcOrd="0" destOrd="0" presId="urn:microsoft.com/office/officeart/2005/8/layout/hProcess4"/>
    <dgm:cxn modelId="{89F19664-F574-44B4-924E-3D107B743F23}" type="presParOf" srcId="{3960CFF8-4383-4382-8D6D-F2A00F508E8D}" destId="{366CFF54-5C8F-47F9-BFD8-D9AF3EADDA3E}" srcOrd="0" destOrd="0" presId="urn:microsoft.com/office/officeart/2005/8/layout/hProcess4"/>
    <dgm:cxn modelId="{75C41B37-1CBE-4C45-8C4B-850855BD27C4}" type="presParOf" srcId="{3960CFF8-4383-4382-8D6D-F2A00F508E8D}" destId="{13688FBD-4079-41FE-A6A2-B5B0F293E6BF}" srcOrd="1" destOrd="0" presId="urn:microsoft.com/office/officeart/2005/8/layout/hProcess4"/>
    <dgm:cxn modelId="{3AA8FE4E-D0FB-4F4F-9F35-7B6B4E7D5E8D}" type="presParOf" srcId="{3960CFF8-4383-4382-8D6D-F2A00F508E8D}" destId="{224851B6-C14D-49DE-883B-A13003DA4601}" srcOrd="2" destOrd="0" presId="urn:microsoft.com/office/officeart/2005/8/layout/hProcess4"/>
    <dgm:cxn modelId="{A4DAABAE-FB49-4E79-80B0-1264A8E539FF}" type="presParOf" srcId="{224851B6-C14D-49DE-883B-A13003DA4601}" destId="{1439717B-283C-48FF-AF62-1990F52B6512}" srcOrd="0" destOrd="0" presId="urn:microsoft.com/office/officeart/2005/8/layout/hProcess4"/>
    <dgm:cxn modelId="{6FFC75D9-47EB-48FF-90CD-91F117AC22B7}" type="presParOf" srcId="{1439717B-283C-48FF-AF62-1990F52B6512}" destId="{BCCE6711-D1D8-4B2C-917E-41AB5A6114A8}" srcOrd="0" destOrd="0" presId="urn:microsoft.com/office/officeart/2005/8/layout/hProcess4"/>
    <dgm:cxn modelId="{FEE85E3F-72E5-4071-8EA1-3623F81173A1}" type="presParOf" srcId="{1439717B-283C-48FF-AF62-1990F52B6512}" destId="{96015622-8A46-45CF-A72A-2856B699B374}" srcOrd="1" destOrd="0" presId="urn:microsoft.com/office/officeart/2005/8/layout/hProcess4"/>
    <dgm:cxn modelId="{AC4982ED-AD83-45D0-AD2F-455F7901AF9F}" type="presParOf" srcId="{1439717B-283C-48FF-AF62-1990F52B6512}" destId="{BFE859F2-A9E8-4F95-9161-8EC68F2D30C4}" srcOrd="2" destOrd="0" presId="urn:microsoft.com/office/officeart/2005/8/layout/hProcess4"/>
    <dgm:cxn modelId="{565E0706-6737-49AB-A631-19EA6E16791C}" type="presParOf" srcId="{1439717B-283C-48FF-AF62-1990F52B6512}" destId="{E18C6CF4-EDEB-4539-A36D-E0355B626199}" srcOrd="3" destOrd="0" presId="urn:microsoft.com/office/officeart/2005/8/layout/hProcess4"/>
    <dgm:cxn modelId="{0F8395D2-489A-4650-9E19-52FEC57A410B}" type="presParOf" srcId="{1439717B-283C-48FF-AF62-1990F52B6512}" destId="{D9FCD5E9-9E94-4534-BAB4-3DB8EB44E7D0}" srcOrd="4" destOrd="0" presId="urn:microsoft.com/office/officeart/2005/8/layout/hProcess4"/>
    <dgm:cxn modelId="{9204B803-0CC8-4F9E-AC95-C709626A9F47}" type="presParOf" srcId="{224851B6-C14D-49DE-883B-A13003DA4601}" destId="{6A63D16E-EEE6-4267-97EA-5AD7D2BC4E84}" srcOrd="1" destOrd="0" presId="urn:microsoft.com/office/officeart/2005/8/layout/hProcess4"/>
    <dgm:cxn modelId="{DF63E90D-523A-4A3D-8E96-876C4878E690}" type="presParOf" srcId="{224851B6-C14D-49DE-883B-A13003DA4601}" destId="{59BAED1E-A4FE-4FA3-8716-57917AF47F38}" srcOrd="2" destOrd="0" presId="urn:microsoft.com/office/officeart/2005/8/layout/hProcess4"/>
    <dgm:cxn modelId="{ABC2BBAC-ABC6-4828-A656-FF0E45449B5D}" type="presParOf" srcId="{59BAED1E-A4FE-4FA3-8716-57917AF47F38}" destId="{5C833856-7FAF-4B27-932C-67C7D08339F2}" srcOrd="0" destOrd="0" presId="urn:microsoft.com/office/officeart/2005/8/layout/hProcess4"/>
    <dgm:cxn modelId="{57A8C77F-8539-4ED5-8B3E-AA69AEF39063}" type="presParOf" srcId="{59BAED1E-A4FE-4FA3-8716-57917AF47F38}" destId="{E83793B4-2C5C-4D90-82FA-E5EE4745664D}" srcOrd="1" destOrd="0" presId="urn:microsoft.com/office/officeart/2005/8/layout/hProcess4"/>
    <dgm:cxn modelId="{13C487BA-883D-4A71-9789-EB655F6279D7}" type="presParOf" srcId="{59BAED1E-A4FE-4FA3-8716-57917AF47F38}" destId="{67FFE978-6FBE-4424-80BE-B9E4B4DD0695}" srcOrd="2" destOrd="0" presId="urn:microsoft.com/office/officeart/2005/8/layout/hProcess4"/>
    <dgm:cxn modelId="{9DE711C0-DAD0-490A-8F9F-84EFF58B67F2}" type="presParOf" srcId="{59BAED1E-A4FE-4FA3-8716-57917AF47F38}" destId="{029D1FDE-4DD7-4FA5-8C70-0C747477B66C}" srcOrd="3" destOrd="0" presId="urn:microsoft.com/office/officeart/2005/8/layout/hProcess4"/>
    <dgm:cxn modelId="{7E60F800-B699-4C90-AE8B-FFA3C1DBAC2A}" type="presParOf" srcId="{59BAED1E-A4FE-4FA3-8716-57917AF47F38}" destId="{C2556EF6-41FF-46C6-8829-911BFA533FFE}" srcOrd="4" destOrd="0" presId="urn:microsoft.com/office/officeart/2005/8/layout/hProcess4"/>
    <dgm:cxn modelId="{15EEC923-9DD9-45F9-B1CE-E90ADC8BB3B2}" type="presParOf" srcId="{224851B6-C14D-49DE-883B-A13003DA4601}" destId="{DC2A0ADB-DCE3-4BF4-9952-0394865777AC}" srcOrd="3" destOrd="0" presId="urn:microsoft.com/office/officeart/2005/8/layout/hProcess4"/>
    <dgm:cxn modelId="{F83CC031-B411-4234-8023-6E45E782DC1B}" type="presParOf" srcId="{224851B6-C14D-49DE-883B-A13003DA4601}" destId="{A874A3A3-A340-4ABC-99B5-7529D4415335}" srcOrd="4" destOrd="0" presId="urn:microsoft.com/office/officeart/2005/8/layout/hProcess4"/>
    <dgm:cxn modelId="{7B362966-E9AB-40B9-8761-1F07E738ED93}" type="presParOf" srcId="{A874A3A3-A340-4ABC-99B5-7529D4415335}" destId="{14032C0B-60AE-432B-A713-F993D1C4BA8F}" srcOrd="0" destOrd="0" presId="urn:microsoft.com/office/officeart/2005/8/layout/hProcess4"/>
    <dgm:cxn modelId="{7577A14F-C73F-4E1A-8760-544ED1967544}" type="presParOf" srcId="{A874A3A3-A340-4ABC-99B5-7529D4415335}" destId="{69C28D3B-E083-42DF-9EA0-916CA12125A9}" srcOrd="1" destOrd="0" presId="urn:microsoft.com/office/officeart/2005/8/layout/hProcess4"/>
    <dgm:cxn modelId="{1637F8A1-F9FA-4AC7-AA80-AC52DBF6427F}" type="presParOf" srcId="{A874A3A3-A340-4ABC-99B5-7529D4415335}" destId="{843715D2-C2C2-41EB-BDA3-21230FBA46DB}" srcOrd="2" destOrd="0" presId="urn:microsoft.com/office/officeart/2005/8/layout/hProcess4"/>
    <dgm:cxn modelId="{C3A1CE6A-C0A2-460E-AEC5-91898FCAB7C6}" type="presParOf" srcId="{A874A3A3-A340-4ABC-99B5-7529D4415335}" destId="{047F5837-10E2-4FFC-A492-DB8A19EF48CA}" srcOrd="3" destOrd="0" presId="urn:microsoft.com/office/officeart/2005/8/layout/hProcess4"/>
    <dgm:cxn modelId="{B0B35EFC-EC0D-408D-96C0-AAE23E559E96}"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36244"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Task description</a:t>
          </a:r>
        </a:p>
        <a:p>
          <a:pPr marL="228600" lvl="1" indent="-228600" algn="l" defTabSz="1066800">
            <a:lnSpc>
              <a:spcPct val="90000"/>
            </a:lnSpc>
            <a:spcBef>
              <a:spcPct val="0"/>
            </a:spcBef>
            <a:spcAft>
              <a:spcPct val="15000"/>
            </a:spcAft>
            <a:buChar char="•"/>
          </a:pPr>
          <a:r>
            <a:rPr lang="en-US" sz="2400" kern="1200" dirty="0"/>
            <a:t>Task description</a:t>
          </a:r>
        </a:p>
      </dsp:txBody>
      <dsp:txXfrm>
        <a:off x="82644" y="1095673"/>
        <a:ext cx="2351761" cy="1491398"/>
      </dsp:txXfrm>
    </dsp:sp>
    <dsp:sp modelId="{6A63D16E-EEE6-4267-97EA-5AD7D2BC4E84}">
      <dsp:nvSpPr>
        <dsp:cNvPr id="0" name=""/>
        <dsp:cNvSpPr/>
      </dsp:nvSpPr>
      <dsp:spPr>
        <a:xfrm>
          <a:off x="1394360" y="1473226"/>
          <a:ext cx="2779003" cy="2779003"/>
        </a:xfrm>
        <a:prstGeom prst="leftCircularArrow">
          <a:avLst>
            <a:gd name="adj1" fmla="val 3451"/>
            <a:gd name="adj2" fmla="val 427731"/>
            <a:gd name="adj3" fmla="val 2203242"/>
            <a:gd name="adj4" fmla="val 9024489"/>
            <a:gd name="adj5" fmla="val 4027"/>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18C6CF4-EDEB-4539-A36D-E0355B626199}">
      <dsp:nvSpPr>
        <dsp:cNvPr id="0" name=""/>
        <dsp:cNvSpPr/>
      </dsp:nvSpPr>
      <dsp:spPr>
        <a:xfrm>
          <a:off x="579480"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dirty="0"/>
            <a:t>Step 1 Title</a:t>
          </a:r>
        </a:p>
      </dsp:txBody>
      <dsp:txXfrm>
        <a:off x="604789" y="2658781"/>
        <a:ext cx="2122325" cy="813490"/>
      </dsp:txXfrm>
    </dsp:sp>
    <dsp:sp modelId="{E83793B4-2C5C-4D90-82FA-E5EE4745664D}">
      <dsp:nvSpPr>
        <dsp:cNvPr id="0" name=""/>
        <dsp:cNvSpPr/>
      </dsp:nvSpPr>
      <dsp:spPr>
        <a:xfrm>
          <a:off x="3209147" y="1049274"/>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Task description</a:t>
          </a:r>
        </a:p>
        <a:p>
          <a:pPr marL="228600" lvl="1" indent="-228600" algn="l" defTabSz="1066800">
            <a:lnSpc>
              <a:spcPct val="90000"/>
            </a:lnSpc>
            <a:spcBef>
              <a:spcPct val="0"/>
            </a:spcBef>
            <a:spcAft>
              <a:spcPct val="15000"/>
            </a:spcAft>
            <a:buChar char="•"/>
          </a:pPr>
          <a:r>
            <a:rPr lang="en-US" sz="2400" kern="1200" dirty="0"/>
            <a:t>Task description</a:t>
          </a:r>
        </a:p>
      </dsp:txBody>
      <dsp:txXfrm>
        <a:off x="3255547" y="1527728"/>
        <a:ext cx="2351761" cy="1491398"/>
      </dsp:txXfrm>
    </dsp:sp>
    <dsp:sp modelId="{DC2A0ADB-DCE3-4BF4-9952-0394865777AC}">
      <dsp:nvSpPr>
        <dsp:cNvPr id="0" name=""/>
        <dsp:cNvSpPr/>
      </dsp:nvSpPr>
      <dsp:spPr>
        <a:xfrm>
          <a:off x="4546892" y="-216486"/>
          <a:ext cx="3091364" cy="3091364"/>
        </a:xfrm>
        <a:prstGeom prst="circularArrow">
          <a:avLst>
            <a:gd name="adj1" fmla="val 3103"/>
            <a:gd name="adj2" fmla="val 381347"/>
            <a:gd name="adj3" fmla="val 19443143"/>
            <a:gd name="adj4" fmla="val 12575511"/>
            <a:gd name="adj5" fmla="val 362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29D1FDE-4DD7-4FA5-8C70-0C747477B66C}">
      <dsp:nvSpPr>
        <dsp:cNvPr id="0" name=""/>
        <dsp:cNvSpPr/>
      </dsp:nvSpPr>
      <dsp:spPr>
        <a:xfrm>
          <a:off x="3752383" y="617220"/>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dirty="0"/>
            <a:t>Step 2 Title</a:t>
          </a:r>
        </a:p>
      </dsp:txBody>
      <dsp:txXfrm>
        <a:off x="3777692" y="642529"/>
        <a:ext cx="2122325" cy="813490"/>
      </dsp:txXfrm>
    </dsp:sp>
    <dsp:sp modelId="{69C28D3B-E083-42DF-9EA0-916CA12125A9}">
      <dsp:nvSpPr>
        <dsp:cNvPr id="0" name=""/>
        <dsp:cNvSpPr/>
      </dsp:nvSpPr>
      <dsp:spPr>
        <a:xfrm>
          <a:off x="6382050"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a:t>Task description</a:t>
          </a:r>
          <a:endParaRPr lang="en-US" sz="2400" kern="1200" dirty="0"/>
        </a:p>
        <a:p>
          <a:pPr marL="228600" lvl="1" indent="-228600" algn="l" defTabSz="1066800">
            <a:lnSpc>
              <a:spcPct val="90000"/>
            </a:lnSpc>
            <a:spcBef>
              <a:spcPct val="0"/>
            </a:spcBef>
            <a:spcAft>
              <a:spcPct val="15000"/>
            </a:spcAft>
            <a:buChar char="•"/>
          </a:pPr>
          <a:r>
            <a:rPr lang="en-US" sz="2400" kern="1200" dirty="0"/>
            <a:t>Task description</a:t>
          </a:r>
        </a:p>
      </dsp:txBody>
      <dsp:txXfrm>
        <a:off x="6428450" y="1095673"/>
        <a:ext cx="2351761" cy="1491398"/>
      </dsp:txXfrm>
    </dsp:sp>
    <dsp:sp modelId="{047F5837-10E2-4FFC-A492-DB8A19EF48CA}">
      <dsp:nvSpPr>
        <dsp:cNvPr id="0" name=""/>
        <dsp:cNvSpPr/>
      </dsp:nvSpPr>
      <dsp:spPr>
        <a:xfrm>
          <a:off x="6925286"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dirty="0"/>
            <a:t>Step 3 Title</a:t>
          </a:r>
        </a:p>
      </dsp:txBody>
      <dsp:txXfrm>
        <a:off x="6950595" y="2658781"/>
        <a:ext cx="2122325" cy="8134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9/19/2018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9/19/2018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9/19/2018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9/19/2018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9/19/2018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9/19/2018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9/19/2018</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9/19/2018</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9/19/2018</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9/19/2018</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9/19/2018</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9/19/2018</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9/19/2018</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Industry_4.0#cite_note-23" TargetMode="External"/><Relationship Id="rId3" Type="http://schemas.openxmlformats.org/officeDocument/2006/relationships/hyperlink" Target="https://en.wikipedia.org/wiki/Cisco_Systems" TargetMode="External"/><Relationship Id="rId7" Type="http://schemas.openxmlformats.org/officeDocument/2006/relationships/hyperlink" Target="https://en.wikipedia.org/wiki/Meggitt_PLC" TargetMode="External"/><Relationship Id="rId12" Type="http://schemas.openxmlformats.org/officeDocument/2006/relationships/hyperlink" Target="https://en.wikipedia.org/wiki/Industry_4.0#cite_note-24" TargetMode="External"/><Relationship Id="rId2" Type="http://schemas.openxmlformats.org/officeDocument/2006/relationships/hyperlink" Target="https://en.wikipedia.org/wiki/Symantec" TargetMode="External"/><Relationship Id="rId1" Type="http://schemas.openxmlformats.org/officeDocument/2006/relationships/slideLayout" Target="../slideLayouts/slideLayout4.xml"/><Relationship Id="rId6" Type="http://schemas.openxmlformats.org/officeDocument/2006/relationships/hyperlink" Target="https://en.wikipedia.org/wiki/Industry_4.0#cite_note-22" TargetMode="External"/><Relationship Id="rId11" Type="http://schemas.openxmlformats.org/officeDocument/2006/relationships/hyperlink" Target="https://en.wikipedia.org/wiki/Work_4.0" TargetMode="External"/><Relationship Id="rId5" Type="http://schemas.openxmlformats.org/officeDocument/2006/relationships/hyperlink" Target="https://en.wikipedia.org/wiki/Industry_4.0#cite_note-21" TargetMode="External"/><Relationship Id="rId10" Type="http://schemas.openxmlformats.org/officeDocument/2006/relationships/hyperlink" Target="https://en.wikipedia.org/wiki/Germany" TargetMode="External"/><Relationship Id="rId4" Type="http://schemas.openxmlformats.org/officeDocument/2006/relationships/hyperlink" Target="https://en.wikipedia.org/wiki/Penta_Security" TargetMode="External"/><Relationship Id="rId9" Type="http://schemas.openxmlformats.org/officeDocument/2006/relationships/hyperlink" Target="https://en.wikipedia.org/wiki/Digitaliza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Robotics" TargetMode="External"/><Relationship Id="rId3" Type="http://schemas.openxmlformats.org/officeDocument/2006/relationships/hyperlink" Target="https://en.wikipedia.org/wiki/Computer_network" TargetMode="External"/><Relationship Id="rId7" Type="http://schemas.openxmlformats.org/officeDocument/2006/relationships/hyperlink" Target="https://en.wikipedia.org/wiki/Process_control_system" TargetMode="External"/><Relationship Id="rId2" Type="http://schemas.openxmlformats.org/officeDocument/2006/relationships/hyperlink" Target="https://en.wikipedia.org/wiki/Mechanism_(engineering)" TargetMode="External"/><Relationship Id="rId1" Type="http://schemas.openxmlformats.org/officeDocument/2006/relationships/slideLayout" Target="../slideLayouts/slideLayout4.xml"/><Relationship Id="rId6" Type="http://schemas.openxmlformats.org/officeDocument/2006/relationships/hyperlink" Target="https://en.wikipedia.org/wiki/Medical_monitoring" TargetMode="External"/><Relationship Id="rId5" Type="http://schemas.openxmlformats.org/officeDocument/2006/relationships/hyperlink" Target="https://en.wikipedia.org/wiki/Autonomous_automobile" TargetMode="External"/><Relationship Id="rId4" Type="http://schemas.openxmlformats.org/officeDocument/2006/relationships/hyperlink" Target="https://en.wikipedia.org/wiki/Smart_grid" TargetMode="External"/><Relationship Id="rId9" Type="http://schemas.openxmlformats.org/officeDocument/2006/relationships/hyperlink" Target="https://en.wikipedia.org/wiki/Automatic_pilot"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Deep-sea_exploration"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Smartphone" TargetMode="External"/><Relationship Id="rId2" Type="http://schemas.openxmlformats.org/officeDocument/2006/relationships/hyperlink" Target="https://en.wikipedia.org/wiki/Cyber-physical_system#cite_note-17"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Robotics#Manipulation" TargetMode="External"/><Relationship Id="rId2" Type="http://schemas.openxmlformats.org/officeDocument/2006/relationships/hyperlink" Target="https://en.wikipedia.org/wiki/MIT" TargetMode="External"/><Relationship Id="rId1" Type="http://schemas.openxmlformats.org/officeDocument/2006/relationships/slideLayout" Target="../slideLayouts/slideLayout4.xml"/><Relationship Id="rId4" Type="http://schemas.openxmlformats.org/officeDocument/2006/relationships/hyperlink" Target="https://en.wikipedia.org/wiki/Wireless_network"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Software" TargetMode="External"/><Relationship Id="rId7" Type="http://schemas.openxmlformats.org/officeDocument/2006/relationships/hyperlink" Target="https://en.wikipedia.org/wiki/Data" TargetMode="External"/><Relationship Id="rId2" Type="http://schemas.openxmlformats.org/officeDocument/2006/relationships/hyperlink" Target="https://en.wikipedia.org/wiki/Electronics" TargetMode="External"/><Relationship Id="rId1" Type="http://schemas.openxmlformats.org/officeDocument/2006/relationships/slideLayout" Target="../slideLayouts/slideLayout4.xml"/><Relationship Id="rId6" Type="http://schemas.openxmlformats.org/officeDocument/2006/relationships/hyperlink" Target="https://en.wikipedia.org/wiki/Internet_access" TargetMode="External"/><Relationship Id="rId5" Type="http://schemas.openxmlformats.org/officeDocument/2006/relationships/hyperlink" Target="https://en.wikipedia.org/wiki/Actuator" TargetMode="External"/><Relationship Id="rId4" Type="http://schemas.openxmlformats.org/officeDocument/2006/relationships/hyperlink" Target="https://en.wikipedia.org/wiki/Senso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Industry_4.0" TargetMode="External"/><Relationship Id="rId7" Type="http://schemas.openxmlformats.org/officeDocument/2006/relationships/hyperlink" Target="https://en.wikipedia.org/wiki/Cognitive_computing" TargetMode="External"/><Relationship Id="rId2" Type="http://schemas.openxmlformats.org/officeDocument/2006/relationships/hyperlink" Target="https://www.youtube.com/watch?v=qhLvhYFLoWE" TargetMode="External"/><Relationship Id="rId1" Type="http://schemas.openxmlformats.org/officeDocument/2006/relationships/slideLayout" Target="../slideLayouts/slideLayout6.xml"/><Relationship Id="rId6" Type="http://schemas.openxmlformats.org/officeDocument/2006/relationships/hyperlink" Target="https://en.wikipedia.org/wiki/Cloud_computing" TargetMode="External"/><Relationship Id="rId5" Type="http://schemas.openxmlformats.org/officeDocument/2006/relationships/hyperlink" Target="https://en.wikipedia.org/wiki/Internet_of_things" TargetMode="External"/><Relationship Id="rId4" Type="http://schemas.openxmlformats.org/officeDocument/2006/relationships/hyperlink" Target="https://en.wikipedia.org/wiki/Cyber-physical_syste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Internet_of_things" TargetMode="External"/><Relationship Id="rId2" Type="http://schemas.openxmlformats.org/officeDocument/2006/relationships/hyperlink" Target="https://en.wikipedia.org/wiki/Cyber-physical_system" TargetMode="External"/><Relationship Id="rId1" Type="http://schemas.openxmlformats.org/officeDocument/2006/relationships/slideLayout" Target="../slideLayouts/slideLayout4.xml"/><Relationship Id="rId5" Type="http://schemas.openxmlformats.org/officeDocument/2006/relationships/hyperlink" Target="https://en.wikipedia.org/wiki/Cognitive_computing" TargetMode="External"/><Relationship Id="rId4" Type="http://schemas.openxmlformats.org/officeDocument/2006/relationships/hyperlink" Target="https://en.wikipedia.org/wiki/Cloud_comput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igital_Revolution" TargetMode="External"/><Relationship Id="rId2" Type="http://schemas.openxmlformats.org/officeDocument/2006/relationships/hyperlink" Target="https://en.wikipedia.org/wiki/German_government" TargetMode="External"/><Relationship Id="rId1" Type="http://schemas.openxmlformats.org/officeDocument/2006/relationships/slideLayout" Target="../slideLayouts/slideLayout4.xml"/><Relationship Id="rId5" Type="http://schemas.openxmlformats.org/officeDocument/2006/relationships/hyperlink" Target="https://en.wikipedia.org/wiki/Meggitt_PLC" TargetMode="External"/><Relationship Id="rId4" Type="http://schemas.openxmlformats.org/officeDocument/2006/relationships/hyperlink" Target="https://en.wikipedia.org/wiki/Hannover_Fai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Root_cause_analysis" TargetMode="External"/><Relationship Id="rId2" Type="http://schemas.openxmlformats.org/officeDocument/2006/relationships/hyperlink" Target="https://en.wikipedia.org/wiki/Overall_equipment_effectiveness"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a:t>Industrial Revolution</a:t>
            </a:r>
            <a:br>
              <a:rPr lang="en-US" dirty="0"/>
            </a:br>
            <a:r>
              <a:rPr lang="en-US" dirty="0"/>
              <a:t>4.0</a:t>
            </a:r>
          </a:p>
        </p:txBody>
      </p:sp>
      <p:sp>
        <p:nvSpPr>
          <p:cNvPr id="4" name="Subtitle 3"/>
          <p:cNvSpPr>
            <a:spLocks noGrp="1"/>
          </p:cNvSpPr>
          <p:nvPr>
            <p:ph type="subTitle" idx="1"/>
          </p:nvPr>
        </p:nvSpPr>
        <p:spPr/>
        <p:txBody>
          <a:bodyPr/>
          <a:lstStyle/>
          <a:p>
            <a:r>
              <a:rPr lang="it-IT" dirty="0"/>
              <a:t>Presenter | Sudhanshu Gupta</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CDCD-0287-4869-AC4F-436014742ADE}"/>
              </a:ext>
            </a:extLst>
          </p:cNvPr>
          <p:cNvSpPr>
            <a:spLocks noGrp="1"/>
          </p:cNvSpPr>
          <p:nvPr>
            <p:ph type="title"/>
          </p:nvPr>
        </p:nvSpPr>
        <p:spPr/>
        <p:txBody>
          <a:bodyPr/>
          <a:lstStyle/>
          <a:p>
            <a:r>
              <a:rPr lang="en-US" dirty="0"/>
              <a:t>Industry 4.0 Challenges</a:t>
            </a:r>
          </a:p>
        </p:txBody>
      </p:sp>
      <p:sp>
        <p:nvSpPr>
          <p:cNvPr id="3" name="Content Placeholder 2">
            <a:extLst>
              <a:ext uri="{FF2B5EF4-FFF2-40B4-BE49-F238E27FC236}">
                <a16:creationId xmlns:a16="http://schemas.microsoft.com/office/drawing/2014/main" id="{878333D2-6C1A-4ADF-9F0E-EB5B4F9C4D37}"/>
              </a:ext>
            </a:extLst>
          </p:cNvPr>
          <p:cNvSpPr>
            <a:spLocks noGrp="1"/>
          </p:cNvSpPr>
          <p:nvPr>
            <p:ph sz="half" idx="1"/>
          </p:nvPr>
        </p:nvSpPr>
        <p:spPr/>
        <p:txBody>
          <a:bodyPr>
            <a:normAutofit fontScale="85000" lnSpcReduction="20000"/>
          </a:bodyPr>
          <a:lstStyle/>
          <a:p>
            <a:r>
              <a:rPr lang="en-US" dirty="0"/>
              <a:t>IT security issues</a:t>
            </a:r>
          </a:p>
          <a:p>
            <a:r>
              <a:rPr lang="en-US" dirty="0"/>
              <a:t>Reliability and stability needed for critical machine-to-machine communication (M2M), including very short and stable latency times</a:t>
            </a:r>
          </a:p>
          <a:p>
            <a:r>
              <a:rPr lang="en-US" dirty="0"/>
              <a:t>Need to maintain the integrity of production processes</a:t>
            </a:r>
          </a:p>
          <a:p>
            <a:r>
              <a:rPr lang="en-US" dirty="0"/>
              <a:t>Need to avoid any IT snags, as those would cause expensive production outages</a:t>
            </a:r>
          </a:p>
          <a:p>
            <a:r>
              <a:rPr lang="en-US" dirty="0"/>
              <a:t>Lack of adequate skill-sets to expedite the march towards fourth industrial revolution</a:t>
            </a:r>
          </a:p>
          <a:p>
            <a:endParaRPr lang="en-US" dirty="0"/>
          </a:p>
        </p:txBody>
      </p:sp>
      <p:sp>
        <p:nvSpPr>
          <p:cNvPr id="4" name="Content Placeholder 3">
            <a:extLst>
              <a:ext uri="{FF2B5EF4-FFF2-40B4-BE49-F238E27FC236}">
                <a16:creationId xmlns:a16="http://schemas.microsoft.com/office/drawing/2014/main" id="{023BC64A-5C97-454F-B149-D8B44415047F}"/>
              </a:ext>
            </a:extLst>
          </p:cNvPr>
          <p:cNvSpPr>
            <a:spLocks noGrp="1"/>
          </p:cNvSpPr>
          <p:nvPr>
            <p:ph sz="half" idx="2"/>
          </p:nvPr>
        </p:nvSpPr>
        <p:spPr/>
        <p:txBody>
          <a:bodyPr>
            <a:normAutofit fontScale="85000" lnSpcReduction="20000"/>
          </a:bodyPr>
          <a:lstStyle/>
          <a:p>
            <a:r>
              <a:rPr lang="en-US" dirty="0"/>
              <a:t>Loss of many jobs to automatic processes and IT-controlled processes, especially for lower educated parts of society</a:t>
            </a:r>
          </a:p>
          <a:p>
            <a:r>
              <a:rPr lang="en-US" dirty="0"/>
              <a:t>Unclear legal issues and data security</a:t>
            </a:r>
          </a:p>
          <a:p>
            <a:r>
              <a:rPr lang="en-US" dirty="0"/>
              <a:t>Unclear economic benefits/ Excessive investment</a:t>
            </a:r>
          </a:p>
          <a:p>
            <a:r>
              <a:rPr lang="en-US" dirty="0"/>
              <a:t>Lack of regulation, standard and forms of certifications</a:t>
            </a:r>
          </a:p>
          <a:p>
            <a:r>
              <a:rPr lang="en-US" dirty="0"/>
              <a:t>Insufficient qualification of employees</a:t>
            </a:r>
          </a:p>
          <a:p>
            <a:endParaRPr lang="en-US" dirty="0"/>
          </a:p>
        </p:txBody>
      </p:sp>
    </p:spTree>
    <p:extLst>
      <p:ext uri="{BB962C8B-B14F-4D97-AF65-F5344CB8AC3E}">
        <p14:creationId xmlns:p14="http://schemas.microsoft.com/office/powerpoint/2010/main" val="179693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818DE-8550-4296-962A-D9023EFF5579}"/>
              </a:ext>
            </a:extLst>
          </p:cNvPr>
          <p:cNvSpPr>
            <a:spLocks noGrp="1"/>
          </p:cNvSpPr>
          <p:nvPr>
            <p:ph type="title"/>
          </p:nvPr>
        </p:nvSpPr>
        <p:spPr/>
        <p:txBody>
          <a:bodyPr/>
          <a:lstStyle/>
          <a:p>
            <a:r>
              <a:rPr lang="en-US" dirty="0"/>
              <a:t>Industry 4.0 Impact</a:t>
            </a:r>
          </a:p>
        </p:txBody>
      </p:sp>
      <p:sp>
        <p:nvSpPr>
          <p:cNvPr id="3" name="Content Placeholder 2">
            <a:extLst>
              <a:ext uri="{FF2B5EF4-FFF2-40B4-BE49-F238E27FC236}">
                <a16:creationId xmlns:a16="http://schemas.microsoft.com/office/drawing/2014/main" id="{D93E2D97-FE52-4D90-B475-05A5B5BA31D0}"/>
              </a:ext>
            </a:extLst>
          </p:cNvPr>
          <p:cNvSpPr>
            <a:spLocks noGrp="1"/>
          </p:cNvSpPr>
          <p:nvPr>
            <p:ph sz="half" idx="1"/>
          </p:nvPr>
        </p:nvSpPr>
        <p:spPr>
          <a:xfrm>
            <a:off x="1504781" y="1905001"/>
            <a:ext cx="9923631" cy="2362199"/>
          </a:xfrm>
        </p:spPr>
        <p:txBody>
          <a:bodyPr>
            <a:normAutofit fontScale="55000" lnSpcReduction="20000"/>
          </a:bodyPr>
          <a:lstStyle/>
          <a:p>
            <a:r>
              <a:rPr lang="en-US" dirty="0"/>
              <a:t>Services and business models</a:t>
            </a:r>
          </a:p>
          <a:p>
            <a:r>
              <a:rPr lang="en-US" dirty="0"/>
              <a:t>Reliability and continuous productivity</a:t>
            </a:r>
          </a:p>
          <a:p>
            <a:r>
              <a:rPr lang="en-US" dirty="0"/>
              <a:t>IT security</a:t>
            </a:r>
          </a:p>
          <a:p>
            <a:pPr lvl="1"/>
            <a:r>
              <a:rPr lang="en-US" dirty="0"/>
              <a:t>Companies like </a:t>
            </a:r>
            <a:r>
              <a:rPr lang="en-US" dirty="0">
                <a:hlinkClick r:id="rId2" tooltip="Symantec"/>
              </a:rPr>
              <a:t>Symantec</a:t>
            </a:r>
            <a:r>
              <a:rPr lang="en-US" dirty="0"/>
              <a:t>, </a:t>
            </a:r>
            <a:r>
              <a:rPr lang="en-US" dirty="0">
                <a:hlinkClick r:id="rId3" tooltip="Cisco Systems"/>
              </a:rPr>
              <a:t>Cisco</a:t>
            </a:r>
            <a:r>
              <a:rPr lang="en-US" dirty="0"/>
              <a:t>, and </a:t>
            </a:r>
            <a:r>
              <a:rPr lang="en-US" dirty="0">
                <a:hlinkClick r:id="rId4" tooltip="Penta Security"/>
              </a:rPr>
              <a:t>Penta Security</a:t>
            </a:r>
            <a:r>
              <a:rPr lang="en-US" dirty="0"/>
              <a:t> have already begun to address the issue of IoT security</a:t>
            </a:r>
          </a:p>
          <a:p>
            <a:r>
              <a:rPr lang="en-US" dirty="0"/>
              <a:t>Machine safety</a:t>
            </a:r>
          </a:p>
          <a:p>
            <a:r>
              <a:rPr lang="en-US" dirty="0"/>
              <a:t>Product lifecycles</a:t>
            </a:r>
          </a:p>
          <a:p>
            <a:r>
              <a:rPr lang="en-US" dirty="0"/>
              <a:t>Workers' education and skills</a:t>
            </a:r>
          </a:p>
          <a:p>
            <a:endParaRPr lang="en-US" dirty="0"/>
          </a:p>
        </p:txBody>
      </p:sp>
      <p:sp>
        <p:nvSpPr>
          <p:cNvPr id="5" name="Rectangle 4">
            <a:extLst>
              <a:ext uri="{FF2B5EF4-FFF2-40B4-BE49-F238E27FC236}">
                <a16:creationId xmlns:a16="http://schemas.microsoft.com/office/drawing/2014/main" id="{5C7A85B1-2005-43B8-8910-8AE3C6FEA1ED}"/>
              </a:ext>
            </a:extLst>
          </p:cNvPr>
          <p:cNvSpPr/>
          <p:nvPr/>
        </p:nvSpPr>
        <p:spPr>
          <a:xfrm>
            <a:off x="373771" y="4800600"/>
            <a:ext cx="11207041" cy="2031325"/>
          </a:xfrm>
          <a:prstGeom prst="rect">
            <a:avLst/>
          </a:prstGeom>
        </p:spPr>
        <p:txBody>
          <a:bodyPr wrap="square">
            <a:spAutoFit/>
          </a:bodyPr>
          <a:lstStyle/>
          <a:p>
            <a:pPr algn="just"/>
            <a:r>
              <a:rPr lang="en-US" sz="1400" dirty="0"/>
              <a:t>:: Note ::</a:t>
            </a:r>
          </a:p>
          <a:p>
            <a:pPr marL="342900" indent="-342900" algn="just">
              <a:buFont typeface="+mj-lt"/>
              <a:buAutoNum type="arabicPeriod"/>
            </a:pPr>
            <a:r>
              <a:rPr lang="en-US" sz="1400" dirty="0"/>
              <a:t>Industry Demonstration: To help industry understand the impact of Industry 4.0, Cincinnati Mayor John </a:t>
            </a:r>
            <a:r>
              <a:rPr lang="en-US" sz="1400" dirty="0" err="1"/>
              <a:t>Cranley</a:t>
            </a:r>
            <a:r>
              <a:rPr lang="en-US" sz="1400" dirty="0"/>
              <a:t>, signed a proclamation to state "Cincinnati to be Industry 4.0 Demonstration City".</a:t>
            </a:r>
            <a:r>
              <a:rPr lang="en-US" sz="1400" baseline="30000" dirty="0">
                <a:hlinkClick r:id="rId5"/>
              </a:rPr>
              <a:t>[Link]</a:t>
            </a:r>
            <a:endParaRPr lang="en-US" sz="1400" dirty="0"/>
          </a:p>
          <a:p>
            <a:pPr marL="342900" indent="-342900" algn="just">
              <a:buFont typeface="+mj-lt"/>
              <a:buAutoNum type="arabicPeriod"/>
            </a:pPr>
            <a:r>
              <a:rPr lang="en-US" sz="1400" dirty="0"/>
              <a:t>An article published in February 2016 suggests that Industry 4.0 may have a beneficial effects for emerging economies such as India.</a:t>
            </a:r>
            <a:r>
              <a:rPr lang="en-US" sz="1400" baseline="30000" dirty="0">
                <a:hlinkClick r:id="rId6"/>
              </a:rPr>
              <a:t>[Link]</a:t>
            </a:r>
            <a:endParaRPr lang="en-US" sz="1400" baseline="30000" dirty="0"/>
          </a:p>
          <a:p>
            <a:pPr marL="342900" indent="-342900" algn="just">
              <a:buFont typeface="+mj-lt"/>
              <a:buAutoNum type="arabicPeriod"/>
            </a:pPr>
            <a:r>
              <a:rPr lang="en-US" sz="1400" dirty="0"/>
              <a:t>The aerospace industry has sometimes been characterized as "too low volume for extensive automation" however Industry 4.0 principles have been investigated by several aerospace companies, technologies have been developed to improve productivity where the upfront cost of automation cannot be justified, one example of this is the aerospace parts manufacturer </a:t>
            </a:r>
            <a:r>
              <a:rPr lang="en-US" sz="1400" dirty="0">
                <a:hlinkClick r:id="rId7" tooltip="Meggitt PLC"/>
              </a:rPr>
              <a:t>Meggitt PLC</a:t>
            </a:r>
            <a:r>
              <a:rPr lang="en-US" sz="1400" dirty="0"/>
              <a:t>'s project, M4. </a:t>
            </a:r>
            <a:r>
              <a:rPr lang="en-US" sz="1400" baseline="30000" dirty="0">
                <a:hlinkClick r:id="rId8"/>
              </a:rPr>
              <a:t>[Link]</a:t>
            </a:r>
            <a:r>
              <a:rPr lang="en-US" sz="1400" dirty="0"/>
              <a:t> </a:t>
            </a:r>
          </a:p>
          <a:p>
            <a:pPr marL="342900" indent="-342900" algn="just">
              <a:buFont typeface="+mj-lt"/>
              <a:buAutoNum type="arabicPeriod"/>
            </a:pPr>
            <a:r>
              <a:rPr lang="en-US" sz="1400" dirty="0"/>
              <a:t>The discussion of how the shift to Industry 4.0, especially </a:t>
            </a:r>
            <a:r>
              <a:rPr lang="en-US" sz="1400" dirty="0">
                <a:hlinkClick r:id="rId9" tooltip="Digitalization"/>
              </a:rPr>
              <a:t>digitalization</a:t>
            </a:r>
            <a:r>
              <a:rPr lang="en-US" sz="1400" dirty="0"/>
              <a:t>, will affect the </a:t>
            </a:r>
            <a:r>
              <a:rPr lang="en-US" sz="1400" dirty="0" err="1"/>
              <a:t>labour</a:t>
            </a:r>
            <a:r>
              <a:rPr lang="en-US" sz="1400" dirty="0"/>
              <a:t> market is being discussed in </a:t>
            </a:r>
            <a:r>
              <a:rPr lang="en-US" sz="1400" dirty="0">
                <a:hlinkClick r:id="rId10" tooltip="Germany"/>
              </a:rPr>
              <a:t>Germany</a:t>
            </a:r>
            <a:r>
              <a:rPr lang="en-US" sz="1400" dirty="0"/>
              <a:t> under the topic of </a:t>
            </a:r>
            <a:r>
              <a:rPr lang="en-US" sz="1400" dirty="0">
                <a:hlinkClick r:id="rId11" tooltip="Work 4.0"/>
              </a:rPr>
              <a:t>Work 4.0</a:t>
            </a:r>
            <a:r>
              <a:rPr lang="en-US" sz="1400" dirty="0"/>
              <a:t>.</a:t>
            </a:r>
            <a:r>
              <a:rPr lang="en-US" sz="1400" baseline="30000" dirty="0">
                <a:hlinkClick r:id="rId12"/>
              </a:rPr>
              <a:t>[Link]</a:t>
            </a:r>
            <a:endParaRPr lang="en-US" sz="1400" dirty="0"/>
          </a:p>
        </p:txBody>
      </p:sp>
    </p:spTree>
    <p:extLst>
      <p:ext uri="{BB962C8B-B14F-4D97-AF65-F5344CB8AC3E}">
        <p14:creationId xmlns:p14="http://schemas.microsoft.com/office/powerpoint/2010/main" val="1020102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147" y="2565918"/>
            <a:ext cx="8692399" cy="2819400"/>
          </a:xfrm>
        </p:spPr>
        <p:txBody>
          <a:bodyPr/>
          <a:lstStyle/>
          <a:p>
            <a:pPr algn="r"/>
            <a:r>
              <a:rPr lang="en-US" dirty="0"/>
              <a:t>Questions</a:t>
            </a:r>
            <a:br>
              <a:rPr lang="en-US" dirty="0"/>
            </a:br>
            <a:r>
              <a:rPr lang="en-US" dirty="0"/>
              <a:t>&amp; </a:t>
            </a:r>
            <a:br>
              <a:rPr lang="en-US" dirty="0"/>
            </a:br>
            <a:r>
              <a:rPr lang="en-US" dirty="0"/>
              <a:t>Answers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05820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Slides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8512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20E4-F848-4445-9BA4-BA5D8CCA0C72}"/>
              </a:ext>
            </a:extLst>
          </p:cNvPr>
          <p:cNvSpPr>
            <a:spLocks noGrp="1"/>
          </p:cNvSpPr>
          <p:nvPr>
            <p:ph type="title"/>
          </p:nvPr>
        </p:nvSpPr>
        <p:spPr/>
        <p:txBody>
          <a:bodyPr>
            <a:normAutofit/>
          </a:bodyPr>
          <a:lstStyle/>
          <a:p>
            <a:r>
              <a:rPr lang="en-US" dirty="0"/>
              <a:t>Cyber-Physical System</a:t>
            </a:r>
            <a:br>
              <a:rPr lang="en-US" dirty="0"/>
            </a:br>
            <a:r>
              <a:rPr lang="en-US" sz="1600" dirty="0"/>
              <a:t>https://en.wikipedia.org/wiki/Cyber-physical_system</a:t>
            </a:r>
            <a:endParaRPr lang="en-US" dirty="0"/>
          </a:p>
        </p:txBody>
      </p:sp>
      <p:sp>
        <p:nvSpPr>
          <p:cNvPr id="3" name="Content Placeholder 2">
            <a:extLst>
              <a:ext uri="{FF2B5EF4-FFF2-40B4-BE49-F238E27FC236}">
                <a16:creationId xmlns:a16="http://schemas.microsoft.com/office/drawing/2014/main" id="{A2729201-30A3-433F-83B5-3648E9850ABF}"/>
              </a:ext>
            </a:extLst>
          </p:cNvPr>
          <p:cNvSpPr>
            <a:spLocks noGrp="1"/>
          </p:cNvSpPr>
          <p:nvPr>
            <p:ph sz="half" idx="1"/>
          </p:nvPr>
        </p:nvSpPr>
        <p:spPr/>
        <p:txBody>
          <a:bodyPr>
            <a:normAutofit fontScale="77500" lnSpcReduction="20000"/>
          </a:bodyPr>
          <a:lstStyle/>
          <a:p>
            <a:pPr algn="just"/>
            <a:r>
              <a:rPr lang="en-US" dirty="0"/>
              <a:t>A </a:t>
            </a:r>
            <a:r>
              <a:rPr lang="en-US" b="1" dirty="0"/>
              <a:t>cyber-physical</a:t>
            </a:r>
            <a:r>
              <a:rPr lang="en-US" dirty="0"/>
              <a:t> </a:t>
            </a:r>
            <a:r>
              <a:rPr lang="en-US" b="1" dirty="0"/>
              <a:t>system</a:t>
            </a:r>
            <a:r>
              <a:rPr lang="en-US" dirty="0"/>
              <a:t> (</a:t>
            </a:r>
            <a:r>
              <a:rPr lang="en-US" b="1" dirty="0"/>
              <a:t>CPS</a:t>
            </a:r>
            <a:r>
              <a:rPr lang="en-US" dirty="0"/>
              <a:t>) is a </a:t>
            </a:r>
            <a:r>
              <a:rPr lang="en-US" dirty="0">
                <a:hlinkClick r:id="rId2" tooltip="Mechanism (engineering)"/>
              </a:rPr>
              <a:t>mechanism</a:t>
            </a:r>
            <a:r>
              <a:rPr lang="en-US" dirty="0"/>
              <a:t> that is controlled or monitored by computer-based algorithms, tightly integrated with the Internet and its users.</a:t>
            </a:r>
          </a:p>
          <a:p>
            <a:pPr algn="just"/>
            <a:r>
              <a:rPr lang="en-US" dirty="0"/>
              <a:t>In cyber-physical systems, </a:t>
            </a:r>
            <a:r>
              <a:rPr lang="en-US" i="1" dirty="0"/>
              <a:t>physical and software components are deeply intertwined, each operating on different spatial and temporal scales, exhibiting multiple and distinct behavioral modalities, and interacting with each other in a lot of ways that change with context</a:t>
            </a:r>
            <a:r>
              <a:rPr lang="en-US" dirty="0"/>
              <a:t>.</a:t>
            </a:r>
          </a:p>
          <a:p>
            <a:pPr algn="just"/>
            <a:r>
              <a:rPr lang="en-US" dirty="0"/>
              <a:t>CPS is typically designed as a </a:t>
            </a:r>
            <a:r>
              <a:rPr lang="en-US" dirty="0">
                <a:hlinkClick r:id="rId3" tooltip="Computer network"/>
              </a:rPr>
              <a:t>network</a:t>
            </a:r>
            <a:r>
              <a:rPr lang="en-US" dirty="0"/>
              <a:t> of interacting elements with physical input and output instead of as standalone devices</a:t>
            </a:r>
          </a:p>
        </p:txBody>
      </p:sp>
      <p:sp>
        <p:nvSpPr>
          <p:cNvPr id="4" name="Content Placeholder 3">
            <a:extLst>
              <a:ext uri="{FF2B5EF4-FFF2-40B4-BE49-F238E27FC236}">
                <a16:creationId xmlns:a16="http://schemas.microsoft.com/office/drawing/2014/main" id="{63C1163B-56C1-449F-897A-0A351C3DAE03}"/>
              </a:ext>
            </a:extLst>
          </p:cNvPr>
          <p:cNvSpPr>
            <a:spLocks noGrp="1"/>
          </p:cNvSpPr>
          <p:nvPr>
            <p:ph sz="half" idx="2"/>
          </p:nvPr>
        </p:nvSpPr>
        <p:spPr/>
        <p:txBody>
          <a:bodyPr>
            <a:normAutofit fontScale="77500" lnSpcReduction="20000"/>
          </a:bodyPr>
          <a:lstStyle/>
          <a:p>
            <a:r>
              <a:rPr lang="en-US" dirty="0"/>
              <a:t>Examples : </a:t>
            </a:r>
          </a:p>
          <a:p>
            <a:pPr lvl="1"/>
            <a:r>
              <a:rPr lang="en-US" dirty="0">
                <a:hlinkClick r:id="rId4" tooltip="Smart grid"/>
              </a:rPr>
              <a:t>Smart grid</a:t>
            </a:r>
            <a:endParaRPr lang="en-US" dirty="0"/>
          </a:p>
          <a:p>
            <a:pPr lvl="1"/>
            <a:r>
              <a:rPr lang="en-US" dirty="0">
                <a:hlinkClick r:id="rId5" tooltip="Autonomous automobile"/>
              </a:rPr>
              <a:t>Autonomous automobile</a:t>
            </a:r>
            <a:r>
              <a:rPr lang="en-US" dirty="0"/>
              <a:t> systems</a:t>
            </a:r>
          </a:p>
          <a:p>
            <a:pPr lvl="1"/>
            <a:r>
              <a:rPr lang="en-US" dirty="0">
                <a:hlinkClick r:id="rId6" tooltip="Medical monitoring"/>
              </a:rPr>
              <a:t>Medical monitoring</a:t>
            </a:r>
            <a:endParaRPr lang="en-US" dirty="0"/>
          </a:p>
          <a:p>
            <a:pPr lvl="1"/>
            <a:r>
              <a:rPr lang="en-US" dirty="0">
                <a:hlinkClick r:id="rId7" tooltip="Process control system"/>
              </a:rPr>
              <a:t>Process control systems</a:t>
            </a:r>
            <a:endParaRPr lang="en-US" dirty="0"/>
          </a:p>
          <a:p>
            <a:pPr lvl="1"/>
            <a:r>
              <a:rPr lang="en-US" dirty="0">
                <a:hlinkClick r:id="rId8" tooltip="Robotics"/>
              </a:rPr>
              <a:t>Robotics</a:t>
            </a:r>
            <a:r>
              <a:rPr lang="en-US" dirty="0"/>
              <a:t> systems</a:t>
            </a:r>
          </a:p>
          <a:p>
            <a:pPr lvl="1"/>
            <a:r>
              <a:rPr lang="en-US" dirty="0">
                <a:hlinkClick r:id="rId9" tooltip="Automatic pilot"/>
              </a:rPr>
              <a:t>Automatic pilot</a:t>
            </a:r>
            <a:r>
              <a:rPr lang="en-US" dirty="0"/>
              <a:t> avionics</a:t>
            </a:r>
          </a:p>
        </p:txBody>
      </p:sp>
    </p:spTree>
    <p:extLst>
      <p:ext uri="{BB962C8B-B14F-4D97-AF65-F5344CB8AC3E}">
        <p14:creationId xmlns:p14="http://schemas.microsoft.com/office/powerpoint/2010/main" val="310017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20E4-F848-4445-9BA4-BA5D8CCA0C72}"/>
              </a:ext>
            </a:extLst>
          </p:cNvPr>
          <p:cNvSpPr>
            <a:spLocks noGrp="1"/>
          </p:cNvSpPr>
          <p:nvPr>
            <p:ph type="title"/>
          </p:nvPr>
        </p:nvSpPr>
        <p:spPr/>
        <p:txBody>
          <a:bodyPr>
            <a:normAutofit/>
          </a:bodyPr>
          <a:lstStyle/>
          <a:p>
            <a:r>
              <a:rPr lang="en-US" dirty="0"/>
              <a:t>Cyber-Physical System - Scope</a:t>
            </a:r>
            <a:br>
              <a:rPr lang="en-US" dirty="0"/>
            </a:br>
            <a:endParaRPr lang="en-US" dirty="0"/>
          </a:p>
        </p:txBody>
      </p:sp>
      <p:sp>
        <p:nvSpPr>
          <p:cNvPr id="3" name="Content Placeholder 2">
            <a:extLst>
              <a:ext uri="{FF2B5EF4-FFF2-40B4-BE49-F238E27FC236}">
                <a16:creationId xmlns:a16="http://schemas.microsoft.com/office/drawing/2014/main" id="{A2729201-30A3-433F-83B5-3648E9850ABF}"/>
              </a:ext>
            </a:extLst>
          </p:cNvPr>
          <p:cNvSpPr>
            <a:spLocks noGrp="1"/>
          </p:cNvSpPr>
          <p:nvPr>
            <p:ph sz="half" idx="1"/>
          </p:nvPr>
        </p:nvSpPr>
        <p:spPr/>
        <p:txBody>
          <a:bodyPr>
            <a:normAutofit fontScale="62500" lnSpcReduction="20000"/>
          </a:bodyPr>
          <a:lstStyle/>
          <a:p>
            <a:pPr algn="just"/>
            <a:r>
              <a:rPr lang="en-US" dirty="0"/>
              <a:t>Ongoing advances in science and engineering will improve the link between computational and physical elements by means of intelligent mechanisms, dramatically increasing the adaptability, autonomy, efficiency, functionality, reliability, safety, and usability of cyber-physical systems.</a:t>
            </a:r>
          </a:p>
          <a:p>
            <a:pPr algn="just"/>
            <a:r>
              <a:rPr lang="en-US" dirty="0"/>
              <a:t>This will broaden the potential of cyber-physical systems in several dimensions, including: </a:t>
            </a:r>
          </a:p>
          <a:p>
            <a:pPr lvl="1" algn="just"/>
            <a:r>
              <a:rPr lang="en-US" dirty="0"/>
              <a:t>Intervention (e.g., collision avoidance)</a:t>
            </a:r>
          </a:p>
          <a:p>
            <a:pPr lvl="1" algn="just"/>
            <a:r>
              <a:rPr lang="en-US" dirty="0"/>
              <a:t>Precision (e.g., robotic surgery and </a:t>
            </a:r>
            <a:r>
              <a:rPr lang="en-US" dirty="0" err="1"/>
              <a:t>nano</a:t>
            </a:r>
            <a:r>
              <a:rPr lang="en-US" dirty="0"/>
              <a:t>-level manufacturing)</a:t>
            </a:r>
          </a:p>
          <a:p>
            <a:pPr lvl="1" algn="just"/>
            <a:r>
              <a:rPr lang="en-US" dirty="0"/>
              <a:t>Operation in dangerous or inaccessible environments (e.g., search and rescue, firefighting, and </a:t>
            </a:r>
            <a:r>
              <a:rPr lang="en-US" dirty="0">
                <a:hlinkClick r:id="rId2" tooltip="Deep-sea exploration"/>
              </a:rPr>
              <a:t>deep-sea exploration</a:t>
            </a:r>
            <a:endParaRPr lang="en-US" dirty="0"/>
          </a:p>
          <a:p>
            <a:pPr lvl="1" algn="just"/>
            <a:r>
              <a:rPr lang="en-US" dirty="0"/>
              <a:t>Coordination (e.g., air traffic control, war fighting)</a:t>
            </a:r>
          </a:p>
          <a:p>
            <a:pPr lvl="1" algn="just"/>
            <a:r>
              <a:rPr lang="en-US" dirty="0"/>
              <a:t>Efficiency (e.g., zero-net energy buildings)</a:t>
            </a:r>
          </a:p>
          <a:p>
            <a:pPr lvl="1" algn="just"/>
            <a:r>
              <a:rPr lang="en-US" dirty="0"/>
              <a:t>Augmentation of human capabilities (e.g., healthcare monitoring and delivery).</a:t>
            </a:r>
          </a:p>
        </p:txBody>
      </p:sp>
      <p:sp>
        <p:nvSpPr>
          <p:cNvPr id="4" name="Content Placeholder 3">
            <a:extLst>
              <a:ext uri="{FF2B5EF4-FFF2-40B4-BE49-F238E27FC236}">
                <a16:creationId xmlns:a16="http://schemas.microsoft.com/office/drawing/2014/main" id="{63C1163B-56C1-449F-897A-0A351C3DAE03}"/>
              </a:ext>
            </a:extLst>
          </p:cNvPr>
          <p:cNvSpPr>
            <a:spLocks noGrp="1"/>
          </p:cNvSpPr>
          <p:nvPr>
            <p:ph sz="half" idx="2"/>
          </p:nvPr>
        </p:nvSpPr>
        <p:spPr/>
        <p:txBody>
          <a:bodyPr>
            <a:normAutofit fontScale="62500" lnSpcReduction="20000"/>
          </a:bodyPr>
          <a:lstStyle/>
          <a:p>
            <a:endParaRPr lang="en-US" dirty="0"/>
          </a:p>
        </p:txBody>
      </p:sp>
    </p:spTree>
    <p:extLst>
      <p:ext uri="{BB962C8B-B14F-4D97-AF65-F5344CB8AC3E}">
        <p14:creationId xmlns:p14="http://schemas.microsoft.com/office/powerpoint/2010/main" val="208876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20E4-F848-4445-9BA4-BA5D8CCA0C72}"/>
              </a:ext>
            </a:extLst>
          </p:cNvPr>
          <p:cNvSpPr>
            <a:spLocks noGrp="1"/>
          </p:cNvSpPr>
          <p:nvPr>
            <p:ph type="title"/>
          </p:nvPr>
        </p:nvSpPr>
        <p:spPr/>
        <p:txBody>
          <a:bodyPr>
            <a:normAutofit/>
          </a:bodyPr>
          <a:lstStyle/>
          <a:p>
            <a:r>
              <a:rPr lang="en-US" dirty="0"/>
              <a:t>Mobile cyber-physical systems</a:t>
            </a:r>
            <a:br>
              <a:rPr lang="en-US" dirty="0"/>
            </a:br>
            <a:endParaRPr lang="en-US" dirty="0"/>
          </a:p>
        </p:txBody>
      </p:sp>
      <p:sp>
        <p:nvSpPr>
          <p:cNvPr id="3" name="Content Placeholder 2">
            <a:extLst>
              <a:ext uri="{FF2B5EF4-FFF2-40B4-BE49-F238E27FC236}">
                <a16:creationId xmlns:a16="http://schemas.microsoft.com/office/drawing/2014/main" id="{A2729201-30A3-433F-83B5-3648E9850ABF}"/>
              </a:ext>
            </a:extLst>
          </p:cNvPr>
          <p:cNvSpPr>
            <a:spLocks noGrp="1"/>
          </p:cNvSpPr>
          <p:nvPr>
            <p:ph sz="half" idx="1"/>
          </p:nvPr>
        </p:nvSpPr>
        <p:spPr/>
        <p:txBody>
          <a:bodyPr>
            <a:normAutofit fontScale="70000" lnSpcReduction="20000"/>
          </a:bodyPr>
          <a:lstStyle/>
          <a:p>
            <a:pPr algn="just"/>
            <a:r>
              <a:rPr lang="en-US" dirty="0"/>
              <a:t>Subcategory of Cyber-Physical Systems.</a:t>
            </a:r>
          </a:p>
          <a:p>
            <a:pPr algn="just"/>
            <a:r>
              <a:rPr lang="en-US" dirty="0"/>
              <a:t>Mobile-CPS with inherent mobility.</a:t>
            </a:r>
          </a:p>
          <a:p>
            <a:pPr algn="just"/>
            <a:r>
              <a:rPr lang="en-US" dirty="0"/>
              <a:t>Examples:</a:t>
            </a:r>
          </a:p>
          <a:p>
            <a:pPr lvl="1" algn="just"/>
            <a:r>
              <a:rPr lang="en-US" dirty="0"/>
              <a:t>Mobile robotics </a:t>
            </a:r>
          </a:p>
          <a:p>
            <a:pPr lvl="1" algn="just"/>
            <a:r>
              <a:rPr lang="en-US" dirty="0"/>
              <a:t>Electronics transported by humans or animals.</a:t>
            </a:r>
          </a:p>
          <a:p>
            <a:pPr lvl="1" algn="just"/>
            <a:r>
              <a:rPr lang="en-US" dirty="0"/>
              <a:t>Applications to track and analyze CO</a:t>
            </a:r>
            <a:r>
              <a:rPr lang="en-US" baseline="-25000" dirty="0"/>
              <a:t>2</a:t>
            </a:r>
            <a:r>
              <a:rPr lang="en-US" dirty="0"/>
              <a:t> emissions</a:t>
            </a:r>
          </a:p>
          <a:p>
            <a:pPr lvl="1" algn="just"/>
            <a:r>
              <a:rPr lang="en-US" dirty="0"/>
              <a:t>Detect traffic accidents</a:t>
            </a:r>
          </a:p>
          <a:p>
            <a:pPr lvl="1" algn="just"/>
            <a:r>
              <a:rPr lang="en-US" dirty="0"/>
              <a:t>Measure traffic</a:t>
            </a:r>
          </a:p>
          <a:p>
            <a:pPr lvl="1" algn="just"/>
            <a:r>
              <a:rPr lang="en-US" dirty="0"/>
              <a:t>Monitor cardiac patients.</a:t>
            </a:r>
            <a:r>
              <a:rPr lang="en-US" baseline="30000" dirty="0">
                <a:hlinkClick r:id="rId2"/>
              </a:rPr>
              <a:t>[17]</a:t>
            </a:r>
            <a:r>
              <a:rPr lang="en-US" dirty="0"/>
              <a:t> </a:t>
            </a:r>
          </a:p>
        </p:txBody>
      </p:sp>
      <p:sp>
        <p:nvSpPr>
          <p:cNvPr id="4" name="Content Placeholder 3">
            <a:extLst>
              <a:ext uri="{FF2B5EF4-FFF2-40B4-BE49-F238E27FC236}">
                <a16:creationId xmlns:a16="http://schemas.microsoft.com/office/drawing/2014/main" id="{63C1163B-56C1-449F-897A-0A351C3DAE03}"/>
              </a:ext>
            </a:extLst>
          </p:cNvPr>
          <p:cNvSpPr>
            <a:spLocks noGrp="1"/>
          </p:cNvSpPr>
          <p:nvPr>
            <p:ph sz="half" idx="2"/>
          </p:nvPr>
        </p:nvSpPr>
        <p:spPr/>
        <p:txBody>
          <a:bodyPr>
            <a:normAutofit fontScale="70000" lnSpcReduction="20000"/>
          </a:bodyPr>
          <a:lstStyle/>
          <a:p>
            <a:r>
              <a:rPr lang="en-US" dirty="0">
                <a:hlinkClick r:id="rId3" tooltip="Smartphone"/>
              </a:rPr>
              <a:t>Smartphones</a:t>
            </a:r>
            <a:r>
              <a:rPr lang="en-US" dirty="0"/>
              <a:t> has increased interest in the area of Mobile CPS for a number of reasons, including:</a:t>
            </a:r>
          </a:p>
          <a:p>
            <a:pPr lvl="1"/>
            <a:r>
              <a:rPr lang="en-US" dirty="0"/>
              <a:t>Significant computational resources</a:t>
            </a:r>
          </a:p>
          <a:p>
            <a:pPr lvl="2"/>
            <a:r>
              <a:rPr lang="en-US" dirty="0"/>
              <a:t>Processing capability, local storage</a:t>
            </a:r>
          </a:p>
          <a:p>
            <a:pPr lvl="1"/>
            <a:r>
              <a:rPr lang="en-US" dirty="0"/>
              <a:t>Multiple sensory input/output devices</a:t>
            </a:r>
          </a:p>
          <a:p>
            <a:pPr lvl="2"/>
            <a:r>
              <a:rPr lang="en-US" dirty="0"/>
              <a:t>Touch screens, cameras, GPS chips, speakers, microphone, light sensors, proximity sensors</a:t>
            </a:r>
          </a:p>
          <a:p>
            <a:pPr lvl="1"/>
            <a:r>
              <a:rPr lang="en-US" dirty="0"/>
              <a:t>Multiple communication mechanisms</a:t>
            </a:r>
          </a:p>
          <a:p>
            <a:pPr lvl="2"/>
            <a:r>
              <a:rPr lang="en-US" dirty="0" err="1"/>
              <a:t>WiFi</a:t>
            </a:r>
            <a:r>
              <a:rPr lang="en-US" dirty="0"/>
              <a:t>, 3G, EDGE, Bluetooth</a:t>
            </a:r>
          </a:p>
          <a:p>
            <a:pPr lvl="1"/>
            <a:r>
              <a:rPr lang="en-US" dirty="0"/>
              <a:t>High-level programming languages that enable rapid development of mobile CPS node software</a:t>
            </a:r>
          </a:p>
          <a:p>
            <a:pPr lvl="2"/>
            <a:r>
              <a:rPr lang="en-US" dirty="0"/>
              <a:t>Java, Objective C, Swift </a:t>
            </a:r>
          </a:p>
          <a:p>
            <a:pPr lvl="1"/>
            <a:r>
              <a:rPr lang="en-US" dirty="0"/>
              <a:t>Readily-available application distribution mechanisms</a:t>
            </a:r>
          </a:p>
          <a:p>
            <a:pPr lvl="2"/>
            <a:r>
              <a:rPr lang="en-US" dirty="0"/>
              <a:t>Play Store and Apple App Store</a:t>
            </a:r>
          </a:p>
          <a:p>
            <a:pPr lvl="1"/>
            <a:r>
              <a:rPr lang="en-US" dirty="0"/>
              <a:t>End-user maintenance and upkeep, including frequent re-charging of the battery</a:t>
            </a:r>
          </a:p>
          <a:p>
            <a:pPr lvl="1"/>
            <a:endParaRPr lang="en-US" dirty="0"/>
          </a:p>
          <a:p>
            <a:pPr lvl="1"/>
            <a:endParaRPr lang="en-US" dirty="0"/>
          </a:p>
        </p:txBody>
      </p:sp>
    </p:spTree>
    <p:extLst>
      <p:ext uri="{BB962C8B-B14F-4D97-AF65-F5344CB8AC3E}">
        <p14:creationId xmlns:p14="http://schemas.microsoft.com/office/powerpoint/2010/main" val="192670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20E4-F848-4445-9BA4-BA5D8CCA0C72}"/>
              </a:ext>
            </a:extLst>
          </p:cNvPr>
          <p:cNvSpPr>
            <a:spLocks noGrp="1"/>
          </p:cNvSpPr>
          <p:nvPr>
            <p:ph type="title"/>
          </p:nvPr>
        </p:nvSpPr>
        <p:spPr/>
        <p:txBody>
          <a:bodyPr>
            <a:normAutofit/>
          </a:bodyPr>
          <a:lstStyle/>
          <a:p>
            <a:r>
              <a:rPr lang="en-US" dirty="0"/>
              <a:t>Mobile cyber-physical systems</a:t>
            </a:r>
            <a:br>
              <a:rPr lang="en-US" dirty="0"/>
            </a:br>
            <a:r>
              <a:rPr lang="en-US" sz="2800" dirty="0"/>
              <a:t>Real World Examples</a:t>
            </a:r>
            <a:endParaRPr lang="en-US" dirty="0"/>
          </a:p>
        </p:txBody>
      </p:sp>
      <p:sp>
        <p:nvSpPr>
          <p:cNvPr id="3" name="Content Placeholder 2">
            <a:extLst>
              <a:ext uri="{FF2B5EF4-FFF2-40B4-BE49-F238E27FC236}">
                <a16:creationId xmlns:a16="http://schemas.microsoft.com/office/drawing/2014/main" id="{A2729201-30A3-433F-83B5-3648E9850ABF}"/>
              </a:ext>
            </a:extLst>
          </p:cNvPr>
          <p:cNvSpPr>
            <a:spLocks noGrp="1"/>
          </p:cNvSpPr>
          <p:nvPr>
            <p:ph sz="half" idx="1"/>
          </p:nvPr>
        </p:nvSpPr>
        <p:spPr>
          <a:xfrm>
            <a:off x="1504781" y="1905000"/>
            <a:ext cx="9314031" cy="4800599"/>
          </a:xfrm>
        </p:spPr>
        <p:txBody>
          <a:bodyPr>
            <a:normAutofit fontScale="85000" lnSpcReduction="20000"/>
          </a:bodyPr>
          <a:lstStyle/>
          <a:p>
            <a:pPr marL="457200" indent="-457200" algn="just">
              <a:buFont typeface="+mj-lt"/>
              <a:buAutoNum type="arabicPeriod"/>
            </a:pPr>
            <a:r>
              <a:rPr lang="en-US" dirty="0"/>
              <a:t>A real-world example : “Distributed Robot Garden” at </a:t>
            </a:r>
            <a:r>
              <a:rPr lang="en-US" dirty="0">
                <a:hlinkClick r:id="rId2" tooltip="MIT"/>
              </a:rPr>
              <a:t>MIT</a:t>
            </a:r>
            <a:endParaRPr lang="en-US" dirty="0"/>
          </a:p>
          <a:p>
            <a:pPr lvl="2" algn="just"/>
            <a:r>
              <a:rPr lang="en-US" dirty="0"/>
              <a:t> A team of robots tend a garden of tomato plants. </a:t>
            </a:r>
          </a:p>
          <a:p>
            <a:pPr lvl="2" algn="just"/>
            <a:r>
              <a:rPr lang="en-US" dirty="0"/>
              <a:t>This system combines distributed sensing (each plant is equipped with a sensor node monitoring its status), navigation, </a:t>
            </a:r>
            <a:r>
              <a:rPr lang="en-US" dirty="0">
                <a:hlinkClick r:id="rId3" tooltip="Robotics"/>
              </a:rPr>
              <a:t>manipulation</a:t>
            </a:r>
            <a:r>
              <a:rPr lang="en-US" dirty="0"/>
              <a:t> and </a:t>
            </a:r>
            <a:r>
              <a:rPr lang="en-US" dirty="0">
                <a:hlinkClick r:id="rId4" tooltip="Wireless network"/>
              </a:rPr>
              <a:t>wireless networking</a:t>
            </a:r>
            <a:r>
              <a:rPr lang="en-US" dirty="0"/>
              <a:t>.</a:t>
            </a:r>
          </a:p>
          <a:p>
            <a:pPr marL="457200" indent="-457200" algn="just">
              <a:buFont typeface="+mj-lt"/>
              <a:buAutoNum type="arabicPeriod"/>
            </a:pPr>
            <a:r>
              <a:rPr lang="en-US" dirty="0"/>
              <a:t>Another example : MIT's ongoing “</a:t>
            </a:r>
            <a:r>
              <a:rPr lang="en-US" sz="2800" dirty="0" err="1"/>
              <a:t>CarTel</a:t>
            </a:r>
            <a:r>
              <a:rPr lang="en-US" sz="2800" dirty="0"/>
              <a:t>”</a:t>
            </a:r>
            <a:r>
              <a:rPr lang="en-US" dirty="0"/>
              <a:t> project</a:t>
            </a:r>
          </a:p>
          <a:p>
            <a:pPr lvl="2" algn="just"/>
            <a:r>
              <a:rPr lang="en-US" dirty="0"/>
              <a:t>A fleet of taxis work by collecting real-time traffic information in the Boston area. </a:t>
            </a:r>
          </a:p>
          <a:p>
            <a:pPr lvl="2" algn="just"/>
            <a:r>
              <a:rPr lang="en-US" dirty="0"/>
              <a:t>Together with historical data, this information is then used for calculating fastest routes for a given time of the day.</a:t>
            </a:r>
          </a:p>
          <a:p>
            <a:pPr marL="457200" indent="-457200" algn="just">
              <a:buFont typeface="+mj-lt"/>
              <a:buAutoNum type="arabicPeriod"/>
            </a:pPr>
            <a:r>
              <a:rPr lang="en-US" dirty="0"/>
              <a:t>Cyber-physical models for future manufacturing (Industry Revolution 4.0)</a:t>
            </a:r>
          </a:p>
          <a:p>
            <a:pPr lvl="2" algn="just"/>
            <a:r>
              <a:rPr lang="en-US" sz="2200" dirty="0"/>
              <a:t>"coupled-model" </a:t>
            </a:r>
            <a:r>
              <a:rPr lang="en-US" dirty="0"/>
              <a:t>approach was developed.</a:t>
            </a:r>
          </a:p>
          <a:p>
            <a:pPr lvl="2" algn="just"/>
            <a:r>
              <a:rPr lang="en-US" sz="2400" dirty="0"/>
              <a:t>“Coupled Model” </a:t>
            </a:r>
            <a:r>
              <a:rPr lang="en-US" dirty="0"/>
              <a:t>is a </a:t>
            </a:r>
            <a:r>
              <a:rPr lang="en-US" sz="2400" dirty="0"/>
              <a:t>digital twin</a:t>
            </a:r>
            <a:r>
              <a:rPr lang="en-US" dirty="0"/>
              <a:t> of the real machine</a:t>
            </a:r>
          </a:p>
          <a:p>
            <a:pPr lvl="2" algn="just"/>
            <a:r>
              <a:rPr lang="en-US" dirty="0"/>
              <a:t>Operates in the cloud platform and simulates the health condition with an integrated knowledge from both data driven analytical algorithms as well as other available physical knowledge. </a:t>
            </a:r>
          </a:p>
          <a:p>
            <a:pPr lvl="2" algn="just"/>
            <a:r>
              <a:rPr lang="en-US" dirty="0"/>
              <a:t>The coupled model first </a:t>
            </a:r>
            <a:r>
              <a:rPr lang="en-US" sz="2300" dirty="0"/>
              <a:t>constructs a digital image from the early design stage</a:t>
            </a:r>
            <a:r>
              <a:rPr lang="en-US" dirty="0"/>
              <a:t>. </a:t>
            </a:r>
          </a:p>
          <a:p>
            <a:pPr lvl="2" algn="just"/>
            <a:r>
              <a:rPr lang="en-US" dirty="0"/>
              <a:t>Based on which a simulation model is built as a reference for future analysis. The simulation model can be considered as a mirrored image of the real machine, which is able to continuously record and track machine condition during the later utilization stage. </a:t>
            </a:r>
          </a:p>
          <a:p>
            <a:pPr lvl="2" algn="just"/>
            <a:r>
              <a:rPr lang="en-US" dirty="0"/>
              <a:t>With </a:t>
            </a:r>
            <a:r>
              <a:rPr lang="en-US" sz="2400" dirty="0"/>
              <a:t>Ubiquitous connectivity</a:t>
            </a:r>
            <a:r>
              <a:rPr lang="en-US" dirty="0"/>
              <a:t> / Cloud computing, the coupled model provides better accessibility of machine to factory managers in cases where physical access to actual equipment or machine data is limited.</a:t>
            </a:r>
          </a:p>
        </p:txBody>
      </p:sp>
    </p:spTree>
    <p:extLst>
      <p:ext uri="{BB962C8B-B14F-4D97-AF65-F5344CB8AC3E}">
        <p14:creationId xmlns:p14="http://schemas.microsoft.com/office/powerpoint/2010/main" val="30768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20E4-F848-4445-9BA4-BA5D8CCA0C72}"/>
              </a:ext>
            </a:extLst>
          </p:cNvPr>
          <p:cNvSpPr>
            <a:spLocks noGrp="1"/>
          </p:cNvSpPr>
          <p:nvPr>
            <p:ph type="title"/>
          </p:nvPr>
        </p:nvSpPr>
        <p:spPr/>
        <p:txBody>
          <a:bodyPr>
            <a:normAutofit/>
          </a:bodyPr>
          <a:lstStyle/>
          <a:p>
            <a:r>
              <a:rPr lang="en-US" dirty="0"/>
              <a:t>Mobile cyber-physical systems</a:t>
            </a:r>
            <a:br>
              <a:rPr lang="en-US" dirty="0"/>
            </a:br>
            <a:r>
              <a:rPr lang="en-US" sz="2000" dirty="0"/>
              <a:t>Design Based on the 5C architecture</a:t>
            </a:r>
          </a:p>
        </p:txBody>
      </p:sp>
      <p:sp>
        <p:nvSpPr>
          <p:cNvPr id="3" name="Content Placeholder 2">
            <a:extLst>
              <a:ext uri="{FF2B5EF4-FFF2-40B4-BE49-F238E27FC236}">
                <a16:creationId xmlns:a16="http://schemas.microsoft.com/office/drawing/2014/main" id="{A2729201-30A3-433F-83B5-3648E9850ABF}"/>
              </a:ext>
            </a:extLst>
          </p:cNvPr>
          <p:cNvSpPr>
            <a:spLocks noGrp="1"/>
          </p:cNvSpPr>
          <p:nvPr>
            <p:ph sz="half" idx="1"/>
          </p:nvPr>
        </p:nvSpPr>
        <p:spPr>
          <a:xfrm>
            <a:off x="1504781" y="1905000"/>
            <a:ext cx="9314031" cy="4800599"/>
          </a:xfrm>
        </p:spPr>
        <p:txBody>
          <a:bodyPr>
            <a:normAutofit fontScale="70000" lnSpcReduction="20000"/>
          </a:bodyPr>
          <a:lstStyle/>
          <a:p>
            <a:pPr marL="457200" indent="-457200" algn="just">
              <a:buFont typeface="+mj-lt"/>
              <a:buAutoNum type="arabicPeriod"/>
            </a:pPr>
            <a:r>
              <a:rPr lang="en-US" dirty="0"/>
              <a:t>Connection</a:t>
            </a:r>
          </a:p>
          <a:p>
            <a:pPr marL="582612" lvl="1" indent="-342900" algn="just"/>
            <a:r>
              <a:rPr lang="en-US" dirty="0"/>
              <a:t>Devices can be designed to self-connect and self-sensing for its behavior.</a:t>
            </a:r>
          </a:p>
          <a:p>
            <a:pPr marL="457200" indent="-457200" algn="just">
              <a:buFont typeface="+mj-lt"/>
              <a:buAutoNum type="arabicPeriod"/>
            </a:pPr>
            <a:r>
              <a:rPr lang="en-US" dirty="0"/>
              <a:t>Conversion</a:t>
            </a:r>
          </a:p>
          <a:p>
            <a:pPr lvl="1" algn="just"/>
            <a:r>
              <a:rPr lang="en-US" dirty="0"/>
              <a:t>Data from self-connected devices and sensors are measuring the features of critical issues with self-aware capabilities, machines can use the self-aware information to self-predict its potential issues.</a:t>
            </a:r>
          </a:p>
          <a:p>
            <a:pPr marL="457200" indent="-457200" algn="just">
              <a:buFont typeface="+mj-lt"/>
              <a:buAutoNum type="arabicPeriod"/>
            </a:pPr>
            <a:r>
              <a:rPr lang="en-US" dirty="0"/>
              <a:t>Cyber</a:t>
            </a:r>
          </a:p>
          <a:p>
            <a:pPr lvl="1" algn="just"/>
            <a:r>
              <a:rPr lang="en-US" dirty="0"/>
              <a:t>Each machine is creating its own "twin" by using these instrumented features and further characterize the machine health pattern based on a "Time-Machine" methodology. </a:t>
            </a:r>
          </a:p>
          <a:p>
            <a:pPr lvl="1" algn="just"/>
            <a:r>
              <a:rPr lang="en-US" dirty="0"/>
              <a:t>The established "twin" in the cyber space can perform self-compare for peer-to-peer performance for further synthesis.</a:t>
            </a:r>
          </a:p>
          <a:p>
            <a:pPr marL="457200" indent="-457200" algn="just">
              <a:buFont typeface="+mj-lt"/>
              <a:buAutoNum type="arabicPeriod"/>
            </a:pPr>
            <a:r>
              <a:rPr lang="en-US" dirty="0"/>
              <a:t>Cognition</a:t>
            </a:r>
          </a:p>
          <a:p>
            <a:pPr lvl="1" algn="just"/>
            <a:r>
              <a:rPr lang="en-US" dirty="0"/>
              <a:t>Outcomes of self-assessment and self-evaluation will be presented to users based on an "infographic" meaning to show the content and context of the potential issues	</a:t>
            </a:r>
          </a:p>
          <a:p>
            <a:pPr marL="457200" indent="-457200" algn="just">
              <a:buFont typeface="+mj-lt"/>
              <a:buAutoNum type="arabicPeriod"/>
            </a:pPr>
            <a:r>
              <a:rPr lang="en-US" dirty="0"/>
              <a:t>Configuration</a:t>
            </a:r>
          </a:p>
          <a:p>
            <a:pPr lvl="1" algn="just"/>
            <a:r>
              <a:rPr lang="en-US" dirty="0"/>
              <a:t>Machine or production system can be reconfigured based on the priority and risk criteria to achieve resilient performance.</a:t>
            </a:r>
          </a:p>
        </p:txBody>
      </p:sp>
    </p:spTree>
    <p:extLst>
      <p:ext uri="{BB962C8B-B14F-4D97-AF65-F5344CB8AC3E}">
        <p14:creationId xmlns:p14="http://schemas.microsoft.com/office/powerpoint/2010/main" val="560840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20E4-F848-4445-9BA4-BA5D8CCA0C72}"/>
              </a:ext>
            </a:extLst>
          </p:cNvPr>
          <p:cNvSpPr>
            <a:spLocks noGrp="1"/>
          </p:cNvSpPr>
          <p:nvPr>
            <p:ph type="title"/>
          </p:nvPr>
        </p:nvSpPr>
        <p:spPr/>
        <p:txBody>
          <a:bodyPr>
            <a:normAutofit/>
          </a:bodyPr>
          <a:lstStyle/>
          <a:p>
            <a:r>
              <a:rPr lang="en-US" dirty="0"/>
              <a:t>Internet of Things</a:t>
            </a:r>
            <a:br>
              <a:rPr lang="en-US" dirty="0"/>
            </a:br>
            <a:r>
              <a:rPr lang="en-US" sz="1600" dirty="0"/>
              <a:t>https://en.wikipedia.org/wiki/Internet_of_things</a:t>
            </a:r>
            <a:endParaRPr lang="en-US" dirty="0"/>
          </a:p>
        </p:txBody>
      </p:sp>
      <p:sp>
        <p:nvSpPr>
          <p:cNvPr id="3" name="Content Placeholder 2">
            <a:extLst>
              <a:ext uri="{FF2B5EF4-FFF2-40B4-BE49-F238E27FC236}">
                <a16:creationId xmlns:a16="http://schemas.microsoft.com/office/drawing/2014/main" id="{A2729201-30A3-433F-83B5-3648E9850ABF}"/>
              </a:ext>
            </a:extLst>
          </p:cNvPr>
          <p:cNvSpPr>
            <a:spLocks noGrp="1"/>
          </p:cNvSpPr>
          <p:nvPr>
            <p:ph sz="half" idx="1"/>
          </p:nvPr>
        </p:nvSpPr>
        <p:spPr/>
        <p:txBody>
          <a:bodyPr>
            <a:normAutofit fontScale="77500" lnSpcReduction="20000"/>
          </a:bodyPr>
          <a:lstStyle/>
          <a:p>
            <a:r>
              <a:rPr lang="en-US" dirty="0"/>
              <a:t>Network of :</a:t>
            </a:r>
          </a:p>
          <a:p>
            <a:pPr lvl="2"/>
            <a:r>
              <a:rPr lang="en-US" dirty="0"/>
              <a:t>Physical devices, </a:t>
            </a:r>
          </a:p>
          <a:p>
            <a:pPr lvl="2"/>
            <a:r>
              <a:rPr lang="en-US" dirty="0"/>
              <a:t>Vehicles, </a:t>
            </a:r>
          </a:p>
          <a:p>
            <a:pPr lvl="2"/>
            <a:r>
              <a:rPr lang="en-US" dirty="0"/>
              <a:t>Home appliances, </a:t>
            </a:r>
          </a:p>
          <a:p>
            <a:pPr lvl="2"/>
            <a:r>
              <a:rPr lang="en-US" dirty="0"/>
              <a:t>Other nodes embedded with </a:t>
            </a:r>
          </a:p>
          <a:p>
            <a:pPr lvl="3"/>
            <a:r>
              <a:rPr lang="en-US" dirty="0">
                <a:hlinkClick r:id="rId2" tooltip="Electronics"/>
              </a:rPr>
              <a:t>electronics</a:t>
            </a:r>
            <a:r>
              <a:rPr lang="en-US" dirty="0"/>
              <a:t>, </a:t>
            </a:r>
          </a:p>
          <a:p>
            <a:pPr lvl="3"/>
            <a:r>
              <a:rPr lang="en-US" dirty="0">
                <a:hlinkClick r:id="rId3" tooltip="Software"/>
              </a:rPr>
              <a:t>software</a:t>
            </a:r>
            <a:r>
              <a:rPr lang="en-US" dirty="0"/>
              <a:t>, </a:t>
            </a:r>
          </a:p>
          <a:p>
            <a:pPr lvl="3"/>
            <a:r>
              <a:rPr lang="en-US" dirty="0">
                <a:hlinkClick r:id="rId4" tooltip="Sensor"/>
              </a:rPr>
              <a:t>sensors</a:t>
            </a:r>
            <a:r>
              <a:rPr lang="en-US" dirty="0"/>
              <a:t>, </a:t>
            </a:r>
          </a:p>
          <a:p>
            <a:pPr lvl="3"/>
            <a:r>
              <a:rPr lang="en-US" dirty="0">
                <a:hlinkClick r:id="rId5" tooltip="Actuator"/>
              </a:rPr>
              <a:t>actuators</a:t>
            </a:r>
            <a:r>
              <a:rPr lang="en-US" dirty="0"/>
              <a:t>, </a:t>
            </a:r>
          </a:p>
          <a:p>
            <a:pPr lvl="3"/>
            <a:r>
              <a:rPr lang="en-US" dirty="0">
                <a:hlinkClick r:id="rId6" tooltip="Internet access"/>
              </a:rPr>
              <a:t>connectivity</a:t>
            </a:r>
            <a:r>
              <a:rPr lang="en-US" dirty="0"/>
              <a:t> </a:t>
            </a:r>
          </a:p>
          <a:p>
            <a:pPr lvl="1"/>
            <a:r>
              <a:rPr lang="en-US" dirty="0"/>
              <a:t>Enables these nodes to connect and exchange </a:t>
            </a:r>
            <a:r>
              <a:rPr lang="en-US" dirty="0">
                <a:hlinkClick r:id="rId7" tooltip="Data"/>
              </a:rPr>
              <a:t>data</a:t>
            </a:r>
            <a:endParaRPr lang="en-US" dirty="0"/>
          </a:p>
          <a:p>
            <a:pPr lvl="1"/>
            <a:r>
              <a:rPr lang="en-US" dirty="0"/>
              <a:t>Creating opportunities for more direct integration of the physical world into computer-based systems, </a:t>
            </a:r>
          </a:p>
          <a:p>
            <a:pPr lvl="1"/>
            <a:r>
              <a:rPr lang="en-US" dirty="0"/>
              <a:t>Resulting in efficiency improvements, economic benefits, and reduced human exertions.</a:t>
            </a:r>
          </a:p>
        </p:txBody>
      </p:sp>
      <p:sp>
        <p:nvSpPr>
          <p:cNvPr id="4" name="Content Placeholder 3">
            <a:extLst>
              <a:ext uri="{FF2B5EF4-FFF2-40B4-BE49-F238E27FC236}">
                <a16:creationId xmlns:a16="http://schemas.microsoft.com/office/drawing/2014/main" id="{63C1163B-56C1-449F-897A-0A351C3DAE03}"/>
              </a:ext>
            </a:extLst>
          </p:cNvPr>
          <p:cNvSpPr>
            <a:spLocks noGrp="1"/>
          </p:cNvSpPr>
          <p:nvPr>
            <p:ph sz="half" idx="2"/>
          </p:nvPr>
        </p:nvSpPr>
        <p:spPr/>
        <p:txBody>
          <a:bodyPr>
            <a:normAutofit fontScale="77500" lnSpcReduction="20000"/>
          </a:bodyPr>
          <a:lstStyle/>
          <a:p>
            <a:r>
              <a:rPr lang="en-US" dirty="0"/>
              <a:t>Estimated coverage by 2020 :  30 Billion Devices worldwide.</a:t>
            </a:r>
          </a:p>
        </p:txBody>
      </p:sp>
    </p:spTree>
    <p:extLst>
      <p:ext uri="{BB962C8B-B14F-4D97-AF65-F5344CB8AC3E}">
        <p14:creationId xmlns:p14="http://schemas.microsoft.com/office/powerpoint/2010/main" val="81464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Title and Content Layout with List</a:t>
            </a:r>
          </a:p>
        </p:txBody>
      </p:sp>
      <p:sp>
        <p:nvSpPr>
          <p:cNvPr id="14" name="Content Placeholder 13"/>
          <p:cNvSpPr>
            <a:spLocks noGrp="1"/>
          </p:cNvSpPr>
          <p:nvPr>
            <p:ph idx="1"/>
          </p:nvPr>
        </p:nvSpPr>
        <p:spPr/>
        <p:txBody>
          <a:bodyPr/>
          <a:lstStyle/>
          <a:p>
            <a:r>
              <a:rPr lang="en-US" dirty="0"/>
              <a:t>Add your first bullet point here</a:t>
            </a:r>
          </a:p>
          <a:p>
            <a:r>
              <a:rPr lang="en-US" dirty="0"/>
              <a:t>Add your second bullet point here</a:t>
            </a:r>
          </a:p>
          <a:p>
            <a:r>
              <a:rPr lang="en-US" dirty="0"/>
              <a:t>Add your third bullet point here</a:t>
            </a:r>
          </a:p>
        </p:txBody>
      </p:sp>
    </p:spTree>
    <p:extLst>
      <p:ext uri="{BB962C8B-B14F-4D97-AF65-F5344CB8AC3E}">
        <p14:creationId xmlns:p14="http://schemas.microsoft.com/office/powerpoint/2010/main" val="3872994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20E4-F848-4445-9BA4-BA5D8CCA0C72}"/>
              </a:ext>
            </a:extLst>
          </p:cNvPr>
          <p:cNvSpPr>
            <a:spLocks noGrp="1"/>
          </p:cNvSpPr>
          <p:nvPr>
            <p:ph type="title"/>
          </p:nvPr>
        </p:nvSpPr>
        <p:spPr/>
        <p:txBody>
          <a:bodyPr>
            <a:normAutofit/>
          </a:bodyPr>
          <a:lstStyle/>
          <a:p>
            <a:r>
              <a:rPr lang="en-US" dirty="0"/>
              <a:t>Internet of Things - Applications</a:t>
            </a:r>
            <a:br>
              <a:rPr lang="en-US" dirty="0"/>
            </a:br>
            <a:r>
              <a:rPr lang="en-US" sz="1600" dirty="0"/>
              <a:t>https://en.wikipedia.org/wiki/Internet_of_things</a:t>
            </a:r>
            <a:endParaRPr lang="en-US" dirty="0"/>
          </a:p>
        </p:txBody>
      </p:sp>
      <p:sp>
        <p:nvSpPr>
          <p:cNvPr id="9" name="Rectangle: Rounded Corners 8">
            <a:extLst>
              <a:ext uri="{FF2B5EF4-FFF2-40B4-BE49-F238E27FC236}">
                <a16:creationId xmlns:a16="http://schemas.microsoft.com/office/drawing/2014/main" id="{41130171-CB30-41F3-9200-17CC68940481}"/>
              </a:ext>
            </a:extLst>
          </p:cNvPr>
          <p:cNvSpPr/>
          <p:nvPr/>
        </p:nvSpPr>
        <p:spPr>
          <a:xfrm>
            <a:off x="4418012" y="2057400"/>
            <a:ext cx="2971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IoT Applications</a:t>
            </a:r>
          </a:p>
        </p:txBody>
      </p:sp>
      <p:sp>
        <p:nvSpPr>
          <p:cNvPr id="10" name="Rectangle: Rounded Corners 9">
            <a:extLst>
              <a:ext uri="{FF2B5EF4-FFF2-40B4-BE49-F238E27FC236}">
                <a16:creationId xmlns:a16="http://schemas.microsoft.com/office/drawing/2014/main" id="{015FC8FA-DE31-4432-A95F-735B1A4DA6BF}"/>
              </a:ext>
            </a:extLst>
          </p:cNvPr>
          <p:cNvSpPr/>
          <p:nvPr/>
        </p:nvSpPr>
        <p:spPr>
          <a:xfrm>
            <a:off x="989012" y="3657600"/>
            <a:ext cx="2286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Consumer</a:t>
            </a:r>
            <a:endParaRPr lang="en-US" dirty="0"/>
          </a:p>
          <a:p>
            <a:pPr algn="ctr"/>
            <a:r>
              <a:rPr lang="en-US" dirty="0"/>
              <a:t>Application</a:t>
            </a:r>
            <a:endParaRPr lang="en-US" sz="2800" dirty="0"/>
          </a:p>
        </p:txBody>
      </p:sp>
      <p:sp>
        <p:nvSpPr>
          <p:cNvPr id="5" name="Rectangle: Rounded Corners 4">
            <a:extLst>
              <a:ext uri="{FF2B5EF4-FFF2-40B4-BE49-F238E27FC236}">
                <a16:creationId xmlns:a16="http://schemas.microsoft.com/office/drawing/2014/main" id="{F5AA9BC2-9674-4BB8-995C-9DE3383EC3CC}"/>
              </a:ext>
            </a:extLst>
          </p:cNvPr>
          <p:cNvSpPr/>
          <p:nvPr/>
        </p:nvSpPr>
        <p:spPr>
          <a:xfrm>
            <a:off x="3503612" y="3660532"/>
            <a:ext cx="2286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Commercial</a:t>
            </a:r>
            <a:endParaRPr lang="en-US" dirty="0"/>
          </a:p>
          <a:p>
            <a:pPr algn="ctr"/>
            <a:r>
              <a:rPr lang="en-US" dirty="0"/>
              <a:t>Application</a:t>
            </a:r>
            <a:endParaRPr lang="en-US" sz="2800" dirty="0"/>
          </a:p>
        </p:txBody>
      </p:sp>
      <p:sp>
        <p:nvSpPr>
          <p:cNvPr id="6" name="Rectangle: Rounded Corners 5">
            <a:extLst>
              <a:ext uri="{FF2B5EF4-FFF2-40B4-BE49-F238E27FC236}">
                <a16:creationId xmlns:a16="http://schemas.microsoft.com/office/drawing/2014/main" id="{32CD3083-CBA2-4CFE-A615-1A98E5300CC1}"/>
              </a:ext>
            </a:extLst>
          </p:cNvPr>
          <p:cNvSpPr/>
          <p:nvPr/>
        </p:nvSpPr>
        <p:spPr>
          <a:xfrm>
            <a:off x="6018212" y="3657600"/>
            <a:ext cx="2362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Industrial</a:t>
            </a:r>
            <a:endParaRPr lang="en-US" dirty="0"/>
          </a:p>
          <a:p>
            <a:pPr algn="ctr"/>
            <a:r>
              <a:rPr lang="en-US" dirty="0"/>
              <a:t>Application</a:t>
            </a:r>
            <a:endParaRPr lang="en-US" sz="2800" dirty="0"/>
          </a:p>
        </p:txBody>
      </p:sp>
      <p:sp>
        <p:nvSpPr>
          <p:cNvPr id="7" name="Rectangle: Rounded Corners 6">
            <a:extLst>
              <a:ext uri="{FF2B5EF4-FFF2-40B4-BE49-F238E27FC236}">
                <a16:creationId xmlns:a16="http://schemas.microsoft.com/office/drawing/2014/main" id="{E6D9E6D3-B884-44C8-BA15-376B18CC35D0}"/>
              </a:ext>
            </a:extLst>
          </p:cNvPr>
          <p:cNvSpPr/>
          <p:nvPr/>
        </p:nvSpPr>
        <p:spPr>
          <a:xfrm>
            <a:off x="8609012" y="3657600"/>
            <a:ext cx="2362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Infrastructure</a:t>
            </a:r>
            <a:endParaRPr lang="en-US" dirty="0"/>
          </a:p>
          <a:p>
            <a:pPr algn="ctr"/>
            <a:r>
              <a:rPr lang="en-US" dirty="0"/>
              <a:t>Application</a:t>
            </a:r>
            <a:endParaRPr lang="en-US" sz="2800" dirty="0"/>
          </a:p>
        </p:txBody>
      </p:sp>
      <p:sp>
        <p:nvSpPr>
          <p:cNvPr id="3" name="Rectangle 2">
            <a:extLst>
              <a:ext uri="{FF2B5EF4-FFF2-40B4-BE49-F238E27FC236}">
                <a16:creationId xmlns:a16="http://schemas.microsoft.com/office/drawing/2014/main" id="{3DFD798E-02BC-4D2F-BC10-8E9E922771AC}"/>
              </a:ext>
            </a:extLst>
          </p:cNvPr>
          <p:cNvSpPr/>
          <p:nvPr/>
        </p:nvSpPr>
        <p:spPr>
          <a:xfrm>
            <a:off x="1065212" y="4648200"/>
            <a:ext cx="2133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E.g.</a:t>
            </a:r>
          </a:p>
          <a:p>
            <a:pPr marL="285750" indent="-285750">
              <a:buFontTx/>
              <a:buChar char="-"/>
            </a:pPr>
            <a:r>
              <a:rPr lang="en-US" sz="1400" dirty="0"/>
              <a:t>Connected Vehicles (</a:t>
            </a:r>
            <a:r>
              <a:rPr lang="en-US" sz="1400" dirty="0" err="1"/>
              <a:t>IoV</a:t>
            </a:r>
            <a:r>
              <a:rPr lang="en-US" sz="1400" dirty="0"/>
              <a:t>)</a:t>
            </a:r>
          </a:p>
          <a:p>
            <a:pPr marL="285750" indent="-285750">
              <a:buFontTx/>
              <a:buChar char="-"/>
            </a:pPr>
            <a:r>
              <a:rPr lang="en-US" sz="1400" dirty="0"/>
              <a:t>Wearable Tech.</a:t>
            </a:r>
          </a:p>
          <a:p>
            <a:pPr marL="285750" indent="-285750">
              <a:buFontTx/>
              <a:buChar char="-"/>
            </a:pPr>
            <a:r>
              <a:rPr lang="en-US" sz="1400" dirty="0"/>
              <a:t>Smart Home</a:t>
            </a:r>
          </a:p>
          <a:p>
            <a:pPr marL="285750" indent="-285750">
              <a:buFontTx/>
              <a:buChar char="-"/>
            </a:pPr>
            <a:r>
              <a:rPr lang="en-US" sz="1400" dirty="0"/>
              <a:t>Elder Care </a:t>
            </a:r>
          </a:p>
        </p:txBody>
      </p:sp>
      <p:sp>
        <p:nvSpPr>
          <p:cNvPr id="11" name="Rectangle 10">
            <a:extLst>
              <a:ext uri="{FF2B5EF4-FFF2-40B4-BE49-F238E27FC236}">
                <a16:creationId xmlns:a16="http://schemas.microsoft.com/office/drawing/2014/main" id="{3A2ED427-BB40-4468-98F6-65F12860A1E8}"/>
              </a:ext>
            </a:extLst>
          </p:cNvPr>
          <p:cNvSpPr/>
          <p:nvPr/>
        </p:nvSpPr>
        <p:spPr>
          <a:xfrm>
            <a:off x="3579812" y="4648200"/>
            <a:ext cx="2133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E.g.</a:t>
            </a:r>
          </a:p>
          <a:p>
            <a:pPr marL="285750" indent="-285750">
              <a:buFontTx/>
              <a:buChar char="-"/>
            </a:pPr>
            <a:r>
              <a:rPr lang="en-US" sz="1400" dirty="0"/>
              <a:t>Medical </a:t>
            </a:r>
            <a:r>
              <a:rPr lang="en-US" sz="1400"/>
              <a:t>&amp; Health-Care</a:t>
            </a:r>
            <a:endParaRPr lang="en-US" sz="1400" dirty="0"/>
          </a:p>
          <a:p>
            <a:pPr marL="285750" indent="-285750">
              <a:buFontTx/>
              <a:buChar char="-"/>
            </a:pPr>
            <a:r>
              <a:rPr lang="en-US" sz="1400" dirty="0"/>
              <a:t>Transportation</a:t>
            </a:r>
          </a:p>
          <a:p>
            <a:pPr marL="285750" indent="-285750">
              <a:buFontTx/>
              <a:buChar char="-"/>
            </a:pPr>
            <a:r>
              <a:rPr lang="en-US" sz="1400" dirty="0"/>
              <a:t>Building &amp; Home automation</a:t>
            </a:r>
          </a:p>
          <a:p>
            <a:pPr marL="285750" indent="-285750">
              <a:buFontTx/>
              <a:buChar char="-"/>
            </a:pPr>
            <a:endParaRPr lang="en-US" dirty="0"/>
          </a:p>
        </p:txBody>
      </p:sp>
      <p:sp>
        <p:nvSpPr>
          <p:cNvPr id="12" name="Rectangle 11">
            <a:extLst>
              <a:ext uri="{FF2B5EF4-FFF2-40B4-BE49-F238E27FC236}">
                <a16:creationId xmlns:a16="http://schemas.microsoft.com/office/drawing/2014/main" id="{A0B589AE-7FFD-4744-813C-D5DB283AD55F}"/>
              </a:ext>
            </a:extLst>
          </p:cNvPr>
          <p:cNvSpPr/>
          <p:nvPr/>
        </p:nvSpPr>
        <p:spPr>
          <a:xfrm>
            <a:off x="6170612" y="4648200"/>
            <a:ext cx="2133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E.g.</a:t>
            </a:r>
          </a:p>
          <a:p>
            <a:pPr marL="285750" indent="-285750">
              <a:buFontTx/>
              <a:buChar char="-"/>
            </a:pPr>
            <a:r>
              <a:rPr lang="en-US" sz="1400" dirty="0"/>
              <a:t>Manufacturing (Bandsaw)</a:t>
            </a:r>
          </a:p>
          <a:p>
            <a:pPr marL="285750" indent="-285750">
              <a:buFontTx/>
              <a:buChar char="-"/>
            </a:pPr>
            <a:r>
              <a:rPr lang="en-US" sz="1400" dirty="0"/>
              <a:t>Agriculture (Fish Farming Tools)</a:t>
            </a:r>
          </a:p>
          <a:p>
            <a:pPr marL="285750" indent="-285750">
              <a:buFontTx/>
              <a:buChar char="-"/>
            </a:pPr>
            <a:endParaRPr lang="en-US" sz="1400" dirty="0"/>
          </a:p>
        </p:txBody>
      </p:sp>
      <p:cxnSp>
        <p:nvCxnSpPr>
          <p:cNvPr id="8" name="Connector: Elbow 7">
            <a:extLst>
              <a:ext uri="{FF2B5EF4-FFF2-40B4-BE49-F238E27FC236}">
                <a16:creationId xmlns:a16="http://schemas.microsoft.com/office/drawing/2014/main" id="{53BA7864-4CEE-4EF9-889A-85DF7D841893}"/>
              </a:ext>
            </a:extLst>
          </p:cNvPr>
          <p:cNvCxnSpPr>
            <a:cxnSpLocks/>
            <a:stCxn id="9" idx="2"/>
            <a:endCxn id="10" idx="0"/>
          </p:cNvCxnSpPr>
          <p:nvPr/>
        </p:nvCxnSpPr>
        <p:spPr>
          <a:xfrm rot="5400000">
            <a:off x="3636962" y="1390650"/>
            <a:ext cx="762000" cy="37719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AC29911B-59CA-4F9A-B8EA-DC021235D0A3}"/>
              </a:ext>
            </a:extLst>
          </p:cNvPr>
          <p:cNvCxnSpPr>
            <a:cxnSpLocks/>
            <a:stCxn id="9" idx="2"/>
            <a:endCxn id="5" idx="0"/>
          </p:cNvCxnSpPr>
          <p:nvPr/>
        </p:nvCxnSpPr>
        <p:spPr>
          <a:xfrm rot="5400000">
            <a:off x="4892796" y="2649416"/>
            <a:ext cx="764932" cy="12573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A3F30910-A572-41C3-90D1-FDCE003A233B}"/>
              </a:ext>
            </a:extLst>
          </p:cNvPr>
          <p:cNvCxnSpPr>
            <a:cxnSpLocks/>
            <a:stCxn id="9" idx="2"/>
            <a:endCxn id="6" idx="0"/>
          </p:cNvCxnSpPr>
          <p:nvPr/>
        </p:nvCxnSpPr>
        <p:spPr>
          <a:xfrm rot="16200000" flipH="1">
            <a:off x="6170612" y="2628900"/>
            <a:ext cx="762000" cy="12954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EACB7B7A-E765-4179-BE5C-72D065C09623}"/>
              </a:ext>
            </a:extLst>
          </p:cNvPr>
          <p:cNvCxnSpPr>
            <a:cxnSpLocks/>
            <a:stCxn id="9" idx="2"/>
            <a:endCxn id="7" idx="0"/>
          </p:cNvCxnSpPr>
          <p:nvPr/>
        </p:nvCxnSpPr>
        <p:spPr>
          <a:xfrm rot="16200000" flipH="1">
            <a:off x="7466012" y="1333500"/>
            <a:ext cx="762000" cy="38862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B067384-61F4-4EF4-9BF5-04CD4D72400E}"/>
              </a:ext>
            </a:extLst>
          </p:cNvPr>
          <p:cNvSpPr/>
          <p:nvPr/>
        </p:nvSpPr>
        <p:spPr>
          <a:xfrm>
            <a:off x="8761412" y="4648200"/>
            <a:ext cx="2133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E.g.</a:t>
            </a:r>
          </a:p>
          <a:p>
            <a:pPr marL="285750" indent="-285750">
              <a:buFontTx/>
              <a:buChar char="-"/>
            </a:pPr>
            <a:r>
              <a:rPr lang="en-US" sz="1400" dirty="0"/>
              <a:t>Monitor &amp; Control operations of </a:t>
            </a:r>
          </a:p>
          <a:p>
            <a:pPr marL="742950" lvl="1" indent="-285750">
              <a:buFontTx/>
              <a:buChar char="-"/>
            </a:pPr>
            <a:r>
              <a:rPr lang="en-US" sz="1400" dirty="0"/>
              <a:t>Bridges</a:t>
            </a:r>
          </a:p>
          <a:p>
            <a:pPr marL="742950" lvl="1" indent="-285750">
              <a:buFontTx/>
              <a:buChar char="-"/>
            </a:pPr>
            <a:r>
              <a:rPr lang="en-US" sz="1400" dirty="0"/>
              <a:t>Railway tracks</a:t>
            </a:r>
          </a:p>
          <a:p>
            <a:pPr marL="742950" lvl="1" indent="-285750">
              <a:buFontTx/>
              <a:buChar char="-"/>
            </a:pPr>
            <a:r>
              <a:rPr lang="en-US" sz="1400" dirty="0"/>
              <a:t>Wind Farms</a:t>
            </a:r>
          </a:p>
        </p:txBody>
      </p:sp>
    </p:spTree>
    <p:extLst>
      <p:ext uri="{BB962C8B-B14F-4D97-AF65-F5344CB8AC3E}">
        <p14:creationId xmlns:p14="http://schemas.microsoft.com/office/powerpoint/2010/main" val="1414746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20E4-F848-4445-9BA4-BA5D8CCA0C72}"/>
              </a:ext>
            </a:extLst>
          </p:cNvPr>
          <p:cNvSpPr>
            <a:spLocks noGrp="1"/>
          </p:cNvSpPr>
          <p:nvPr>
            <p:ph type="title"/>
          </p:nvPr>
        </p:nvSpPr>
        <p:spPr/>
        <p:txBody>
          <a:bodyPr>
            <a:normAutofit/>
          </a:bodyPr>
          <a:lstStyle/>
          <a:p>
            <a:r>
              <a:rPr lang="en-US" dirty="0"/>
              <a:t>Cloud Computing</a:t>
            </a:r>
            <a:br>
              <a:rPr lang="en-US" dirty="0"/>
            </a:br>
            <a:r>
              <a:rPr lang="en-US" sz="1600" dirty="0"/>
              <a:t>https://en.wikipedia.org/wiki/Cloud_computing</a:t>
            </a:r>
            <a:endParaRPr lang="en-US" dirty="0"/>
          </a:p>
        </p:txBody>
      </p:sp>
      <p:sp>
        <p:nvSpPr>
          <p:cNvPr id="3" name="Content Placeholder 2">
            <a:extLst>
              <a:ext uri="{FF2B5EF4-FFF2-40B4-BE49-F238E27FC236}">
                <a16:creationId xmlns:a16="http://schemas.microsoft.com/office/drawing/2014/main" id="{A2729201-30A3-433F-83B5-3648E9850AB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63C1163B-56C1-449F-897A-0A351C3DAE03}"/>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597344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20E4-F848-4445-9BA4-BA5D8CCA0C72}"/>
              </a:ext>
            </a:extLst>
          </p:cNvPr>
          <p:cNvSpPr>
            <a:spLocks noGrp="1"/>
          </p:cNvSpPr>
          <p:nvPr>
            <p:ph type="title"/>
          </p:nvPr>
        </p:nvSpPr>
        <p:spPr/>
        <p:txBody>
          <a:bodyPr>
            <a:normAutofit/>
          </a:bodyPr>
          <a:lstStyle/>
          <a:p>
            <a:r>
              <a:rPr lang="en-US" dirty="0"/>
              <a:t>Cognitive Computing</a:t>
            </a:r>
            <a:br>
              <a:rPr lang="en-US" dirty="0"/>
            </a:br>
            <a:r>
              <a:rPr lang="en-US" sz="1600" dirty="0"/>
              <a:t>https://en.wikipedia.org/wiki/Cognitive_computing</a:t>
            </a:r>
            <a:endParaRPr lang="en-US" dirty="0"/>
          </a:p>
        </p:txBody>
      </p:sp>
      <p:sp>
        <p:nvSpPr>
          <p:cNvPr id="3" name="Content Placeholder 2">
            <a:extLst>
              <a:ext uri="{FF2B5EF4-FFF2-40B4-BE49-F238E27FC236}">
                <a16:creationId xmlns:a16="http://schemas.microsoft.com/office/drawing/2014/main" id="{A2729201-30A3-433F-83B5-3648E9850AB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63C1163B-56C1-449F-897A-0A351C3DAE03}"/>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45298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1 - Faulty Product detection</a:t>
            </a:r>
          </a:p>
        </p:txBody>
      </p:sp>
      <p:sp>
        <p:nvSpPr>
          <p:cNvPr id="3" name="Content Placeholder 2"/>
          <p:cNvSpPr>
            <a:spLocks noGrp="1"/>
          </p:cNvSpPr>
          <p:nvPr>
            <p:ph sz="half" idx="1"/>
          </p:nvPr>
        </p:nvSpPr>
        <p:spPr>
          <a:xfrm>
            <a:off x="1504781" y="1905001"/>
            <a:ext cx="9999831" cy="4114800"/>
          </a:xfrm>
        </p:spPr>
        <p:txBody>
          <a:bodyPr>
            <a:normAutofit/>
          </a:bodyPr>
          <a:lstStyle/>
          <a:p>
            <a:pPr lvl="1" algn="just"/>
            <a:r>
              <a:rPr lang="en-US" dirty="0"/>
              <a:t>Camera attached to assembly line, sends images of product on assembly line to central image processing system, which analyses the image data to detect faulty products. Then via Automation systems (Robotic arms) removes the faulty products off the assembly line.</a:t>
            </a:r>
          </a:p>
          <a:p>
            <a:pPr algn="just"/>
            <a:endParaRPr lang="en-US" dirty="0"/>
          </a:p>
        </p:txBody>
      </p:sp>
    </p:spTree>
    <p:extLst>
      <p:ext uri="{BB962C8B-B14F-4D97-AF65-F5344CB8AC3E}">
        <p14:creationId xmlns:p14="http://schemas.microsoft.com/office/powerpoint/2010/main" val="345351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2 - Remote Machine Repair</a:t>
            </a:r>
          </a:p>
        </p:txBody>
      </p:sp>
      <p:sp>
        <p:nvSpPr>
          <p:cNvPr id="3" name="Content Placeholder 2"/>
          <p:cNvSpPr>
            <a:spLocks noGrp="1"/>
          </p:cNvSpPr>
          <p:nvPr>
            <p:ph sz="half" idx="1"/>
          </p:nvPr>
        </p:nvSpPr>
        <p:spPr>
          <a:xfrm>
            <a:off x="1504781" y="1905001"/>
            <a:ext cx="9999831" cy="4114800"/>
          </a:xfrm>
        </p:spPr>
        <p:txBody>
          <a:bodyPr>
            <a:normAutofit/>
          </a:bodyPr>
          <a:lstStyle/>
          <a:p>
            <a:pPr lvl="1" algn="just"/>
            <a:r>
              <a:rPr lang="en-US" dirty="0"/>
              <a:t>M/c is in a broken state at a remote location. And access to repair it is given to troubleshoot it remotely from a remote location.</a:t>
            </a:r>
          </a:p>
          <a:p>
            <a:pPr algn="just"/>
            <a:endParaRPr lang="en-US" dirty="0"/>
          </a:p>
        </p:txBody>
      </p:sp>
    </p:spTree>
    <p:extLst>
      <p:ext uri="{BB962C8B-B14F-4D97-AF65-F5344CB8AC3E}">
        <p14:creationId xmlns:p14="http://schemas.microsoft.com/office/powerpoint/2010/main" val="344250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10058399" cy="1371600"/>
          </a:xfrm>
        </p:spPr>
        <p:txBody>
          <a:bodyPr>
            <a:normAutofit/>
          </a:bodyPr>
          <a:lstStyle/>
          <a:p>
            <a:r>
              <a:rPr lang="en-US" dirty="0"/>
              <a:t>Use Case 3 - Home Automation (With IoT &amp; ML)</a:t>
            </a:r>
          </a:p>
        </p:txBody>
      </p:sp>
      <p:sp>
        <p:nvSpPr>
          <p:cNvPr id="3" name="Content Placeholder 2"/>
          <p:cNvSpPr>
            <a:spLocks noGrp="1"/>
          </p:cNvSpPr>
          <p:nvPr>
            <p:ph sz="half" idx="1"/>
          </p:nvPr>
        </p:nvSpPr>
        <p:spPr>
          <a:xfrm>
            <a:off x="1504781" y="1905001"/>
            <a:ext cx="9999831" cy="4114800"/>
          </a:xfrm>
        </p:spPr>
        <p:txBody>
          <a:bodyPr>
            <a:normAutofit/>
          </a:bodyPr>
          <a:lstStyle/>
          <a:p>
            <a:pPr lvl="1" algn="just"/>
            <a:r>
              <a:rPr lang="en-US" dirty="0"/>
              <a:t>Office goer with LS1028 based IoT Gateway (</a:t>
            </a:r>
            <a:r>
              <a:rPr lang="en-US" dirty="0" err="1"/>
              <a:t>IoTG</a:t>
            </a:r>
            <a:r>
              <a:rPr lang="en-US" dirty="0"/>
              <a:t>) installed at home, leaves for home. His GPS enabled Phone with ML, detects this movement (leaving for home), and sends a MQTT to </a:t>
            </a:r>
            <a:r>
              <a:rPr lang="en-US" dirty="0" err="1"/>
              <a:t>IoTG</a:t>
            </a:r>
            <a:r>
              <a:rPr lang="en-US" dirty="0"/>
              <a:t>. </a:t>
            </a:r>
            <a:r>
              <a:rPr lang="en-US" dirty="0" err="1"/>
              <a:t>IoTG</a:t>
            </a:r>
            <a:r>
              <a:rPr lang="en-US" dirty="0"/>
              <a:t> using ML </a:t>
            </a:r>
            <a:r>
              <a:rPr lang="en-US" dirty="0" err="1"/>
              <a:t>algos</a:t>
            </a:r>
            <a:r>
              <a:rPr lang="en-US" dirty="0"/>
              <a:t>, predicts that user will switch on AC / Heater (depending on the weather of the year) once he reaches home. </a:t>
            </a:r>
          </a:p>
          <a:p>
            <a:pPr lvl="1" algn="just"/>
            <a:r>
              <a:rPr lang="en-US" dirty="0"/>
              <a:t>So </a:t>
            </a:r>
            <a:r>
              <a:rPr lang="en-US" dirty="0" err="1"/>
              <a:t>IoTG</a:t>
            </a:r>
            <a:r>
              <a:rPr lang="en-US" dirty="0"/>
              <a:t> instructs IoT enabled AC / Heater to switch on and maintain the user preferred temperature (again collected by IoT enabled sensors installed at home). IoT sensors in different rooms collect and share Temperature preference with timestamp with </a:t>
            </a:r>
            <a:r>
              <a:rPr lang="en-US" dirty="0" err="1"/>
              <a:t>IoTG</a:t>
            </a:r>
            <a:r>
              <a:rPr lang="en-US" dirty="0"/>
              <a:t>.</a:t>
            </a:r>
          </a:p>
          <a:p>
            <a:pPr algn="just"/>
            <a:endParaRPr lang="en-US" dirty="0"/>
          </a:p>
        </p:txBody>
      </p:sp>
    </p:spTree>
    <p:extLst>
      <p:ext uri="{BB962C8B-B14F-4D97-AF65-F5344CB8AC3E}">
        <p14:creationId xmlns:p14="http://schemas.microsoft.com/office/powerpoint/2010/main" val="123168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Rectangle 2">
            <a:extLst>
              <a:ext uri="{FF2B5EF4-FFF2-40B4-BE49-F238E27FC236}">
                <a16:creationId xmlns:a16="http://schemas.microsoft.com/office/drawing/2014/main" id="{EA3824EC-F911-44AC-AA6D-2517358709CD}"/>
              </a:ext>
            </a:extLst>
          </p:cNvPr>
          <p:cNvSpPr/>
          <p:nvPr/>
        </p:nvSpPr>
        <p:spPr>
          <a:xfrm>
            <a:off x="1903412" y="1752600"/>
            <a:ext cx="9601200" cy="4031873"/>
          </a:xfrm>
          <a:prstGeom prst="rect">
            <a:avLst/>
          </a:prstGeom>
        </p:spPr>
        <p:txBody>
          <a:bodyPr wrap="square">
            <a:spAutoFit/>
          </a:bodyPr>
          <a:lstStyle/>
          <a:p>
            <a:pPr marL="285750" indent="-285750">
              <a:buFont typeface="Arial" panose="020B0604020202020204" pitchFamily="34" charset="0"/>
              <a:buChar char="•"/>
            </a:pPr>
            <a:r>
              <a:rPr lang="en-US" dirty="0"/>
              <a:t>YouTube</a:t>
            </a:r>
          </a:p>
          <a:p>
            <a:pPr marL="742950" lvl="1" indent="-285750">
              <a:buFont typeface="Arial" panose="020B0604020202020204" pitchFamily="34" charset="0"/>
              <a:buChar char="•"/>
            </a:pPr>
            <a:r>
              <a:rPr lang="en-US" sz="1200" dirty="0">
                <a:hlinkClick r:id="rId2"/>
              </a:rPr>
              <a:t>https://www.youtube.com/watch?v=qhLvhYFLoWE</a:t>
            </a:r>
            <a:endParaRPr lang="en-US" sz="12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Web</a:t>
            </a:r>
          </a:p>
          <a:p>
            <a:pPr marL="742950" lvl="1" indent="-285750">
              <a:buFont typeface="Arial" panose="020B0604020202020204" pitchFamily="34" charset="0"/>
              <a:buChar char="•"/>
            </a:pPr>
            <a:r>
              <a:rPr lang="en-US" sz="1200" dirty="0">
                <a:hlinkClick r:id="rId3"/>
              </a:rPr>
              <a:t>https://en.wikipedia.org/wiki/Industry_4.0</a:t>
            </a:r>
            <a:endParaRPr lang="en-US" sz="1200" dirty="0"/>
          </a:p>
          <a:p>
            <a:pPr marL="742950" lvl="1" indent="-285750">
              <a:buFont typeface="Arial" panose="020B0604020202020204" pitchFamily="34" charset="0"/>
              <a:buChar char="•"/>
            </a:pPr>
            <a:r>
              <a:rPr lang="en-US" sz="1200" dirty="0">
                <a:hlinkClick r:id="rId4"/>
              </a:rPr>
              <a:t>https://en.wikipedia.org/wiki/Cyber-physical_system</a:t>
            </a:r>
            <a:endParaRPr lang="en-US" sz="1200" dirty="0"/>
          </a:p>
          <a:p>
            <a:pPr marL="742950" lvl="1" indent="-285750">
              <a:buFont typeface="Arial" panose="020B0604020202020204" pitchFamily="34" charset="0"/>
              <a:buChar char="•"/>
            </a:pPr>
            <a:r>
              <a:rPr lang="en-US" sz="1200" dirty="0">
                <a:hlinkClick r:id="rId5"/>
              </a:rPr>
              <a:t>https://en.wikipedia.org/wiki/Internet_of_things</a:t>
            </a:r>
            <a:endParaRPr lang="en-US" sz="1200" dirty="0"/>
          </a:p>
          <a:p>
            <a:pPr marL="742950" lvl="1" indent="-285750">
              <a:buFont typeface="Arial" panose="020B0604020202020204" pitchFamily="34" charset="0"/>
              <a:buChar char="•"/>
            </a:pPr>
            <a:r>
              <a:rPr lang="en-US" sz="1200" dirty="0">
                <a:hlinkClick r:id="rId6"/>
              </a:rPr>
              <a:t>https://en.wikipedia.org/wiki/Cloud_computing</a:t>
            </a:r>
            <a:endParaRPr lang="en-US" sz="1200" dirty="0"/>
          </a:p>
          <a:p>
            <a:pPr marL="742950" lvl="1" indent="-285750">
              <a:buFont typeface="Arial" panose="020B0604020202020204" pitchFamily="34" charset="0"/>
              <a:buChar char="•"/>
            </a:pPr>
            <a:r>
              <a:rPr lang="en-US" sz="1200" dirty="0">
                <a:hlinkClick r:id="rId7"/>
              </a:rPr>
              <a:t>https://en.wikipedia.org/wiki/Cognitive_computing</a:t>
            </a:r>
            <a:endParaRPr lang="en-US" sz="1200"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373448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Title and Content Layout with List</a:t>
            </a:r>
          </a:p>
        </p:txBody>
      </p:sp>
      <p:sp>
        <p:nvSpPr>
          <p:cNvPr id="14" name="Content Placeholder 13"/>
          <p:cNvSpPr>
            <a:spLocks noGrp="1"/>
          </p:cNvSpPr>
          <p:nvPr>
            <p:ph idx="1"/>
          </p:nvPr>
        </p:nvSpPr>
        <p:spPr/>
        <p:txBody>
          <a:bodyPr/>
          <a:lstStyle/>
          <a:p>
            <a:r>
              <a:rPr lang="en-US"/>
              <a:t>Add your first bullet point here</a:t>
            </a:r>
          </a:p>
          <a:p>
            <a:r>
              <a:rPr lang="en-US"/>
              <a:t>Add your second bullet point here</a:t>
            </a:r>
          </a:p>
          <a:p>
            <a:r>
              <a:rPr lang="en-US"/>
              <a:t>Add your third bullet point here</a:t>
            </a:r>
            <a:endParaRPr lang="en-US"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Title and Content Layout with Chart</a:t>
            </a:r>
          </a:p>
        </p:txBody>
      </p:sp>
      <p:graphicFrame>
        <p:nvGraphicFramePr>
          <p:cNvPr id="6" name="Content Placeholder 5" descr="Clustered Column – Line Combination chart showing the values of 3 series for 4 categories. The first 2 series are columns and the 3rd series is the line."/>
          <p:cNvGraphicFramePr>
            <a:graphicFrameLocks noGrp="1"/>
          </p:cNvGraphicFramePr>
          <p:nvPr>
            <p:ph idx="1"/>
            <p:extLst>
              <p:ext uri="{D42A27DB-BD31-4B8C-83A1-F6EECF244321}">
                <p14:modId xmlns:p14="http://schemas.microsoft.com/office/powerpoint/2010/main" val="426050944"/>
              </p:ext>
            </p:extLst>
          </p:nvPr>
        </p:nvGraphicFramePr>
        <p:xfrm>
          <a:off x="1522413" y="1905000"/>
          <a:ext cx="9134475"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Content Layout with Table</a:t>
            </a:r>
            <a:endParaRPr lang="en-US" dirty="0"/>
          </a:p>
        </p:txBody>
      </p:sp>
      <p:sp>
        <p:nvSpPr>
          <p:cNvPr id="3" name="Content Placeholder 2"/>
          <p:cNvSpPr>
            <a:spLocks noGrp="1"/>
          </p:cNvSpPr>
          <p:nvPr>
            <p:ph sz="half" idx="1"/>
          </p:nvPr>
        </p:nvSpPr>
        <p:spPr/>
        <p:txBody>
          <a:bodyPr/>
          <a:lstStyle/>
          <a:p>
            <a:r>
              <a:rPr lang="en-US"/>
              <a:t>First bullet point here</a:t>
            </a:r>
          </a:p>
          <a:p>
            <a:r>
              <a:rPr lang="en-US"/>
              <a:t>Second bullet point here</a:t>
            </a:r>
          </a:p>
          <a:p>
            <a:r>
              <a:rPr lang="en-US"/>
              <a:t>Third bullet point here</a:t>
            </a:r>
            <a:endParaRPr lang="en-US" dirty="0"/>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654082240"/>
              </p:ext>
            </p:extLst>
          </p:nvPr>
        </p:nvGraphicFramePr>
        <p:xfrm>
          <a:off x="6229350" y="1905000"/>
          <a:ext cx="4419600" cy="2057400"/>
        </p:xfrm>
        <a:graphic>
          <a:graphicData uri="http://schemas.openxmlformats.org/drawingml/2006/table">
            <a:tbl>
              <a:tblPr firstRow="1" bandRow="1">
                <a:tableStyleId>{073A0DAA-6AF3-43AB-8588-CEC1D06C72B9}</a:tableStyleId>
              </a:tblPr>
              <a:tblGrid>
                <a:gridCol w="1473200">
                  <a:extLst>
                    <a:ext uri="{9D8B030D-6E8A-4147-A177-3AD203B41FA5}">
                      <a16:colId xmlns:a16="http://schemas.microsoft.com/office/drawing/2014/main" val="20000"/>
                    </a:ext>
                  </a:extLst>
                </a:gridCol>
                <a:gridCol w="1473200">
                  <a:extLst>
                    <a:ext uri="{9D8B030D-6E8A-4147-A177-3AD203B41FA5}">
                      <a16:colId xmlns:a16="http://schemas.microsoft.com/office/drawing/2014/main" val="20001"/>
                    </a:ext>
                  </a:extLst>
                </a:gridCol>
                <a:gridCol w="1473200">
                  <a:extLst>
                    <a:ext uri="{9D8B030D-6E8A-4147-A177-3AD203B41FA5}">
                      <a16:colId xmlns:a16="http://schemas.microsoft.com/office/drawing/2014/main" val="20002"/>
                    </a:ext>
                  </a:extLst>
                </a:gridCol>
              </a:tblGrid>
              <a:tr h="514350">
                <a:tc>
                  <a:txBody>
                    <a:bodyPr/>
                    <a:lstStyle/>
                    <a:p>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a16="http://schemas.microsoft.com/office/drawing/2014/main" val="10000"/>
                  </a:ext>
                </a:extLst>
              </a:tr>
              <a:tr h="514350">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14350">
                <a:tc>
                  <a:txBody>
                    <a:bodyPr/>
                    <a:lstStyle/>
                    <a:p>
                      <a:r>
                        <a:rPr lang="en-US" dirty="0"/>
                        <a:t>Class</a:t>
                      </a:r>
                      <a:r>
                        <a:rPr lang="en-US" baseline="0" dirty="0"/>
                        <a:t> 2</a:t>
                      </a:r>
                      <a:endParaRPr lang="en-US" dirty="0"/>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14350">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Industrial Revolution</a:t>
            </a:r>
            <a:br>
              <a:rPr lang="en-US" dirty="0"/>
            </a:br>
            <a:r>
              <a:rPr lang="en-US" sz="2000" dirty="0"/>
              <a:t>The Journey So Far…</a:t>
            </a:r>
            <a:endParaRPr lang="en-US" dirty="0"/>
          </a:p>
        </p:txBody>
      </p:sp>
      <p:pic>
        <p:nvPicPr>
          <p:cNvPr id="1026" name="Picture 2" descr="https://upload.wikimedia.org/wikipedia/commons/thumb/c/c8/Industry_4.0.png/1280px-Industry_4.0.png">
            <a:extLst>
              <a:ext uri="{FF2B5EF4-FFF2-40B4-BE49-F238E27FC236}">
                <a16:creationId xmlns:a16="http://schemas.microsoft.com/office/drawing/2014/main" id="{0D8F80B4-28B3-4F0F-B39C-2449ABD02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1512" y="2439659"/>
            <a:ext cx="8305800" cy="4037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02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Title and Content Layout with SmartArt</a:t>
            </a:r>
          </a:p>
        </p:txBody>
      </p:sp>
      <p:graphicFrame>
        <p:nvGraphicFramePr>
          <p:cNvPr id="3" name="Content Placeholder 2" descr="Alternating Flow diagram showing 3 groups arranged from left to right with a title and bullet points in each group and a curved arrow showing the flow from one group to the next."/>
          <p:cNvGraphicFramePr>
            <a:graphicFrameLocks noGrp="1"/>
          </p:cNvGraphicFramePr>
          <p:nvPr>
            <p:ph idx="1"/>
            <p:extLst>
              <p:ext uri="{D42A27DB-BD31-4B8C-83A1-F6EECF244321}">
                <p14:modId xmlns:p14="http://schemas.microsoft.com/office/powerpoint/2010/main" val="2718408119"/>
              </p:ext>
            </p:extLst>
          </p:nvPr>
        </p:nvGraphicFramePr>
        <p:xfrm>
          <a:off x="1522413" y="1905000"/>
          <a:ext cx="9134475"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4" name="Text Placeholder 3"/>
          <p:cNvSpPr>
            <a:spLocks noGrp="1"/>
          </p:cNvSpPr>
          <p:nvPr>
            <p:ph type="body" sz="half" idx="2"/>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 a Slide Title - 5</a:t>
            </a:r>
          </a:p>
        </p:txBody>
      </p:sp>
      <p:sp>
        <p:nvSpPr>
          <p:cNvPr id="4" name="Text Placeholder 3"/>
          <p:cNvSpPr>
            <a:spLocks noGrp="1"/>
          </p:cNvSpPr>
          <p:nvPr>
            <p:ph type="body" sz="half" idx="2"/>
          </p:nvPr>
        </p:nvSpPr>
        <p:spPr/>
        <p:txBody>
          <a:bodyPr/>
          <a:lstStyle/>
          <a:p>
            <a:endParaRPr lang="en-US"/>
          </a:p>
        </p:txBody>
      </p:sp>
      <p:sp>
        <p:nvSpPr>
          <p:cNvPr id="2" name="Picture Placeholder 1" descr="An empty placeholder to add an image. Click on the placeholder and select the image that you wish to add."/>
          <p:cNvSpPr>
            <a:spLocks noGrp="1"/>
          </p:cNvSpPr>
          <p:nvPr>
            <p:ph type="pic" idx="1"/>
          </p:nvPr>
        </p:nvSpPr>
        <p:spPr/>
      </p:sp>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Industry 4.0 </a:t>
            </a:r>
            <a:br>
              <a:rPr lang="en-US" dirty="0"/>
            </a:br>
            <a:r>
              <a:rPr lang="en-US" sz="2000" dirty="0"/>
              <a:t>(Fourth Industrial Revolution)</a:t>
            </a:r>
          </a:p>
        </p:txBody>
      </p:sp>
      <p:sp>
        <p:nvSpPr>
          <p:cNvPr id="3" name="Content Placeholder 2"/>
          <p:cNvSpPr>
            <a:spLocks noGrp="1"/>
          </p:cNvSpPr>
          <p:nvPr>
            <p:ph sz="half" idx="1"/>
          </p:nvPr>
        </p:nvSpPr>
        <p:spPr>
          <a:xfrm>
            <a:off x="1504781" y="1905001"/>
            <a:ext cx="10228431" cy="4114800"/>
          </a:xfrm>
        </p:spPr>
        <p:txBody>
          <a:bodyPr/>
          <a:lstStyle/>
          <a:p>
            <a:pPr algn="just"/>
            <a:endParaRPr lang="en-US" dirty="0"/>
          </a:p>
          <a:p>
            <a:pPr algn="just"/>
            <a:r>
              <a:rPr lang="en-US" dirty="0"/>
              <a:t>Name given to the current trend of automation and data exchange in manufacturing technologies.</a:t>
            </a:r>
          </a:p>
          <a:p>
            <a:pPr algn="just"/>
            <a:r>
              <a:rPr lang="en-US" dirty="0"/>
              <a:t>It broadly includes </a:t>
            </a:r>
          </a:p>
          <a:p>
            <a:pPr lvl="1" algn="just"/>
            <a:r>
              <a:rPr lang="en-US" dirty="0">
                <a:hlinkClick r:id="rId2" tooltip="Cyber-physical system"/>
              </a:rPr>
              <a:t>Cyber-Physical Systems</a:t>
            </a:r>
            <a:endParaRPr lang="en-US" dirty="0"/>
          </a:p>
          <a:p>
            <a:pPr lvl="1" algn="just"/>
            <a:r>
              <a:rPr lang="en-US" dirty="0">
                <a:hlinkClick r:id="rId3" tooltip="Internet of things"/>
              </a:rPr>
              <a:t>Internet of Things</a:t>
            </a:r>
            <a:endParaRPr lang="en-US" dirty="0"/>
          </a:p>
          <a:p>
            <a:pPr lvl="1" algn="just"/>
            <a:r>
              <a:rPr lang="en-US" dirty="0">
                <a:hlinkClick r:id="rId4" tooltip="Cloud computing"/>
              </a:rPr>
              <a:t>Cloud computing</a:t>
            </a:r>
            <a:endParaRPr lang="en-US" dirty="0"/>
          </a:p>
          <a:p>
            <a:pPr lvl="1" algn="just"/>
            <a:r>
              <a:rPr lang="en-US" dirty="0">
                <a:hlinkClick r:id="rId5" tooltip="Cognitive computing"/>
              </a:rPr>
              <a:t>Cognitive computing</a:t>
            </a:r>
            <a:r>
              <a:rPr lang="en-US" dirty="0"/>
              <a:t> </a:t>
            </a:r>
          </a:p>
        </p:txBody>
      </p:sp>
    </p:spTree>
    <p:extLst>
      <p:ext uri="{BB962C8B-B14F-4D97-AF65-F5344CB8AC3E}">
        <p14:creationId xmlns:p14="http://schemas.microsoft.com/office/powerpoint/2010/main" val="209850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Industry 4.0 </a:t>
            </a:r>
            <a:br>
              <a:rPr lang="en-US" dirty="0"/>
            </a:br>
            <a:r>
              <a:rPr lang="en-US" sz="2000" dirty="0"/>
              <a:t>(Fourth Industrial Revolution)</a:t>
            </a:r>
          </a:p>
        </p:txBody>
      </p:sp>
      <p:sp>
        <p:nvSpPr>
          <p:cNvPr id="3" name="Content Placeholder 2"/>
          <p:cNvSpPr>
            <a:spLocks noGrp="1"/>
          </p:cNvSpPr>
          <p:nvPr>
            <p:ph sz="half" idx="1"/>
          </p:nvPr>
        </p:nvSpPr>
        <p:spPr>
          <a:xfrm>
            <a:off x="1504781" y="2362200"/>
            <a:ext cx="10228431" cy="4114800"/>
          </a:xfrm>
        </p:spPr>
        <p:txBody>
          <a:bodyPr/>
          <a:lstStyle/>
          <a:p>
            <a:pPr algn="just"/>
            <a:r>
              <a:rPr lang="en-US" dirty="0"/>
              <a:t>Industry 4.0 introduces the concept of “Smart Factory”</a:t>
            </a:r>
          </a:p>
          <a:p>
            <a:pPr algn="just"/>
            <a:r>
              <a:rPr lang="en-US" dirty="0"/>
              <a:t>Within the Smart-Factories, “Cyber-Physical” Systems monitor the Physical world activities. </a:t>
            </a:r>
          </a:p>
          <a:p>
            <a:pPr algn="just"/>
            <a:r>
              <a:rPr lang="en-US" dirty="0"/>
              <a:t>Cyber Physical Systems (CPS) create a virtual copy of the physical world and make decentralized decisions.</a:t>
            </a:r>
          </a:p>
          <a:p>
            <a:pPr algn="just"/>
            <a:r>
              <a:rPr lang="en-US" dirty="0"/>
              <a:t>Over IoT, these CPS communicate with each other and also with humans in real-time.</a:t>
            </a:r>
          </a:p>
          <a:p>
            <a:pPr algn="just"/>
            <a:r>
              <a:rPr lang="en-US" dirty="0"/>
              <a:t>These communications happen internally or across organization</a:t>
            </a:r>
          </a:p>
        </p:txBody>
      </p:sp>
    </p:spTree>
    <p:extLst>
      <p:ext uri="{BB962C8B-B14F-4D97-AF65-F5344CB8AC3E}">
        <p14:creationId xmlns:p14="http://schemas.microsoft.com/office/powerpoint/2010/main" val="975478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Industry 4.0     |     I4.0    |       I4      |</a:t>
            </a:r>
            <a:br>
              <a:rPr lang="en-US" dirty="0"/>
            </a:br>
            <a:r>
              <a:rPr lang="en-US" sz="2000" dirty="0"/>
              <a:t>(Fourth Industrial Revolution)</a:t>
            </a:r>
          </a:p>
        </p:txBody>
      </p:sp>
      <p:sp>
        <p:nvSpPr>
          <p:cNvPr id="3" name="Content Placeholder 2"/>
          <p:cNvSpPr>
            <a:spLocks noGrp="1"/>
          </p:cNvSpPr>
          <p:nvPr>
            <p:ph sz="half" idx="1"/>
          </p:nvPr>
        </p:nvSpPr>
        <p:spPr>
          <a:xfrm>
            <a:off x="1504781" y="2362200"/>
            <a:ext cx="10228431" cy="4114800"/>
          </a:xfrm>
        </p:spPr>
        <p:txBody>
          <a:bodyPr>
            <a:normAutofit fontScale="92500"/>
          </a:bodyPr>
          <a:lstStyle/>
          <a:p>
            <a:pPr algn="just"/>
            <a:r>
              <a:rPr lang="en-US" dirty="0"/>
              <a:t>Originates from a project in the high-tech strategy of the </a:t>
            </a:r>
            <a:r>
              <a:rPr lang="en-US" dirty="0">
                <a:hlinkClick r:id="rId2" tooltip="German government"/>
              </a:rPr>
              <a:t>German government</a:t>
            </a:r>
            <a:r>
              <a:rPr lang="en-US" dirty="0"/>
              <a:t>, which promotes the </a:t>
            </a:r>
            <a:r>
              <a:rPr lang="en-US" dirty="0">
                <a:hlinkClick r:id="rId3" tooltip="Digital Revolution"/>
              </a:rPr>
              <a:t>computerization</a:t>
            </a:r>
            <a:r>
              <a:rPr lang="en-US" dirty="0"/>
              <a:t> of manufacturing.</a:t>
            </a:r>
          </a:p>
          <a:p>
            <a:pPr algn="just"/>
            <a:r>
              <a:rPr lang="en-US" dirty="0"/>
              <a:t>Term "Industry 4.0" was revived in 2011 at the </a:t>
            </a:r>
            <a:r>
              <a:rPr lang="en-US" u="sng" dirty="0">
                <a:hlinkClick r:id="rId4"/>
              </a:rPr>
              <a:t>Hannover Fair</a:t>
            </a:r>
            <a:r>
              <a:rPr lang="en-US" dirty="0"/>
              <a:t>.</a:t>
            </a:r>
          </a:p>
          <a:p>
            <a:pPr algn="just"/>
            <a:r>
              <a:rPr lang="en-US" dirty="0"/>
              <a:t>In October 2012 the Working Group on Industry 4.0 presented a set of Industry 4.0 implementation recommendations to the German federal government. </a:t>
            </a:r>
          </a:p>
          <a:p>
            <a:pPr algn="just"/>
            <a:r>
              <a:rPr lang="en-US" dirty="0"/>
              <a:t>On 8 April 2013 at the Hannover Fair, the final report of the Working Group Industry 4.0 was presented.</a:t>
            </a:r>
          </a:p>
          <a:p>
            <a:pPr algn="just"/>
            <a:r>
              <a:rPr lang="en-US" dirty="0"/>
              <a:t>As Industry 4.0 principles have been applied by companies they have sometimes been re-branded, for example the aerospace parts manufacturer </a:t>
            </a:r>
            <a:r>
              <a:rPr lang="en-US" dirty="0">
                <a:hlinkClick r:id="rId5" tooltip="Meggitt PLC"/>
              </a:rPr>
              <a:t>Meggitt PLC</a:t>
            </a:r>
            <a:r>
              <a:rPr lang="en-US" dirty="0"/>
              <a:t> has branded its own Industry 4.0 research project M4.</a:t>
            </a:r>
          </a:p>
        </p:txBody>
      </p:sp>
    </p:spTree>
    <p:extLst>
      <p:ext uri="{BB962C8B-B14F-4D97-AF65-F5344CB8AC3E}">
        <p14:creationId xmlns:p14="http://schemas.microsoft.com/office/powerpoint/2010/main" val="642963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5BAD-76F3-469A-BB22-5F14AD0582E5}"/>
              </a:ext>
            </a:extLst>
          </p:cNvPr>
          <p:cNvSpPr>
            <a:spLocks noGrp="1"/>
          </p:cNvSpPr>
          <p:nvPr>
            <p:ph type="title"/>
          </p:nvPr>
        </p:nvSpPr>
        <p:spPr/>
        <p:txBody>
          <a:bodyPr/>
          <a:lstStyle/>
          <a:p>
            <a:r>
              <a:rPr lang="en-US" dirty="0"/>
              <a:t>Industry 4.0 Design Principles</a:t>
            </a:r>
          </a:p>
        </p:txBody>
      </p:sp>
      <p:sp>
        <p:nvSpPr>
          <p:cNvPr id="3" name="Content Placeholder 2">
            <a:extLst>
              <a:ext uri="{FF2B5EF4-FFF2-40B4-BE49-F238E27FC236}">
                <a16:creationId xmlns:a16="http://schemas.microsoft.com/office/drawing/2014/main" id="{1E13DB01-18FA-4C06-BEB8-3610C68597C7}"/>
              </a:ext>
            </a:extLst>
          </p:cNvPr>
          <p:cNvSpPr>
            <a:spLocks noGrp="1"/>
          </p:cNvSpPr>
          <p:nvPr>
            <p:ph sz="half" idx="1"/>
          </p:nvPr>
        </p:nvSpPr>
        <p:spPr>
          <a:xfrm>
            <a:off x="1504781" y="1905000"/>
            <a:ext cx="9771231" cy="4724399"/>
          </a:xfrm>
        </p:spPr>
        <p:txBody>
          <a:bodyPr>
            <a:normAutofit fontScale="55000" lnSpcReduction="20000"/>
          </a:bodyPr>
          <a:lstStyle/>
          <a:p>
            <a:pPr marL="0" indent="0">
              <a:buNone/>
            </a:pPr>
            <a:r>
              <a:rPr lang="en-US" dirty="0"/>
              <a:t>Following principles support implementing Industry 4.0 scenarios</a:t>
            </a:r>
          </a:p>
          <a:p>
            <a:pPr marL="457200" indent="-457200">
              <a:buFont typeface="+mj-lt"/>
              <a:buAutoNum type="arabicPeriod"/>
            </a:pPr>
            <a:r>
              <a:rPr lang="en-US" dirty="0"/>
              <a:t>Interoperability</a:t>
            </a:r>
          </a:p>
          <a:p>
            <a:pPr lvl="1"/>
            <a:r>
              <a:rPr lang="en-US" dirty="0"/>
              <a:t>The ability of machines, devices, sensors, and people to connect and communicate with each other via the Internet of Things (IoT) or the Internet of People (</a:t>
            </a:r>
            <a:r>
              <a:rPr lang="en-US" dirty="0" err="1"/>
              <a:t>IoP</a:t>
            </a:r>
            <a:r>
              <a:rPr lang="en-US" dirty="0"/>
              <a:t>)</a:t>
            </a:r>
          </a:p>
          <a:p>
            <a:pPr lvl="1"/>
            <a:endParaRPr lang="en-US" dirty="0"/>
          </a:p>
          <a:p>
            <a:pPr marL="457200" indent="-457200">
              <a:buFont typeface="+mj-lt"/>
              <a:buAutoNum type="arabicPeriod"/>
            </a:pPr>
            <a:r>
              <a:rPr lang="en-US" dirty="0"/>
              <a:t>Information transparency</a:t>
            </a:r>
          </a:p>
          <a:p>
            <a:pPr lvl="1"/>
            <a:r>
              <a:rPr lang="en-US" dirty="0"/>
              <a:t>The ability of information systems to create a virtual copy of the physical world by enriching digital plant models with sensor data. This requires the aggregation of raw sensor data to higher-value context information.</a:t>
            </a:r>
          </a:p>
          <a:p>
            <a:pPr lvl="1"/>
            <a:endParaRPr lang="en-US" dirty="0"/>
          </a:p>
          <a:p>
            <a:pPr marL="457200" indent="-457200">
              <a:buFont typeface="+mj-lt"/>
              <a:buAutoNum type="arabicPeriod"/>
            </a:pPr>
            <a:r>
              <a:rPr lang="en-US" dirty="0"/>
              <a:t>Technical assistance</a:t>
            </a:r>
          </a:p>
          <a:p>
            <a:pPr lvl="1"/>
            <a:r>
              <a:rPr lang="en-US" dirty="0"/>
              <a:t>Ability of assistance systems to support humans by aggregating and visualizing information comprehensively for making informed decisions and solving urgent problems on short notice. </a:t>
            </a:r>
          </a:p>
          <a:p>
            <a:pPr lvl="1"/>
            <a:r>
              <a:rPr lang="en-US" dirty="0"/>
              <a:t>Ability of CPS to physically support humans by conducting a range of tasks that are unpleasant, too exhausting, or unsafe for their human co-workers.</a:t>
            </a:r>
          </a:p>
          <a:p>
            <a:pPr lvl="1"/>
            <a:endParaRPr lang="en-US" dirty="0"/>
          </a:p>
          <a:p>
            <a:pPr marL="457200" indent="-457200">
              <a:buFont typeface="+mj-lt"/>
              <a:buAutoNum type="arabicPeriod"/>
            </a:pPr>
            <a:r>
              <a:rPr lang="en-US" dirty="0"/>
              <a:t>Decentralized decisions</a:t>
            </a:r>
          </a:p>
          <a:p>
            <a:pPr lvl="1"/>
            <a:r>
              <a:rPr lang="en-US" dirty="0"/>
              <a:t>The ability of cyber physical systems to make decisions on their own and to perform their tasks as autonomously as possible. Only in the case of exceptions, interferences, or conflicting goals, are tasks delegated to a higher level.</a:t>
            </a:r>
          </a:p>
          <a:p>
            <a:endParaRPr lang="en-US" dirty="0"/>
          </a:p>
        </p:txBody>
      </p:sp>
    </p:spTree>
    <p:extLst>
      <p:ext uri="{BB962C8B-B14F-4D97-AF65-F5344CB8AC3E}">
        <p14:creationId xmlns:p14="http://schemas.microsoft.com/office/powerpoint/2010/main" val="27986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D430-5DD8-4871-B937-76016AF4B9B6}"/>
              </a:ext>
            </a:extLst>
          </p:cNvPr>
          <p:cNvSpPr>
            <a:spLocks noGrp="1"/>
          </p:cNvSpPr>
          <p:nvPr>
            <p:ph type="title"/>
          </p:nvPr>
        </p:nvSpPr>
        <p:spPr/>
        <p:txBody>
          <a:bodyPr/>
          <a:lstStyle/>
          <a:p>
            <a:r>
              <a:rPr lang="en-US" dirty="0"/>
              <a:t>Industry 4.0 Principles</a:t>
            </a:r>
          </a:p>
        </p:txBody>
      </p:sp>
      <p:sp>
        <p:nvSpPr>
          <p:cNvPr id="3" name="Content Placeholder 2">
            <a:extLst>
              <a:ext uri="{FF2B5EF4-FFF2-40B4-BE49-F238E27FC236}">
                <a16:creationId xmlns:a16="http://schemas.microsoft.com/office/drawing/2014/main" id="{E2C160D6-53C0-481C-91EA-A9C2ADD6476D}"/>
              </a:ext>
            </a:extLst>
          </p:cNvPr>
          <p:cNvSpPr>
            <a:spLocks noGrp="1"/>
          </p:cNvSpPr>
          <p:nvPr>
            <p:ph sz="half" idx="1"/>
          </p:nvPr>
        </p:nvSpPr>
        <p:spPr/>
        <p:txBody>
          <a:bodyPr>
            <a:normAutofit fontScale="92500" lnSpcReduction="10000"/>
          </a:bodyPr>
          <a:lstStyle/>
          <a:p>
            <a:r>
              <a:rPr lang="en-US" dirty="0"/>
              <a:t>The basic principle of Industry 4.0 is that by connecting machines, work pieces and systems, businesses are creating intelligent networks along the entire value chain that can control each other autonomously.</a:t>
            </a:r>
          </a:p>
          <a:p>
            <a:r>
              <a:rPr lang="en-US" dirty="0"/>
              <a:t>Some examples for Industry 4.0 are machines which can predict failures and trigger maintenance processes autonomously or self-organized logistics which react to unexpected changes in production.</a:t>
            </a:r>
          </a:p>
          <a:p>
            <a:endParaRPr lang="en-US" dirty="0"/>
          </a:p>
        </p:txBody>
      </p:sp>
      <p:sp>
        <p:nvSpPr>
          <p:cNvPr id="4" name="Content Placeholder 3">
            <a:extLst>
              <a:ext uri="{FF2B5EF4-FFF2-40B4-BE49-F238E27FC236}">
                <a16:creationId xmlns:a16="http://schemas.microsoft.com/office/drawing/2014/main" id="{E4D57C55-8095-46EC-BFC9-107175E14279}"/>
              </a:ext>
            </a:extLst>
          </p:cNvPr>
          <p:cNvSpPr>
            <a:spLocks noGrp="1"/>
          </p:cNvSpPr>
          <p:nvPr>
            <p:ph sz="half" idx="2"/>
          </p:nvPr>
        </p:nvSpPr>
        <p:spPr/>
        <p:txBody>
          <a:bodyPr>
            <a:normAutofit fontScale="92500" lnSpcReduction="10000"/>
          </a:bodyPr>
          <a:lstStyle/>
          <a:p>
            <a:r>
              <a:rPr lang="en-US" dirty="0"/>
              <a:t>Networks and processes have so far been limited to one factory. But in an Industry 4.0 scenario, these boundaries of individual factories will most likely no longer exist. Instead, they will be lifted in order to interconnect multiple factories or even geographical regions.</a:t>
            </a:r>
          </a:p>
          <a:p>
            <a:endParaRPr lang="en-US" dirty="0"/>
          </a:p>
        </p:txBody>
      </p:sp>
    </p:spTree>
    <p:extLst>
      <p:ext uri="{BB962C8B-B14F-4D97-AF65-F5344CB8AC3E}">
        <p14:creationId xmlns:p14="http://schemas.microsoft.com/office/powerpoint/2010/main" val="1743748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0260-2198-40FC-970E-00B433FD06FF}"/>
              </a:ext>
            </a:extLst>
          </p:cNvPr>
          <p:cNvSpPr>
            <a:spLocks noGrp="1"/>
          </p:cNvSpPr>
          <p:nvPr>
            <p:ph type="title"/>
          </p:nvPr>
        </p:nvSpPr>
        <p:spPr/>
        <p:txBody>
          <a:bodyPr>
            <a:normAutofit fontScale="90000"/>
          </a:bodyPr>
          <a:lstStyle/>
          <a:p>
            <a:r>
              <a:rPr lang="en-US" dirty="0"/>
              <a:t>Industry 4.0 Differences</a:t>
            </a:r>
            <a:br>
              <a:rPr lang="en-US" u="sng" dirty="0"/>
            </a:br>
            <a:r>
              <a:rPr lang="en-US" dirty="0"/>
              <a:t> </a:t>
            </a:r>
            <a:br>
              <a:rPr lang="en-US" dirty="0"/>
            </a:br>
            <a:r>
              <a:rPr lang="en-US" sz="2800" dirty="0"/>
              <a:t>Traditional Factory                   -vs-                Industry 4.0 Factory</a:t>
            </a:r>
            <a:endParaRPr lang="en-US" dirty="0"/>
          </a:p>
        </p:txBody>
      </p:sp>
      <p:sp>
        <p:nvSpPr>
          <p:cNvPr id="3" name="Content Placeholder 2">
            <a:extLst>
              <a:ext uri="{FF2B5EF4-FFF2-40B4-BE49-F238E27FC236}">
                <a16:creationId xmlns:a16="http://schemas.microsoft.com/office/drawing/2014/main" id="{36A0DBC4-B410-4256-AC7C-DB386297690E}"/>
              </a:ext>
            </a:extLst>
          </p:cNvPr>
          <p:cNvSpPr>
            <a:spLocks noGrp="1"/>
          </p:cNvSpPr>
          <p:nvPr>
            <p:ph sz="half" idx="1"/>
          </p:nvPr>
        </p:nvSpPr>
        <p:spPr/>
        <p:txBody>
          <a:bodyPr>
            <a:normAutofit fontScale="62500" lnSpcReduction="20000"/>
          </a:bodyPr>
          <a:lstStyle/>
          <a:p>
            <a:r>
              <a:rPr lang="en-US" dirty="0"/>
              <a:t>Providing high-end quality service or product with the least cost.</a:t>
            </a:r>
          </a:p>
          <a:p>
            <a:r>
              <a:rPr lang="en-US" dirty="0"/>
              <a:t>Industrial factories are trying to achieve as much performance as possible to increase their profit as well as their reputation.</a:t>
            </a:r>
          </a:p>
          <a:p>
            <a:r>
              <a:rPr lang="en-US" dirty="0"/>
              <a:t>Various data sources are available to provide worthwhile information about different aspects of the factory.</a:t>
            </a:r>
          </a:p>
          <a:p>
            <a:r>
              <a:rPr lang="en-US" dirty="0"/>
              <a:t>The utilization of data for understanding current operating conditions and detecting faults and failures is an important topic to research.</a:t>
            </a:r>
          </a:p>
          <a:p>
            <a:r>
              <a:rPr lang="en-US" dirty="0"/>
              <a:t>e.g. in production, there are various commercial tools available to provide </a:t>
            </a:r>
            <a:r>
              <a:rPr lang="en-US" dirty="0">
                <a:hlinkClick r:id="rId2" tooltip="Overall equipment effectiveness"/>
              </a:rPr>
              <a:t>overall equipment effectiveness</a:t>
            </a:r>
            <a:r>
              <a:rPr lang="en-US" dirty="0"/>
              <a:t> (OEE) information to factory management in order to highlight the </a:t>
            </a:r>
            <a:r>
              <a:rPr lang="en-US" dirty="0">
                <a:hlinkClick r:id="rId3" tooltip="Root cause analysis"/>
              </a:rPr>
              <a:t>root causes</a:t>
            </a:r>
            <a:r>
              <a:rPr lang="en-US" dirty="0"/>
              <a:t> of problems and possible faults in the system</a:t>
            </a:r>
          </a:p>
          <a:p>
            <a:endParaRPr lang="en-US" dirty="0"/>
          </a:p>
        </p:txBody>
      </p:sp>
      <p:sp>
        <p:nvSpPr>
          <p:cNvPr id="4" name="Content Placeholder 3">
            <a:extLst>
              <a:ext uri="{FF2B5EF4-FFF2-40B4-BE49-F238E27FC236}">
                <a16:creationId xmlns:a16="http://schemas.microsoft.com/office/drawing/2014/main" id="{6D7CCC58-5A6E-4362-97D6-09C99827EFE2}"/>
              </a:ext>
            </a:extLst>
          </p:cNvPr>
          <p:cNvSpPr>
            <a:spLocks noGrp="1"/>
          </p:cNvSpPr>
          <p:nvPr>
            <p:ph sz="half" idx="2"/>
          </p:nvPr>
        </p:nvSpPr>
        <p:spPr/>
        <p:txBody>
          <a:bodyPr>
            <a:normAutofit fontScale="62500" lnSpcReduction="20000"/>
          </a:bodyPr>
          <a:lstStyle/>
          <a:p>
            <a:r>
              <a:rPr lang="en-US" dirty="0"/>
              <a:t>In addition to condition monitoring and fault diagnosis, components and systems are able to gain self-awareness and self-</a:t>
            </a:r>
            <a:r>
              <a:rPr lang="en-US" dirty="0" err="1"/>
              <a:t>predictiveness</a:t>
            </a:r>
            <a:r>
              <a:rPr lang="en-US" dirty="0"/>
              <a:t>, which will provide management with more insight on the status of the factory. </a:t>
            </a:r>
          </a:p>
          <a:p>
            <a:r>
              <a:rPr lang="en-US" dirty="0"/>
              <a:t> Furthermore, peer-to-peer comparison and fusion of health information from various components provides a precise health prediction in component and system levels and force factory management to trigger required maintenance at the best possible time to reach just-in-time maintenance and gain near-zero downtime.</a:t>
            </a:r>
          </a:p>
          <a:p>
            <a:endParaRPr lang="en-US" dirty="0"/>
          </a:p>
        </p:txBody>
      </p:sp>
    </p:spTree>
    <p:extLst>
      <p:ext uri="{BB962C8B-B14F-4D97-AF65-F5344CB8AC3E}">
        <p14:creationId xmlns:p14="http://schemas.microsoft.com/office/powerpoint/2010/main" val="59659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6367</TotalTime>
  <Words>1490</Words>
  <Application>Microsoft Office PowerPoint</Application>
  <PresentationFormat>Custom</PresentationFormat>
  <Paragraphs>249</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Corbel</vt:lpstr>
      <vt:lpstr>Digital Blue Tunnel 16x9</vt:lpstr>
      <vt:lpstr>Industrial Revolution 4.0</vt:lpstr>
      <vt:lpstr>Title and Content Layout with List</vt:lpstr>
      <vt:lpstr>Industrial Revolution The Journey So Far…</vt:lpstr>
      <vt:lpstr>Industry 4.0  (Fourth Industrial Revolution)</vt:lpstr>
      <vt:lpstr>Industry 4.0  (Fourth Industrial Revolution)</vt:lpstr>
      <vt:lpstr>Industry 4.0     |     I4.0    |       I4      | (Fourth Industrial Revolution)</vt:lpstr>
      <vt:lpstr>Industry 4.0 Design Principles</vt:lpstr>
      <vt:lpstr>Industry 4.0 Principles</vt:lpstr>
      <vt:lpstr>Industry 4.0 Differences   Traditional Factory                   -vs-                Industry 4.0 Factory</vt:lpstr>
      <vt:lpstr>Industry 4.0 Challenges</vt:lpstr>
      <vt:lpstr>Industry 4.0 Impact</vt:lpstr>
      <vt:lpstr>Questions &amp;  Answers</vt:lpstr>
      <vt:lpstr>Backup Slides</vt:lpstr>
      <vt:lpstr>Cyber-Physical System https://en.wikipedia.org/wiki/Cyber-physical_system</vt:lpstr>
      <vt:lpstr>Cyber-Physical System - Scope </vt:lpstr>
      <vt:lpstr>Mobile cyber-physical systems </vt:lpstr>
      <vt:lpstr>Mobile cyber-physical systems Real World Examples</vt:lpstr>
      <vt:lpstr>Mobile cyber-physical systems Design Based on the 5C architecture</vt:lpstr>
      <vt:lpstr>Internet of Things https://en.wikipedia.org/wiki/Internet_of_things</vt:lpstr>
      <vt:lpstr>Internet of Things - Applications https://en.wikipedia.org/wiki/Internet_of_things</vt:lpstr>
      <vt:lpstr>Cloud Computing https://en.wikipedia.org/wiki/Cloud_computing</vt:lpstr>
      <vt:lpstr>Cognitive Computing https://en.wikipedia.org/wiki/Cognitive_computing</vt:lpstr>
      <vt:lpstr>Use Case 1 - Faulty Product detection</vt:lpstr>
      <vt:lpstr>Use Case 2 - Remote Machine Repair</vt:lpstr>
      <vt:lpstr>Use Case 3 - Home Automation (With IoT &amp; ML)</vt:lpstr>
      <vt:lpstr>Reference(s)</vt:lpstr>
      <vt:lpstr>Title and Content Layout with List</vt:lpstr>
      <vt:lpstr>Title and Content Layout with Chart</vt:lpstr>
      <vt:lpstr>Two Content Layout with Table</vt:lpstr>
      <vt:lpstr>Title and Content Layout with SmartArt</vt:lpstr>
      <vt:lpstr>Add a Slide Title - 1</vt:lpstr>
      <vt:lpstr>Add a Slide Title - 2</vt:lpstr>
      <vt:lpstr>Add a Slide Title - 3</vt:lpstr>
      <vt:lpstr>PowerPoint Presentation</vt:lpstr>
      <vt:lpstr>Add a Slide Title - 4</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Sudhanshu Gupta</dc:creator>
  <cp:lastModifiedBy>Sudhanshu Gupta</cp:lastModifiedBy>
  <cp:revision>30</cp:revision>
  <dcterms:created xsi:type="dcterms:W3CDTF">2018-09-06T10:20:29Z</dcterms:created>
  <dcterms:modified xsi:type="dcterms:W3CDTF">2018-09-19T08:58:08Z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