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2569" y="2171700"/>
            <a:ext cx="9398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:</a:t>
            </a:r>
          </a:p>
          <a:p>
            <a:r>
              <a:rPr lang="en-US" dirty="0"/>
              <a:t>During the very initial </a:t>
            </a:r>
            <a:r>
              <a:rPr lang="en-US" dirty="0" err="1"/>
              <a:t>uboot</a:t>
            </a:r>
            <a:r>
              <a:rPr lang="en-US" dirty="0"/>
              <a:t> + </a:t>
            </a:r>
            <a:r>
              <a:rPr lang="en-US" dirty="0" err="1"/>
              <a:t>linux</a:t>
            </a:r>
            <a:r>
              <a:rPr lang="en-US" dirty="0"/>
              <a:t> code </a:t>
            </a:r>
            <a:r>
              <a:rPr lang="en-US" dirty="0" err="1"/>
              <a:t>bringup</a:t>
            </a:r>
            <a:r>
              <a:rPr lang="en-US" dirty="0"/>
              <a:t> on simulator , the code was stuck at initial phases. We couldn’t attach any debugger.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892" y="213946"/>
            <a:ext cx="791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Lockup / Hang encountered during </a:t>
            </a:r>
            <a:r>
              <a:rPr lang="en-US" sz="2800" b="1" dirty="0" err="1"/>
              <a:t>uBoot</a:t>
            </a:r>
            <a:r>
              <a:rPr lang="en-US" sz="2800" b="1" dirty="0"/>
              <a:t> + Linux (Multicore) binary </a:t>
            </a:r>
            <a:r>
              <a:rPr lang="en-US" sz="2800" b="1" dirty="0" err="1"/>
              <a:t>bringup</a:t>
            </a:r>
            <a:r>
              <a:rPr lang="en-US" sz="2800" b="1" dirty="0"/>
              <a:t> on LS1028 simulator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92569" y="3175347"/>
            <a:ext cx="9398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debugged this issue / Solution :</a:t>
            </a:r>
          </a:p>
          <a:p>
            <a:r>
              <a:rPr lang="en-US" dirty="0"/>
              <a:t>We exploited Instruction Trace feature of simulator, using the following command in boot.py script.</a:t>
            </a:r>
          </a:p>
          <a:p>
            <a:endParaRPr lang="en-US" dirty="0"/>
          </a:p>
          <a:p>
            <a:r>
              <a:rPr lang="en-US" dirty="0"/>
              <a:t>top.cluster0.cpu0.exts.setInstrTrace(0, True)</a:t>
            </a:r>
          </a:p>
          <a:p>
            <a:endParaRPr lang="en-US" dirty="0"/>
          </a:p>
          <a:p>
            <a:r>
              <a:rPr lang="en-US" dirty="0"/>
              <a:t>On analyzing the instruction execution pumped out by simulator, we saw that the last executed instruction was “WFE” (Wait For Event).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8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72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703385"/>
            <a:ext cx="506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Thanks to the Contributors to Debugging Process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154723"/>
            <a:ext cx="1992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Sriram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Abhimanyu Saini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2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684" y="1323975"/>
            <a:ext cx="8715375" cy="4095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22684" y="5208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According to ARM v8 reference manual, WFE stands for </a:t>
            </a:r>
          </a:p>
        </p:txBody>
      </p:sp>
    </p:spTree>
    <p:extLst>
      <p:ext uri="{BB962C8B-B14F-4D97-AF65-F5344CB8AC3E}">
        <p14:creationId xmlns:p14="http://schemas.microsoft.com/office/powerpoint/2010/main" val="389951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7355" y="105507"/>
            <a:ext cx="814167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again back tracked the instructions being executed before we hit WFE. The last few instructions are shown below :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addresses map to </a:t>
            </a:r>
            <a:r>
              <a:rPr lang="en-US" dirty="0" err="1">
                <a:solidFill>
                  <a:srgbClr val="FF0000"/>
                </a:solidFill>
              </a:rPr>
              <a:t>Uboot</a:t>
            </a:r>
            <a:r>
              <a:rPr lang="en-US" dirty="0"/>
              <a:t> code</a:t>
            </a:r>
          </a:p>
          <a:p>
            <a:r>
              <a:rPr lang="en-US" dirty="0">
                <a:solidFill>
                  <a:schemeClr val="bg1"/>
                </a:solidFill>
              </a:rPr>
              <a:t>BLACK</a:t>
            </a:r>
            <a:r>
              <a:rPr lang="en-US" dirty="0"/>
              <a:t> addresses map to </a:t>
            </a:r>
            <a:r>
              <a:rPr lang="en-US" dirty="0">
                <a:solidFill>
                  <a:schemeClr val="bg1"/>
                </a:solidFill>
              </a:rPr>
              <a:t>GPP + </a:t>
            </a:r>
            <a:r>
              <a:rPr lang="en-US" dirty="0" err="1">
                <a:solidFill>
                  <a:schemeClr val="bg1"/>
                </a:solidFill>
              </a:rPr>
              <a:t>BootROM</a:t>
            </a:r>
            <a:r>
              <a:rPr lang="en-US" dirty="0"/>
              <a:t> code (Combined binary)</a:t>
            </a:r>
          </a:p>
          <a:p>
            <a:endParaRPr lang="en-US" dirty="0"/>
          </a:p>
          <a:p>
            <a:r>
              <a:rPr lang="en-US" sz="1400" dirty="0"/>
              <a:t>121810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20100040</a:t>
            </a:r>
            <a:r>
              <a:rPr lang="en-US" sz="1400" dirty="0"/>
              <a:t> 54000160 0 0 0 : b              .EQ 11</a:t>
            </a:r>
          </a:p>
          <a:p>
            <a:r>
              <a:rPr lang="en-US" sz="1400" dirty="0"/>
              <a:t>121811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2010006c</a:t>
            </a:r>
            <a:r>
              <a:rPr lang="en-US" sz="1400" dirty="0"/>
              <a:t> d51cc000 0 0 0 : MSR     VBAR_EL2,X0</a:t>
            </a:r>
          </a:p>
          <a:p>
            <a:r>
              <a:rPr lang="en-US" sz="1400" dirty="0"/>
              <a:t>121812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20100070</a:t>
            </a:r>
            <a:r>
              <a:rPr lang="en-US" sz="1400" dirty="0"/>
              <a:t> d2867fe0 0 0 0 : </a:t>
            </a:r>
            <a:r>
              <a:rPr lang="en-US" sz="1400" dirty="0" err="1"/>
              <a:t>movz</a:t>
            </a:r>
            <a:r>
              <a:rPr lang="en-US" sz="1400" dirty="0"/>
              <a:t>           X0,#33ff,LSL #0</a:t>
            </a:r>
          </a:p>
          <a:p>
            <a:r>
              <a:rPr lang="en-US" sz="1400" dirty="0"/>
              <a:t>121813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20100074</a:t>
            </a:r>
            <a:r>
              <a:rPr lang="en-US" sz="1400" dirty="0"/>
              <a:t> d51c1140 0 0 0 : MSR     CPTR_EL2,X0</a:t>
            </a:r>
          </a:p>
          <a:p>
            <a:r>
              <a:rPr lang="en-US" sz="1400" dirty="0"/>
              <a:t>121814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20100078</a:t>
            </a:r>
            <a:r>
              <a:rPr lang="en-US" sz="1400" dirty="0"/>
              <a:t> 14000004 0 0 0 : b              4</a:t>
            </a:r>
          </a:p>
          <a:p>
            <a:r>
              <a:rPr lang="en-US" sz="1400" dirty="0"/>
              <a:t>121815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20100088</a:t>
            </a:r>
            <a:r>
              <a:rPr lang="en-US" sz="1400" dirty="0"/>
              <a:t> d539f220 0 0 0 : MRS     X0,CPUECTLR_EL1</a:t>
            </a:r>
          </a:p>
          <a:p>
            <a:r>
              <a:rPr lang="en-US" sz="1400" dirty="0"/>
              <a:t>121816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2010008c</a:t>
            </a:r>
            <a:r>
              <a:rPr lang="en-US" sz="1400" dirty="0"/>
              <a:t> b27a0000 0 0 0 : </a:t>
            </a:r>
            <a:r>
              <a:rPr lang="en-US" sz="1400" dirty="0" err="1"/>
              <a:t>orr</a:t>
            </a:r>
            <a:r>
              <a:rPr lang="en-US" sz="1400" dirty="0"/>
              <a:t>             X0,X0,#0x0</a:t>
            </a:r>
          </a:p>
          <a:p>
            <a:r>
              <a:rPr lang="en-US" sz="1400" dirty="0"/>
              <a:t>121817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rgbClr val="FF0000"/>
                </a:solidFill>
              </a:rPr>
              <a:t>20100090</a:t>
            </a:r>
            <a:r>
              <a:rPr lang="en-US" sz="1400" dirty="0"/>
              <a:t> d519f220 0 0 0 : MSR     CPUECTLR_EL1,X0</a:t>
            </a:r>
          </a:p>
          <a:p>
            <a:r>
              <a:rPr lang="en-US" sz="1400" dirty="0"/>
              <a:t>121818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2c00</a:t>
            </a:r>
            <a:r>
              <a:rPr lang="en-US" sz="1400" dirty="0"/>
              <a:t> 140000e2 0 0 0 : b              226</a:t>
            </a:r>
          </a:p>
          <a:p>
            <a:r>
              <a:rPr lang="en-US" sz="1400" dirty="0"/>
              <a:t>121819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2f88</a:t>
            </a:r>
            <a:r>
              <a:rPr lang="en-US" sz="1400" dirty="0"/>
              <a:t> a9bf07e0 0 0 0 : </a:t>
            </a:r>
            <a:r>
              <a:rPr lang="en-US" sz="1400" dirty="0" err="1"/>
              <a:t>stp</a:t>
            </a:r>
            <a:r>
              <a:rPr lang="en-US" sz="1400" dirty="0"/>
              <a:t>            X0,X1,[SP,#-0X10]!</a:t>
            </a:r>
          </a:p>
          <a:p>
            <a:r>
              <a:rPr lang="en-US" sz="1400" dirty="0"/>
              <a:t>121820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2f8c</a:t>
            </a:r>
            <a:r>
              <a:rPr lang="en-US" sz="1400" dirty="0"/>
              <a:t> a9bf0fe2 0 0 0 : </a:t>
            </a:r>
            <a:r>
              <a:rPr lang="en-US" sz="1400" dirty="0" err="1"/>
              <a:t>stp</a:t>
            </a:r>
            <a:r>
              <a:rPr lang="en-US" sz="1400" dirty="0"/>
              <a:t>            X2,X3,[SP,#-0X10]!</a:t>
            </a:r>
          </a:p>
          <a:p>
            <a:r>
              <a:rPr lang="en-US" sz="1400" dirty="0"/>
              <a:t>121821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2f90</a:t>
            </a:r>
            <a:r>
              <a:rPr lang="en-US" sz="1400" dirty="0"/>
              <a:t> d5033f9f 0 0 0 : </a:t>
            </a:r>
            <a:r>
              <a:rPr lang="en-US" sz="1400" dirty="0" err="1"/>
              <a:t>dsb</a:t>
            </a:r>
            <a:endParaRPr lang="en-US" sz="1400" dirty="0"/>
          </a:p>
          <a:p>
            <a:r>
              <a:rPr lang="en-US" sz="1400" dirty="0"/>
              <a:t>121822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2f94</a:t>
            </a:r>
            <a:r>
              <a:rPr lang="en-US" sz="1400" dirty="0"/>
              <a:t> d5033fdf 0 0 0 : </a:t>
            </a:r>
            <a:r>
              <a:rPr lang="en-US" sz="1400" dirty="0" err="1"/>
              <a:t>isb</a:t>
            </a:r>
            <a:endParaRPr lang="en-US" sz="1400" dirty="0"/>
          </a:p>
          <a:p>
            <a:r>
              <a:rPr lang="en-US" sz="1400" dirty="0"/>
              <a:t>121823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2f98</a:t>
            </a:r>
            <a:r>
              <a:rPr lang="en-US" sz="1400" dirty="0"/>
              <a:t> d53e5201 0 0 0 : MRS     X1,ESR_EL3</a:t>
            </a:r>
          </a:p>
          <a:p>
            <a:r>
              <a:rPr lang="en-US" sz="1400" dirty="0"/>
              <a:t>121824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2f9c</a:t>
            </a:r>
            <a:r>
              <a:rPr lang="en-US" sz="1400" dirty="0"/>
              <a:t> aa1f03e2 0 0 0 : </a:t>
            </a:r>
            <a:r>
              <a:rPr lang="en-US" sz="1400" dirty="0" err="1"/>
              <a:t>orr</a:t>
            </a:r>
            <a:r>
              <a:rPr lang="en-US" sz="1400" dirty="0"/>
              <a:t>            X2,XZR,XZR,LSL 0</a:t>
            </a:r>
          </a:p>
          <a:p>
            <a:r>
              <a:rPr lang="en-US" sz="1400" dirty="0"/>
              <a:t>121825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2fa0</a:t>
            </a:r>
            <a:r>
              <a:rPr lang="en-US" sz="1400" dirty="0"/>
              <a:t> 331a7c22 0 0 0 : </a:t>
            </a:r>
            <a:r>
              <a:rPr lang="en-US" sz="1400" dirty="0" err="1"/>
              <a:t>bfm</a:t>
            </a:r>
            <a:r>
              <a:rPr lang="en-US" sz="1400" dirty="0"/>
              <a:t>            W2,W1,#26,#1f</a:t>
            </a:r>
          </a:p>
          <a:p>
            <a:r>
              <a:rPr lang="en-US" sz="1400" dirty="0"/>
              <a:t>121826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2fa4</a:t>
            </a:r>
            <a:r>
              <a:rPr lang="en-US" sz="1400" dirty="0"/>
              <a:t> 71005c5f 0 0 0 : subs           WZR,W2,#17,LSL</a:t>
            </a:r>
          </a:p>
          <a:p>
            <a:r>
              <a:rPr lang="en-US" sz="1400" dirty="0"/>
              <a:t>121827 </a:t>
            </a:r>
            <a:r>
              <a:rPr lang="en-US" sz="1400" dirty="0" err="1"/>
              <a:t>clk</a:t>
            </a:r>
            <a:r>
              <a:rPr lang="en-US" sz="1400" dirty="0"/>
              <a:t> IS </a:t>
            </a:r>
            <a:r>
              <a:rPr lang="en-US" sz="1400" dirty="0">
                <a:solidFill>
                  <a:schemeClr val="bg1"/>
                </a:solidFill>
              </a:rPr>
              <a:t>2fa8</a:t>
            </a:r>
            <a:r>
              <a:rPr lang="en-US" sz="1400" dirty="0"/>
              <a:t> 54000080 0 0 0 : b              .EQ 4</a:t>
            </a:r>
          </a:p>
          <a:p>
            <a:r>
              <a:rPr lang="en-US" sz="1400" dirty="0"/>
              <a:t>121828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2fac</a:t>
            </a:r>
            <a:r>
              <a:rPr lang="en-US" sz="1400" dirty="0"/>
              <a:t> 71004c5f 0 0 0 : subs           WZR,W2,#13,LSL</a:t>
            </a:r>
          </a:p>
          <a:p>
            <a:r>
              <a:rPr lang="en-US" sz="1400" dirty="0"/>
              <a:t>121829 </a:t>
            </a:r>
            <a:r>
              <a:rPr lang="en-US" sz="1400" dirty="0" err="1"/>
              <a:t>clk</a:t>
            </a:r>
            <a:r>
              <a:rPr lang="en-US" sz="1400" dirty="0"/>
              <a:t> IS </a:t>
            </a:r>
            <a:r>
              <a:rPr lang="en-US" sz="1400" dirty="0">
                <a:solidFill>
                  <a:schemeClr val="bg1"/>
                </a:solidFill>
              </a:rPr>
              <a:t>2fb0</a:t>
            </a:r>
            <a:r>
              <a:rPr lang="en-US" sz="1400" dirty="0"/>
              <a:t> 54000240 0 0 0 : b              .EQ 18</a:t>
            </a:r>
          </a:p>
          <a:p>
            <a:r>
              <a:rPr lang="en-US" sz="1400" dirty="0"/>
              <a:t>121830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2fb4</a:t>
            </a:r>
            <a:r>
              <a:rPr lang="en-US" sz="1400" dirty="0"/>
              <a:t> 1400002a 0 0 0 : b              42</a:t>
            </a:r>
          </a:p>
          <a:p>
            <a:r>
              <a:rPr lang="en-US" sz="1400" dirty="0"/>
              <a:t>121831 </a:t>
            </a:r>
            <a:r>
              <a:rPr lang="en-US" sz="1400" dirty="0" err="1"/>
              <a:t>clk</a:t>
            </a:r>
            <a:r>
              <a:rPr lang="en-US" sz="1400" dirty="0"/>
              <a:t> IT </a:t>
            </a:r>
            <a:r>
              <a:rPr lang="en-US" sz="1400" dirty="0">
                <a:solidFill>
                  <a:schemeClr val="bg1"/>
                </a:solidFill>
              </a:rPr>
              <a:t>305c</a:t>
            </a:r>
            <a:r>
              <a:rPr lang="en-US" sz="1400" dirty="0"/>
              <a:t> d503205f 0 0 0 : WFE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0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823" y="105460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flow (Visually)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866792" y="1163516"/>
            <a:ext cx="18369" cy="55450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661995" y="693860"/>
            <a:ext cx="1934308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GPPBootRom</a:t>
            </a:r>
            <a:r>
              <a:rPr lang="en-US" sz="1400" dirty="0"/>
              <a:t> + </a:t>
            </a:r>
          </a:p>
          <a:p>
            <a:pPr algn="ctr"/>
            <a:r>
              <a:rPr lang="en-US" sz="1400" dirty="0"/>
              <a:t>PPA</a:t>
            </a:r>
          </a:p>
        </p:txBody>
      </p:sp>
      <p:sp>
        <p:nvSpPr>
          <p:cNvPr id="6" name="Oval 5"/>
          <p:cNvSpPr/>
          <p:nvPr/>
        </p:nvSpPr>
        <p:spPr>
          <a:xfrm>
            <a:off x="8670679" y="821333"/>
            <a:ext cx="1934308" cy="747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uBoot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323492" y="2417881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  <a:r>
              <a:rPr lang="en-US" dirty="0" err="1"/>
              <a:t>cln_inv_all_dcache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3492" y="3175486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Monitor_exit_EL3()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9368" y="2517517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0x20100000</a:t>
            </a:r>
            <a:r>
              <a:rPr lang="en-US" dirty="0"/>
              <a:t> _start()</a:t>
            </a:r>
            <a:endParaRPr lang="en-US" dirty="0"/>
          </a:p>
        </p:txBody>
      </p:sp>
      <p:cxnSp>
        <p:nvCxnSpPr>
          <p:cNvPr id="12" name="Connector: Elbow 11"/>
          <p:cNvCxnSpPr>
            <a:stCxn id="8" idx="2"/>
            <a:endCxn id="9" idx="0"/>
          </p:cNvCxnSpPr>
          <p:nvPr/>
        </p:nvCxnSpPr>
        <p:spPr>
          <a:xfrm rot="5400000" flipH="1" flipV="1">
            <a:off x="6437088" y="709579"/>
            <a:ext cx="1079999" cy="4695876"/>
          </a:xfrm>
          <a:prstGeom prst="bentConnector5">
            <a:avLst>
              <a:gd name="adj1" fmla="val -21167"/>
              <a:gd name="adj2" fmla="val 50000"/>
              <a:gd name="adj3" fmla="val 12116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29150" y="2839911"/>
            <a:ext cx="0" cy="3355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4629150" y="2074981"/>
            <a:ext cx="0" cy="342900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34887" y="4684830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Synch_handler</a:t>
            </a:r>
            <a:r>
              <a:rPr lang="en-US" dirty="0"/>
              <a:t>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4887" y="5407265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Synch_handler</a:t>
            </a:r>
            <a:r>
              <a:rPr lang="en-US" dirty="0"/>
              <a:t>()</a:t>
            </a:r>
          </a:p>
        </p:txBody>
      </p:sp>
      <p:cxnSp>
        <p:nvCxnSpPr>
          <p:cNvPr id="22" name="Straight Arrow Connector 21"/>
          <p:cNvCxnSpPr>
            <a:stCxn id="17" idx="2"/>
            <a:endCxn id="18" idx="0"/>
          </p:cNvCxnSpPr>
          <p:nvPr/>
        </p:nvCxnSpPr>
        <p:spPr>
          <a:xfrm>
            <a:off x="4540545" y="5106860"/>
            <a:ext cx="0" cy="3004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234887" y="6194174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WFE</a:t>
            </a:r>
          </a:p>
        </p:txBody>
      </p:sp>
      <p:cxnSp>
        <p:nvCxnSpPr>
          <p:cNvPr id="25" name="Straight Arrow Connector 24"/>
          <p:cNvCxnSpPr>
            <a:stCxn id="18" idx="2"/>
            <a:endCxn id="24" idx="0"/>
          </p:cNvCxnSpPr>
          <p:nvPr/>
        </p:nvCxnSpPr>
        <p:spPr>
          <a:xfrm>
            <a:off x="4540545" y="5829295"/>
            <a:ext cx="0" cy="364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019368" y="3175486"/>
            <a:ext cx="2611316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0x20100028</a:t>
            </a:r>
            <a:r>
              <a:rPr lang="en-US" dirty="0"/>
              <a:t> reset()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418559" y="3930158"/>
            <a:ext cx="3812934" cy="42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0x2010001ac  </a:t>
            </a:r>
            <a:r>
              <a:rPr lang="en-US" dirty="0" err="1"/>
              <a:t>save_boot_params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18559" y="4709754"/>
            <a:ext cx="3812934" cy="42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0x2010002c  </a:t>
            </a:r>
            <a:r>
              <a:rPr lang="en-US" dirty="0" err="1"/>
              <a:t>save_boot_params_ret</a:t>
            </a:r>
            <a:r>
              <a:rPr lang="en-US" dirty="0"/>
              <a:t>()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9" idx="2"/>
            <a:endCxn id="32" idx="0"/>
          </p:cNvCxnSpPr>
          <p:nvPr/>
        </p:nvCxnSpPr>
        <p:spPr>
          <a:xfrm>
            <a:off x="9325026" y="2939547"/>
            <a:ext cx="0" cy="2359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33" idx="0"/>
          </p:cNvCxnSpPr>
          <p:nvPr/>
        </p:nvCxnSpPr>
        <p:spPr>
          <a:xfrm>
            <a:off x="9325026" y="3597516"/>
            <a:ext cx="0" cy="3326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34" idx="0"/>
          </p:cNvCxnSpPr>
          <p:nvPr/>
        </p:nvCxnSpPr>
        <p:spPr>
          <a:xfrm>
            <a:off x="9325026" y="4352188"/>
            <a:ext cx="0" cy="3575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34" idx="2"/>
            <a:endCxn id="17" idx="0"/>
          </p:cNvCxnSpPr>
          <p:nvPr/>
        </p:nvCxnSpPr>
        <p:spPr>
          <a:xfrm rot="5400000" flipH="1">
            <a:off x="6709309" y="2516067"/>
            <a:ext cx="446954" cy="4784481"/>
          </a:xfrm>
          <a:prstGeom prst="bentConnector5">
            <a:avLst>
              <a:gd name="adj1" fmla="val -51146"/>
              <a:gd name="adj2" fmla="val 56279"/>
              <a:gd name="adj3" fmla="val 15114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peech Bubble: Rectangle with Corners Rounded 47"/>
          <p:cNvSpPr/>
          <p:nvPr/>
        </p:nvSpPr>
        <p:spPr>
          <a:xfrm>
            <a:off x="10248900" y="5439502"/>
            <a:ext cx="1600200" cy="627923"/>
          </a:xfrm>
          <a:prstGeom prst="wedgeRoundRectCallout">
            <a:avLst>
              <a:gd name="adj1" fmla="val -26515"/>
              <a:gd name="adj2" fmla="val -1067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Exception happens here</a:t>
            </a:r>
          </a:p>
        </p:txBody>
      </p:sp>
    </p:spTree>
    <p:extLst>
      <p:ext uri="{BB962C8B-B14F-4D97-AF65-F5344CB8AC3E}">
        <p14:creationId xmlns:p14="http://schemas.microsoft.com/office/powerpoint/2010/main" val="304444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7775" y="419785"/>
            <a:ext cx="1038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sudhanshu@sudhanshu-ubuntu</a:t>
            </a:r>
            <a:r>
              <a:rPr lang="en-US" dirty="0"/>
              <a:t>:~/sources/02_ls1028/ls1028a-uboot $ </a:t>
            </a:r>
            <a:r>
              <a:rPr lang="en-US" dirty="0">
                <a:solidFill>
                  <a:schemeClr val="bg1"/>
                </a:solidFill>
              </a:rPr>
              <a:t>vim arch/arm/</a:t>
            </a:r>
            <a:r>
              <a:rPr lang="en-US" dirty="0" err="1">
                <a:solidFill>
                  <a:schemeClr val="bg1"/>
                </a:solidFill>
              </a:rPr>
              <a:t>cpu</a:t>
            </a:r>
            <a:r>
              <a:rPr lang="en-US" dirty="0">
                <a:solidFill>
                  <a:schemeClr val="bg1"/>
                </a:solidFill>
              </a:rPr>
              <a:t>/armv8/</a:t>
            </a:r>
            <a:r>
              <a:rPr lang="en-US" dirty="0" err="1">
                <a:solidFill>
                  <a:schemeClr val="bg1"/>
                </a:solidFill>
              </a:rPr>
              <a:t>start.S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7775" y="900916"/>
            <a:ext cx="7896225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save_boot_params_re:</a:t>
            </a:r>
            <a:r>
              <a:rPr lang="en-US" sz="900" dirty="0" err="1">
                <a:solidFill>
                  <a:schemeClr val="bg1"/>
                </a:solidFill>
              </a:rPr>
              <a:t>t</a:t>
            </a:r>
            <a:r>
              <a:rPr lang="en-US" sz="900" dirty="0">
                <a:solidFill>
                  <a:schemeClr val="bg1"/>
                </a:solidFill>
              </a:rPr>
              <a:t>( )</a:t>
            </a:r>
            <a:endParaRPr lang="en-US" sz="900" dirty="0">
              <a:solidFill>
                <a:schemeClr val="bg1"/>
              </a:solidFill>
            </a:endParaRPr>
          </a:p>
          <a:p>
            <a:endParaRPr lang="en-US" sz="900" dirty="0"/>
          </a:p>
          <a:p>
            <a:r>
              <a:rPr lang="en-US" sz="900" dirty="0"/>
              <a:t>#ifdef CONFIG_SYS_RESET_SCTRL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bl</a:t>
            </a:r>
            <a:r>
              <a:rPr lang="en-US" sz="900" dirty="0"/>
              <a:t> </a:t>
            </a:r>
            <a:r>
              <a:rPr lang="en-US" sz="900" dirty="0" err="1"/>
              <a:t>reset_sctrl</a:t>
            </a:r>
            <a:endParaRPr lang="en-US" sz="900" dirty="0"/>
          </a:p>
          <a:p>
            <a:r>
              <a:rPr lang="en-US" sz="900" dirty="0"/>
              <a:t>#endif</a:t>
            </a:r>
          </a:p>
          <a:p>
            <a:r>
              <a:rPr lang="en-US" sz="900" dirty="0"/>
              <a:t>        /*</a:t>
            </a:r>
          </a:p>
          <a:p>
            <a:r>
              <a:rPr lang="en-US" sz="900" dirty="0"/>
              <a:t>         * Could be EL3/EL2/EL1, Initial State:</a:t>
            </a:r>
          </a:p>
          <a:p>
            <a:r>
              <a:rPr lang="en-US" sz="900" dirty="0"/>
              <a:t>         * Little Endian, MMU Disabled, </a:t>
            </a:r>
            <a:r>
              <a:rPr lang="en-US" sz="900" dirty="0" err="1"/>
              <a:t>i</a:t>
            </a:r>
            <a:r>
              <a:rPr lang="en-US" sz="900" dirty="0"/>
              <a:t>/</a:t>
            </a:r>
            <a:r>
              <a:rPr lang="en-US" sz="900" dirty="0" err="1"/>
              <a:t>dCache</a:t>
            </a:r>
            <a:r>
              <a:rPr lang="en-US" sz="900" dirty="0"/>
              <a:t> Disabled</a:t>
            </a:r>
          </a:p>
          <a:p>
            <a:r>
              <a:rPr lang="en-US" sz="900" dirty="0"/>
              <a:t>         */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adr</a:t>
            </a:r>
            <a:r>
              <a:rPr lang="en-US" sz="900" dirty="0"/>
              <a:t>     x0, vectors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switch_el</a:t>
            </a:r>
            <a:r>
              <a:rPr lang="en-US" sz="900" dirty="0"/>
              <a:t> x1, 3f, 2f, 1f</a:t>
            </a:r>
          </a:p>
          <a:p>
            <a:r>
              <a:rPr lang="en-US" sz="900" dirty="0"/>
              <a:t>3:      </a:t>
            </a:r>
            <a:r>
              <a:rPr lang="en-US" sz="900" dirty="0" err="1"/>
              <a:t>msr</a:t>
            </a:r>
            <a:r>
              <a:rPr lang="en-US" sz="900" dirty="0"/>
              <a:t>     vbar_el3, x0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mrs</a:t>
            </a:r>
            <a:r>
              <a:rPr lang="en-US" sz="900" dirty="0"/>
              <a:t>     x0, scr_el3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orr</a:t>
            </a:r>
            <a:r>
              <a:rPr lang="en-US" sz="900" dirty="0"/>
              <a:t>     x0, x0, #0xf                    /* SCR_EL3.NS|IRQ|FIQ|EA */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scr_el3, x0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cptr_el3, </a:t>
            </a:r>
            <a:r>
              <a:rPr lang="en-US" sz="900" dirty="0" err="1"/>
              <a:t>xzr</a:t>
            </a:r>
            <a:r>
              <a:rPr lang="en-US" sz="900" dirty="0"/>
              <a:t>                   /* Enable FP/SIMD */</a:t>
            </a:r>
          </a:p>
          <a:p>
            <a:r>
              <a:rPr lang="en-US" sz="900" dirty="0"/>
              <a:t>#ifdef COUNTER_FREQUENCY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ldr</a:t>
            </a:r>
            <a:r>
              <a:rPr lang="en-US" sz="900" dirty="0"/>
              <a:t>     x0, =COUNTER_FREQUENCY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cntfrq_el0, x0                  /* Initialize CNTFRQ */</a:t>
            </a:r>
          </a:p>
          <a:p>
            <a:r>
              <a:rPr lang="en-US" sz="900" dirty="0"/>
              <a:t>#endif</a:t>
            </a:r>
          </a:p>
          <a:p>
            <a:r>
              <a:rPr lang="en-US" sz="900" dirty="0"/>
              <a:t>        b       0f</a:t>
            </a:r>
          </a:p>
          <a:p>
            <a:r>
              <a:rPr lang="en-US" sz="900" dirty="0"/>
              <a:t>2:      </a:t>
            </a:r>
            <a:r>
              <a:rPr lang="en-US" sz="900" dirty="0" err="1"/>
              <a:t>msr</a:t>
            </a:r>
            <a:r>
              <a:rPr lang="en-US" sz="900" dirty="0"/>
              <a:t>     vbar_el2, x0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mov</a:t>
            </a:r>
            <a:r>
              <a:rPr lang="en-US" sz="900" dirty="0"/>
              <a:t>     x0, #0x33ff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cptr_el2, x0                    /* Enable FP/SIMD */</a:t>
            </a:r>
          </a:p>
          <a:p>
            <a:r>
              <a:rPr lang="en-US" sz="900" dirty="0"/>
              <a:t>        b       0f</a:t>
            </a:r>
          </a:p>
          <a:p>
            <a:r>
              <a:rPr lang="en-US" sz="900" dirty="0"/>
              <a:t>1:      </a:t>
            </a:r>
            <a:r>
              <a:rPr lang="en-US" sz="900" dirty="0" err="1"/>
              <a:t>msr</a:t>
            </a:r>
            <a:r>
              <a:rPr lang="en-US" sz="900" dirty="0"/>
              <a:t>     vbar_el1, x0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mov</a:t>
            </a:r>
            <a:r>
              <a:rPr lang="en-US" sz="900" dirty="0"/>
              <a:t>     x0, #3 &lt;&lt; 20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cpacr_el1, x0                   /* Enable FP/SIMD */</a:t>
            </a:r>
          </a:p>
          <a:p>
            <a:r>
              <a:rPr lang="en-US" sz="900" dirty="0"/>
              <a:t>0:</a:t>
            </a:r>
          </a:p>
          <a:p>
            <a:endParaRPr lang="en-US" sz="900" dirty="0"/>
          </a:p>
          <a:p>
            <a:r>
              <a:rPr lang="en-US" sz="900" dirty="0"/>
              <a:t>        /*</a:t>
            </a:r>
          </a:p>
          <a:p>
            <a:r>
              <a:rPr lang="en-US" sz="900" dirty="0"/>
              <a:t>         * </a:t>
            </a:r>
            <a:r>
              <a:rPr lang="en-US" sz="900" dirty="0" err="1"/>
              <a:t>Enalbe</a:t>
            </a:r>
            <a:r>
              <a:rPr lang="en-US" sz="900" dirty="0"/>
              <a:t> SMPEN bit for coherency.</a:t>
            </a:r>
          </a:p>
          <a:p>
            <a:r>
              <a:rPr lang="en-US" sz="900" dirty="0"/>
              <a:t>         * This register is not architectural but at the moment</a:t>
            </a:r>
          </a:p>
          <a:p>
            <a:r>
              <a:rPr lang="en-US" sz="900" dirty="0"/>
              <a:t>         * this bit should be set for A53/A57/A72.</a:t>
            </a:r>
          </a:p>
          <a:p>
            <a:r>
              <a:rPr lang="en-US" sz="900" dirty="0"/>
              <a:t>         */</a:t>
            </a:r>
          </a:p>
          <a:p>
            <a:r>
              <a:rPr lang="en-US" sz="900" dirty="0"/>
              <a:t>#ifdef CONFIG_ARMV8_SET_SMPEN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mrs</a:t>
            </a:r>
            <a:r>
              <a:rPr lang="en-US" sz="900" dirty="0"/>
              <a:t>     x0, S3_1_c15_c2_1               /* cpuactlr_el1 */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orr</a:t>
            </a:r>
            <a:r>
              <a:rPr lang="en-US" sz="900" dirty="0"/>
              <a:t>     x0, x0, #0x40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msr</a:t>
            </a:r>
            <a:r>
              <a:rPr lang="en-US" sz="900" dirty="0"/>
              <a:t>     </a:t>
            </a:r>
            <a:r>
              <a:rPr lang="en-US" sz="900" dirty="0">
                <a:solidFill>
                  <a:srgbClr val="FF0000"/>
                </a:solidFill>
              </a:rPr>
              <a:t>S3_1_c15_c2_1</a:t>
            </a:r>
            <a:r>
              <a:rPr lang="en-US" sz="900" dirty="0"/>
              <a:t>, x0</a:t>
            </a:r>
          </a:p>
          <a:p>
            <a:r>
              <a:rPr lang="en-US" sz="900" dirty="0"/>
              <a:t>#endif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924550" y="5476875"/>
            <a:ext cx="4219575" cy="9144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Crash Happens while accessing this register in EL2 ,which should ideally be accessed in EL3 (Execution Logic 3)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2952750" y="5934075"/>
            <a:ext cx="2971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6" y="323117"/>
            <a:ext cx="81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Meanwhile we got a new binary from GPP + PPA binary owner.</a:t>
            </a:r>
          </a:p>
        </p:txBody>
      </p:sp>
    </p:spTree>
    <p:extLst>
      <p:ext uri="{BB962C8B-B14F-4D97-AF65-F5344CB8AC3E}">
        <p14:creationId xmlns:p14="http://schemas.microsoft.com/office/powerpoint/2010/main" val="65185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7476" y="323117"/>
            <a:ext cx="81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 Sequence Explained</a:t>
            </a:r>
          </a:p>
        </p:txBody>
      </p:sp>
      <p:sp>
        <p:nvSpPr>
          <p:cNvPr id="2" name="Explosion: 8 Points 1"/>
          <p:cNvSpPr/>
          <p:nvPr/>
        </p:nvSpPr>
        <p:spPr>
          <a:xfrm>
            <a:off x="1352550" y="1543050"/>
            <a:ext cx="1228725" cy="7524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264269" y="3894992"/>
            <a:ext cx="1019908" cy="41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49969"/>
              </p:ext>
            </p:extLst>
          </p:nvPr>
        </p:nvGraphicFramePr>
        <p:xfrm>
          <a:off x="3010388" y="1633171"/>
          <a:ext cx="33237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512">
                  <a:extLst>
                    <a:ext uri="{9D8B030D-6E8A-4147-A177-3AD203B41FA5}">
                      <a16:colId xmlns:a16="http://schemas.microsoft.com/office/drawing/2014/main" val="2930847497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359403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0x00000000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GPP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BootRom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7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7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6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38962"/>
                  </a:ext>
                </a:extLst>
              </a:tr>
            </a:tbl>
          </a:graphicData>
        </a:graphic>
      </p:graphicFrame>
      <p:cxnSp>
        <p:nvCxnSpPr>
          <p:cNvPr id="11" name="Connector: Elbow 10"/>
          <p:cNvCxnSpPr>
            <a:stCxn id="2" idx="0"/>
          </p:cNvCxnSpPr>
          <p:nvPr/>
        </p:nvCxnSpPr>
        <p:spPr>
          <a:xfrm rot="16200000" flipH="1">
            <a:off x="2489740" y="1231950"/>
            <a:ext cx="209550" cy="831750"/>
          </a:xfrm>
          <a:prstGeom prst="bentConnector4">
            <a:avLst>
              <a:gd name="adj1" fmla="val -109091"/>
              <a:gd name="adj2" fmla="val 74204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15412"/>
              </p:ext>
            </p:extLst>
          </p:nvPr>
        </p:nvGraphicFramePr>
        <p:xfrm>
          <a:off x="7507177" y="992534"/>
          <a:ext cx="423105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364">
                  <a:extLst>
                    <a:ext uri="{9D8B030D-6E8A-4147-A177-3AD203B41FA5}">
                      <a16:colId xmlns:a16="http://schemas.microsoft.com/office/drawing/2014/main" val="2930847497"/>
                    </a:ext>
                  </a:extLst>
                </a:gridCol>
                <a:gridCol w="3071690">
                  <a:extLst>
                    <a:ext uri="{9D8B030D-6E8A-4147-A177-3AD203B41FA5}">
                      <a16:colId xmlns:a16="http://schemas.microsoft.com/office/drawing/2014/main" val="359403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7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0x20100000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Uboot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3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7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138962"/>
                  </a:ext>
                </a:extLst>
              </a:tr>
            </a:tbl>
          </a:graphicData>
        </a:graphic>
      </p:graphicFrame>
      <p:cxnSp>
        <p:nvCxnSpPr>
          <p:cNvPr id="14" name="Connector: Elbow 13"/>
          <p:cNvCxnSpPr/>
          <p:nvPr/>
        </p:nvCxnSpPr>
        <p:spPr>
          <a:xfrm>
            <a:off x="6171741" y="1824166"/>
            <a:ext cx="1389448" cy="9512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30" idx="1"/>
          </p:cNvCxnSpPr>
          <p:nvPr/>
        </p:nvCxnSpPr>
        <p:spPr>
          <a:xfrm rot="10800000" flipV="1">
            <a:off x="5829305" y="2375489"/>
            <a:ext cx="3714747" cy="999289"/>
          </a:xfrm>
          <a:prstGeom prst="bentConnector3">
            <a:avLst>
              <a:gd name="adj1" fmla="val 66154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361152" y="992534"/>
            <a:ext cx="466725" cy="50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610421" y="1569990"/>
            <a:ext cx="466725" cy="50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6857023" y="2745691"/>
            <a:ext cx="466725" cy="50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4" name="Connector: Elbow 23"/>
          <p:cNvCxnSpPr>
            <a:endCxn id="30" idx="2"/>
          </p:cNvCxnSpPr>
          <p:nvPr/>
        </p:nvCxnSpPr>
        <p:spPr>
          <a:xfrm flipV="1">
            <a:off x="5829305" y="2537231"/>
            <a:ext cx="4362481" cy="1051142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/>
          <p:cNvSpPr/>
          <p:nvPr/>
        </p:nvSpPr>
        <p:spPr>
          <a:xfrm>
            <a:off x="9544051" y="2213748"/>
            <a:ext cx="1295470" cy="323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ppa_init</a:t>
            </a:r>
            <a:r>
              <a:rPr lang="en-US" sz="1400" dirty="0"/>
              <a:t>()</a:t>
            </a:r>
          </a:p>
        </p:txBody>
      </p:sp>
      <p:sp>
        <p:nvSpPr>
          <p:cNvPr id="34" name="Oval 33"/>
          <p:cNvSpPr/>
          <p:nvPr/>
        </p:nvSpPr>
        <p:spPr>
          <a:xfrm>
            <a:off x="9310688" y="3336827"/>
            <a:ext cx="466725" cy="50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Rectangle: Rounded Corners 34"/>
          <p:cNvSpPr/>
          <p:nvPr/>
        </p:nvSpPr>
        <p:spPr>
          <a:xfrm>
            <a:off x="9496498" y="4291752"/>
            <a:ext cx="1019908" cy="41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FlexSPI</a:t>
            </a:r>
            <a:endParaRPr lang="en-US" dirty="0"/>
          </a:p>
        </p:txBody>
      </p:sp>
      <p:sp>
        <p:nvSpPr>
          <p:cNvPr id="36" name="Rectangle: Rounded Corners 35"/>
          <p:cNvSpPr/>
          <p:nvPr/>
        </p:nvSpPr>
        <p:spPr>
          <a:xfrm>
            <a:off x="4282860" y="2379252"/>
            <a:ext cx="1888881" cy="315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Linux Kernel Image</a:t>
            </a:r>
          </a:p>
        </p:txBody>
      </p:sp>
      <p:cxnSp>
        <p:nvCxnSpPr>
          <p:cNvPr id="37" name="Connector: Elbow 36"/>
          <p:cNvCxnSpPr>
            <a:stCxn id="36" idx="1"/>
            <a:endCxn id="30" idx="3"/>
          </p:cNvCxnSpPr>
          <p:nvPr/>
        </p:nvCxnSpPr>
        <p:spPr>
          <a:xfrm rot="10800000" flipH="1">
            <a:off x="4282859" y="2375491"/>
            <a:ext cx="6556661" cy="161741"/>
          </a:xfrm>
          <a:prstGeom prst="bentConnector5">
            <a:avLst>
              <a:gd name="adj1" fmla="val -3487"/>
              <a:gd name="adj2" fmla="val -1519600"/>
              <a:gd name="adj3" fmla="val 103487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686678" y="4765577"/>
            <a:ext cx="466725" cy="506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925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43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01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4093</TotalTime>
  <Words>926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 Sudhanshu-nxf29631</dc:creator>
  <cp:lastModifiedBy>Gupta Sudhanshu-nxf29631</cp:lastModifiedBy>
  <cp:revision>18</cp:revision>
  <dcterms:created xsi:type="dcterms:W3CDTF">2017-05-01T09:28:58Z</dcterms:created>
  <dcterms:modified xsi:type="dcterms:W3CDTF">2017-05-04T05:42:29Z</dcterms:modified>
</cp:coreProperties>
</file>