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18"/>
  </p:notesMasterIdLst>
  <p:handoutMasterIdLst>
    <p:handoutMasterId r:id="rId19"/>
  </p:handoutMasterIdLst>
  <p:sldIdLst>
    <p:sldId id="430" r:id="rId7"/>
    <p:sldId id="443" r:id="rId8"/>
    <p:sldId id="445" r:id="rId9"/>
    <p:sldId id="444" r:id="rId10"/>
    <p:sldId id="446" r:id="rId11"/>
    <p:sldId id="451" r:id="rId12"/>
    <p:sldId id="452" r:id="rId13"/>
    <p:sldId id="447" r:id="rId14"/>
    <p:sldId id="448" r:id="rId15"/>
    <p:sldId id="450" r:id="rId16"/>
    <p:sldId id="449" r:id="rId17"/>
  </p:sldIdLst>
  <p:sldSz cx="12192000" cy="6858000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40D"/>
    <a:srgbClr val="54933E"/>
    <a:srgbClr val="F5F7E7"/>
    <a:srgbClr val="EBEECB"/>
    <a:srgbClr val="EBF8CB"/>
    <a:srgbClr val="537F9F"/>
    <a:srgbClr val="34ACDE"/>
    <a:srgbClr val="00BABA"/>
    <a:srgbClr val="F67B44"/>
    <a:srgbClr val="586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5/23/2018 9:53:43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5/23/2018 9:53:38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7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May 23, 2018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processing_unit" TargetMode="External"/><Relationship Id="rId2" Type="http://schemas.openxmlformats.org/officeDocument/2006/relationships/hyperlink" Target="https://en.wikipedia.org/wiki/Instruction_(computer_science)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System_call" TargetMode="External"/><Relationship Id="rId5" Type="http://schemas.openxmlformats.org/officeDocument/2006/relationships/hyperlink" Target="https://en.wikipedia.org/wiki/Debugger" TargetMode="External"/><Relationship Id="rId4" Type="http://schemas.openxmlformats.org/officeDocument/2006/relationships/hyperlink" Target="https://en.wikipedia.org/wiki/Computer_hardwa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struction_(computer_science)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  <p:extLst/>
          </p:nvPr>
        </p:nvSpPr>
        <p:spPr>
          <a:xfrm>
            <a:off x="6059813" y="3112534"/>
            <a:ext cx="5131229" cy="1297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23 May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9841" y="2768600"/>
            <a:ext cx="4216829" cy="992668"/>
          </a:xfrm>
        </p:spPr>
        <p:txBody>
          <a:bodyPr/>
          <a:lstStyle/>
          <a:p>
            <a:r>
              <a:rPr lang="en-US" dirty="0"/>
              <a:t>Sudhanshu Gupta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052032"/>
            <a:ext cx="7294376" cy="1716568"/>
          </a:xfrm>
        </p:spPr>
        <p:txBody>
          <a:bodyPr/>
          <a:lstStyle/>
          <a:p>
            <a:pPr algn="r"/>
            <a:r>
              <a:rPr lang="en-US" dirty="0"/>
              <a:t>SW HW Breakpoints – Demystified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553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4667249"/>
          </a:xfrm>
        </p:spPr>
        <p:txBody>
          <a:bodyPr>
            <a:normAutofit/>
          </a:bodyPr>
          <a:lstStyle/>
          <a:p>
            <a:pPr marL="233363" lvl="1" indent="0">
              <a:buNone/>
            </a:pPr>
            <a:r>
              <a:rPr lang="en-US" sz="115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7256744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1463739"/>
          </a:xfrm>
        </p:spPr>
        <p:txBody>
          <a:bodyPr>
            <a:normAutofit/>
          </a:bodyPr>
          <a:lstStyle/>
          <a:p>
            <a:r>
              <a:rPr lang="en-US" sz="1400" dirty="0"/>
              <a:t>Breakpoints are most commonly used to interrupt a running program immediately before the execution of a programmer-specified </a:t>
            </a:r>
            <a:r>
              <a:rPr lang="en-US" sz="1400" dirty="0">
                <a:hlinkClick r:id="rId2" tooltip="Instruction (computer science)"/>
              </a:rPr>
              <a:t>instruction</a:t>
            </a:r>
            <a:r>
              <a:rPr lang="en-US" sz="1400" dirty="0"/>
              <a:t>. This is often referred to as an</a:t>
            </a:r>
            <a:r>
              <a:rPr lang="en-US" sz="1400" dirty="0">
                <a:solidFill>
                  <a:srgbClr val="FF0000"/>
                </a:solidFill>
              </a:rPr>
              <a:t> instruction breakpoint.</a:t>
            </a:r>
          </a:p>
          <a:p>
            <a:r>
              <a:rPr lang="en-US" sz="1400" dirty="0"/>
              <a:t>Other kinds of conditions can also be used, such as the reading, writing, or modification of a specific location in an area of memory. This is often referred to as a </a:t>
            </a:r>
            <a:r>
              <a:rPr lang="en-US" sz="1400" dirty="0">
                <a:solidFill>
                  <a:srgbClr val="FF0000"/>
                </a:solidFill>
              </a:rPr>
              <a:t>conditional breakpoint</a:t>
            </a:r>
            <a:r>
              <a:rPr lang="en-US" sz="1400" dirty="0"/>
              <a:t>, a </a:t>
            </a:r>
            <a:r>
              <a:rPr lang="en-US" sz="1400" dirty="0">
                <a:solidFill>
                  <a:srgbClr val="FF0000"/>
                </a:solidFill>
              </a:rPr>
              <a:t>data breakpoint</a:t>
            </a:r>
            <a:r>
              <a:rPr lang="en-US" sz="1400" dirty="0"/>
              <a:t>, or a watchpoint.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C1801F-EDDD-4127-91C6-6E5F3D1A4905}"/>
              </a:ext>
            </a:extLst>
          </p:cNvPr>
          <p:cNvSpPr/>
          <p:nvPr/>
        </p:nvSpPr>
        <p:spPr>
          <a:xfrm>
            <a:off x="299522" y="5514542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CB83B-EF6A-429F-871A-8FF1C1083FDA}"/>
              </a:ext>
            </a:extLst>
          </p:cNvPr>
          <p:cNvSpPr/>
          <p:nvPr/>
        </p:nvSpPr>
        <p:spPr>
          <a:xfrm>
            <a:off x="299521" y="5896881"/>
            <a:ext cx="11663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n-lt"/>
              </a:rPr>
              <a:t>Many </a:t>
            </a:r>
            <a:r>
              <a:rPr lang="en-US" sz="1400" dirty="0">
                <a:solidFill>
                  <a:srgbClr val="000000"/>
                </a:solidFill>
                <a:latin typeface="+mn-lt"/>
                <a:hlinkClick r:id="rId3" tooltip="Central processing unit"/>
              </a:rPr>
              <a:t>processors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 include </a:t>
            </a:r>
            <a:r>
              <a:rPr lang="en-US" sz="1400" dirty="0">
                <a:solidFill>
                  <a:srgbClr val="000000"/>
                </a:solidFill>
                <a:latin typeface="+mn-lt"/>
                <a:hlinkClick r:id="rId4" tooltip="Computer hardware"/>
              </a:rPr>
              <a:t>hardware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 support for breakpoints (typically instruction and data breakpoints).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4DB12-E882-4454-A5B2-2DE776B048B8}"/>
              </a:ext>
            </a:extLst>
          </p:cNvPr>
          <p:cNvSpPr/>
          <p:nvPr/>
        </p:nvSpPr>
        <p:spPr>
          <a:xfrm>
            <a:off x="299521" y="2820191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Software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2E0702-DBE2-4C62-9659-9F9355787308}"/>
              </a:ext>
            </a:extLst>
          </p:cNvPr>
          <p:cNvSpPr/>
          <p:nvPr/>
        </p:nvSpPr>
        <p:spPr>
          <a:xfrm>
            <a:off x="299520" y="3200952"/>
            <a:ext cx="117573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n-lt"/>
              </a:rPr>
              <a:t>Without hardware support (and in multitasking environments), </a:t>
            </a:r>
            <a:r>
              <a:rPr lang="en-US" sz="1400" dirty="0">
                <a:solidFill>
                  <a:srgbClr val="000000"/>
                </a:solidFill>
                <a:latin typeface="+mn-lt"/>
                <a:hlinkClick r:id="rId5" tooltip="Debugger"/>
              </a:rPr>
              <a:t>debuggers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 have to implement breakpoints in software. </a:t>
            </a:r>
          </a:p>
          <a:p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n-lt"/>
              </a:rPr>
              <a:t>For instruction breakpoints, this is a comparatively simple task of replacing the instruction at the location of the breakpoint by either: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an instruction that calls the debugger directly (e.g. a </a:t>
            </a:r>
            <a:r>
              <a:rPr lang="en-US" sz="1400" dirty="0">
                <a:solidFill>
                  <a:srgbClr val="000000"/>
                </a:solidFill>
                <a:latin typeface="+mn-lt"/>
                <a:hlinkClick r:id="rId6" tooltip="System call"/>
              </a:rPr>
              <a:t>system call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) 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an invalid instruction that causes a deliberate program interrupt (that is then intercepted/handled by the debugger)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+mn-lt"/>
              </a:rPr>
              <a:t>This technique may be more difficult to implement in multitasking systems 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using shared program storage (the interrupt may occur on a different thread, requiring resurrection of the original instruction for that thread). Also, if the program resides in protected memory, overwriting of instructions may be prevented.</a:t>
            </a:r>
          </a:p>
        </p:txBody>
      </p:sp>
    </p:spTree>
    <p:extLst>
      <p:ext uri="{BB962C8B-B14F-4D97-AF65-F5344CB8AC3E}">
        <p14:creationId xmlns:p14="http://schemas.microsoft.com/office/powerpoint/2010/main" val="11421767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3684243"/>
          </a:xfrm>
        </p:spPr>
        <p:txBody>
          <a:bodyPr>
            <a:normAutofit/>
          </a:bodyPr>
          <a:lstStyle/>
          <a:p>
            <a:r>
              <a:rPr lang="en-US" sz="1400" dirty="0"/>
              <a:t>Literally , “Break” at a “Point”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Breakpoints are most commonly used to interrupt a running program immediately before the execution of a programmer-specified </a:t>
            </a:r>
            <a:r>
              <a:rPr lang="en-US" sz="1400" dirty="0">
                <a:hlinkClick r:id="rId2" tooltip="Instruction (computer science)"/>
              </a:rPr>
              <a:t>instruction</a:t>
            </a:r>
            <a:r>
              <a:rPr lang="en-US" sz="1400" dirty="0"/>
              <a:t>. This is often referred to as an</a:t>
            </a:r>
            <a:r>
              <a:rPr lang="en-US" sz="1400" dirty="0">
                <a:solidFill>
                  <a:srgbClr val="FF0000"/>
                </a:solidFill>
              </a:rPr>
              <a:t> instruction breakpoint.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Other kinds of conditions can also be used, such as the reading, writing, or modification of a specific location in an area of memory. This is often referred to as a </a:t>
            </a:r>
            <a:r>
              <a:rPr lang="en-US" sz="1400" dirty="0">
                <a:solidFill>
                  <a:srgbClr val="FF0000"/>
                </a:solidFill>
              </a:rPr>
              <a:t>conditional breakpoint</a:t>
            </a:r>
            <a:r>
              <a:rPr lang="en-US" sz="1400" dirty="0"/>
              <a:t>, a </a:t>
            </a:r>
            <a:r>
              <a:rPr lang="en-US" sz="1400" dirty="0">
                <a:solidFill>
                  <a:srgbClr val="FF0000"/>
                </a:solidFill>
              </a:rPr>
              <a:t>data breakpoint</a:t>
            </a:r>
            <a:r>
              <a:rPr lang="en-US" sz="1400" dirty="0"/>
              <a:t>, or a watchpoint.</a:t>
            </a:r>
          </a:p>
        </p:txBody>
      </p:sp>
    </p:spTree>
    <p:extLst>
      <p:ext uri="{BB962C8B-B14F-4D97-AF65-F5344CB8AC3E}">
        <p14:creationId xmlns:p14="http://schemas.microsoft.com/office/powerpoint/2010/main" val="27804820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Breakpoints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4667249"/>
          </a:xfrm>
        </p:spPr>
        <p:txBody>
          <a:bodyPr>
            <a:normAutofit/>
          </a:bodyPr>
          <a:lstStyle/>
          <a:p>
            <a:pPr lvl="1"/>
            <a:r>
              <a:rPr lang="en-US" sz="1400" dirty="0">
                <a:solidFill>
                  <a:srgbClr val="FF0000"/>
                </a:solidFill>
              </a:rPr>
              <a:t>SW (Software) breakpoints are implemented by temporarily replacing the instruction opcode at the breakpoint location with a special "breakpoint" instruction immediately prior to stepping or executing your code.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When the core executes the breakpoint instruction, it will be forced into debug state (</a:t>
            </a:r>
            <a:r>
              <a:rPr lang="en-US" sz="1400" dirty="0">
                <a:solidFill>
                  <a:srgbClr val="FF0000"/>
                </a:solidFill>
              </a:rPr>
              <a:t>Execution to Debug state</a:t>
            </a:r>
            <a:r>
              <a:rPr lang="en-US" sz="1400" dirty="0"/>
              <a:t>).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SW breakpoints </a:t>
            </a:r>
            <a:r>
              <a:rPr lang="en-US" sz="1400" dirty="0">
                <a:solidFill>
                  <a:srgbClr val="FF0000"/>
                </a:solidFill>
              </a:rPr>
              <a:t>can only be placed in RAM </a:t>
            </a:r>
            <a:r>
              <a:rPr lang="en-US" sz="1400" dirty="0"/>
              <a:t>because they rely on modifying target memory.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Usage : </a:t>
            </a:r>
            <a:r>
              <a:rPr lang="en-US" sz="1400" dirty="0" err="1"/>
              <a:t>Uboot</a:t>
            </a:r>
            <a:r>
              <a:rPr lang="en-US" sz="1400" dirty="0"/>
              <a:t> code.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233363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78990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Breakpoints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4667249"/>
          </a:xfrm>
        </p:spPr>
        <p:txBody>
          <a:bodyPr>
            <a:normAutofit/>
          </a:bodyPr>
          <a:lstStyle/>
          <a:p>
            <a:pPr lvl="1"/>
            <a:r>
              <a:rPr lang="en-US" sz="1400" dirty="0"/>
              <a:t>HW (Hardware) breakpoint is </a:t>
            </a:r>
            <a:r>
              <a:rPr lang="en-US" sz="1400" dirty="0">
                <a:solidFill>
                  <a:srgbClr val="FF0000"/>
                </a:solidFill>
              </a:rPr>
              <a:t>set by programming a watchpoint unit to monitor the core busses </a:t>
            </a:r>
            <a:r>
              <a:rPr lang="en-US" sz="1400" dirty="0"/>
              <a:t>for an instruction fetch from a specific memory location.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HW breakpoints </a:t>
            </a:r>
            <a:r>
              <a:rPr lang="en-US" sz="1400" dirty="0">
                <a:solidFill>
                  <a:srgbClr val="FF0000"/>
                </a:solidFill>
              </a:rPr>
              <a:t>can be set on any location in RAM or ROM</a:t>
            </a:r>
            <a:r>
              <a:rPr lang="en-US" sz="1400" dirty="0"/>
              <a:t>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When debugging code where instructions are copied (</a:t>
            </a:r>
            <a:r>
              <a:rPr lang="en-US" sz="1400" dirty="0" err="1"/>
              <a:t>Scatterloading</a:t>
            </a:r>
            <a:r>
              <a:rPr lang="en-US" sz="1400" dirty="0"/>
              <a:t>), modified or the processor MMU remaps areas of memory, HW breakpoints should be used. In these scenarios SW breakpoints are unreliable as they may be either lost or overwritten.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Usage : </a:t>
            </a:r>
            <a:r>
              <a:rPr lang="en-US" sz="1400" dirty="0" err="1"/>
              <a:t>Uboot</a:t>
            </a:r>
            <a:r>
              <a:rPr lang="en-US" sz="1400" dirty="0"/>
              <a:t> / Linux code.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99950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Fits Where ??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4667249"/>
          </a:xfrm>
        </p:spPr>
        <p:txBody>
          <a:bodyPr>
            <a:normAutofit/>
          </a:bodyPr>
          <a:lstStyle/>
          <a:p>
            <a:pPr lvl="1"/>
            <a:r>
              <a:rPr lang="en-US" sz="1400" dirty="0"/>
              <a:t>When to choose HW / SW Breakpoints</a:t>
            </a:r>
          </a:p>
          <a:p>
            <a:pPr lvl="1"/>
            <a:r>
              <a:rPr lang="en-US" sz="1400" dirty="0"/>
              <a:t>Which is good ? Both are good ….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89468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F3240-F3DC-4F67-AFAB-5F826858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1" y="337930"/>
            <a:ext cx="10829446" cy="52876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41D700-C9EA-4109-85FA-7038632706EE}"/>
              </a:ext>
            </a:extLst>
          </p:cNvPr>
          <p:cNvSpPr/>
          <p:nvPr/>
        </p:nvSpPr>
        <p:spPr>
          <a:xfrm>
            <a:off x="6142383" y="904461"/>
            <a:ext cx="1649895" cy="6460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A5752-6F50-41C2-880D-46F7DE015C56}"/>
              </a:ext>
            </a:extLst>
          </p:cNvPr>
          <p:cNvSpPr txBox="1"/>
          <p:nvPr/>
        </p:nvSpPr>
        <p:spPr>
          <a:xfrm>
            <a:off x="8060634" y="1212574"/>
            <a:ext cx="2932043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Breakpoints can be applied </a:t>
            </a:r>
          </a:p>
          <a:p>
            <a:r>
              <a:rPr lang="en-US" dirty="0">
                <a:solidFill>
                  <a:schemeClr val="tx1"/>
                </a:solidFill>
              </a:rPr>
              <a:t>by just clicking next to instruction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934BAB-B402-49BB-916A-713E4E432E79}"/>
              </a:ext>
            </a:extLst>
          </p:cNvPr>
          <p:cNvCxnSpPr>
            <a:stCxn id="7" idx="1"/>
          </p:cNvCxnSpPr>
          <p:nvPr/>
        </p:nvCxnSpPr>
        <p:spPr>
          <a:xfrm flipH="1">
            <a:off x="6291470" y="1669774"/>
            <a:ext cx="1737360" cy="246888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5140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81DF4B-DFD1-4D1C-96C7-EFFCBF29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3" y="640080"/>
            <a:ext cx="7707340" cy="557783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EE2AB-53AC-455B-BF13-215B82CE3D9F}"/>
              </a:ext>
            </a:extLst>
          </p:cNvPr>
          <p:cNvSpPr/>
          <p:nvPr/>
        </p:nvSpPr>
        <p:spPr>
          <a:xfrm>
            <a:off x="0" y="5029200"/>
            <a:ext cx="2808514" cy="496389"/>
          </a:xfrm>
          <a:prstGeom prst="rect">
            <a:avLst/>
          </a:prstGeom>
          <a:noFill/>
          <a:ln w="412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F6FDD-D860-4A14-9DAA-909948FD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14" y="2066925"/>
            <a:ext cx="7753350" cy="296227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156490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SW / HW breakpoints in CW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4667249"/>
          </a:xfrm>
        </p:spPr>
        <p:txBody>
          <a:bodyPr>
            <a:normAutofit/>
          </a:bodyPr>
          <a:lstStyle/>
          <a:p>
            <a:pPr lvl="1"/>
            <a:r>
              <a:rPr lang="en-US" sz="1400" dirty="0"/>
              <a:t>SW BP are possible in </a:t>
            </a:r>
            <a:r>
              <a:rPr lang="en-US" sz="1400" dirty="0" err="1"/>
              <a:t>uboot</a:t>
            </a:r>
            <a:r>
              <a:rPr lang="en-US" sz="1400" dirty="0"/>
              <a:t> (Since </a:t>
            </a:r>
            <a:r>
              <a:rPr lang="en-US" sz="1400" dirty="0" err="1"/>
              <a:t>pagetables</a:t>
            </a:r>
            <a:r>
              <a:rPr lang="en-US" sz="1400" dirty="0"/>
              <a:t> are not RO)</a:t>
            </a:r>
          </a:p>
          <a:p>
            <a:pPr lvl="1"/>
            <a:r>
              <a:rPr lang="en-US" sz="1400" dirty="0"/>
              <a:t>HW BP to be used in case of Linux (Since </a:t>
            </a:r>
            <a:r>
              <a:rPr lang="en-US" sz="1400" dirty="0" err="1"/>
              <a:t>pagetables</a:t>
            </a:r>
            <a:r>
              <a:rPr lang="en-US" sz="1400" dirty="0"/>
              <a:t> are marked RO)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Demo (Optional)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2783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4667249"/>
          </a:xfrm>
        </p:spPr>
        <p:txBody>
          <a:bodyPr>
            <a:normAutofit/>
          </a:bodyPr>
          <a:lstStyle/>
          <a:p>
            <a:pPr lvl="1"/>
            <a:r>
              <a:rPr lang="en-US" sz="23900" dirty="0"/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11327498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a3a747-d21f-491f-b559-719a372e993f">52MFTYTJJKHE-686160917-653</_dlc_DocId>
    <_dlc_DocIdUrl xmlns="e5a3a747-d21f-491f-b559-719a372e993f">
      <Url>https://nxp1.sharepoint.com/sites/dngpm/PMO/Active_NPIs/LS1012A/_layouts/15/DocIdRedir.aspx?ID=52MFTYTJJKHE-686160917-653</Url>
      <Description>52MFTYTJJKHE-686160917-653</Description>
    </_dlc_DocIdUrl>
    <SharedWithUsers xmlns="e5a3a747-d21f-491f-b559-719a372e993f">
      <UserInfo>
        <DisplayName>Cynthia Fu</DisplayName>
        <AccountId>184</AccountId>
        <AccountType/>
      </UserInfo>
      <UserInfo>
        <DisplayName>Mircea Ionita</DisplayName>
        <AccountId>248</AccountId>
        <AccountType/>
      </UserInfo>
      <UserInfo>
        <DisplayName>Bogdan Vlad</DisplayName>
        <AccountId>196</AccountId>
        <AccountType/>
      </UserInfo>
      <UserInfo>
        <DisplayName>George Stefan</DisplayName>
        <AccountId>157</AccountId>
        <AccountType/>
      </UserInfo>
      <UserInfo>
        <DisplayName>Sebastian Grigore</DisplayName>
        <AccountId>186</AccountId>
        <AccountType/>
      </UserInfo>
      <UserInfo>
        <DisplayName>Ravi Kanth Reddy P</DisplayName>
        <AccountId>85</AccountId>
        <AccountType/>
      </UserInfo>
      <UserInfo>
        <DisplayName>Sarat Vetcha</DisplayName>
        <AccountId>86</AccountId>
        <AccountType/>
      </UserInfo>
      <UserInfo>
        <DisplayName>Mircea Pop</DisplayName>
        <AccountId>94</AccountId>
        <AccountType/>
      </UserInfo>
      <UserInfo>
        <DisplayName>Adrienne Suner</DisplayName>
        <AccountId>1368</AccountId>
        <AccountType/>
      </UserInfo>
      <UserInfo>
        <DisplayName>Rajan Gupta</DisplayName>
        <AccountId>21</AccountId>
        <AccountType/>
      </UserInfo>
      <UserInfo>
        <DisplayName>Ruchika Gupta</DisplayName>
        <AccountId>148</AccountId>
        <AccountType/>
      </UserInfo>
      <UserInfo>
        <DisplayName>Jaiprakash Singh</DisplayName>
        <AccountId>225</AccountId>
        <AccountType/>
      </UserInfo>
      <UserInfo>
        <DisplayName>Jaswinder Singh</DisplayName>
        <AccountId>245</AccountId>
        <AccountType/>
      </UserInfo>
      <UserInfo>
        <DisplayName>Varun Sethi</DisplayName>
        <AccountId>192</AccountId>
        <AccountType/>
      </UserInfo>
      <UserInfo>
        <DisplayName>SunilKumar Gupta</DisplayName>
        <AccountId>198</AccountId>
        <AccountType/>
      </UserInfo>
      <UserInfo>
        <DisplayName>Iuliana Bratu</DisplayName>
        <AccountId>256</AccountId>
        <AccountType/>
      </UserInfo>
      <UserInfo>
        <DisplayName>Bogdan Costinescu</DisplayName>
        <AccountId>51</AccountId>
        <AccountType/>
      </UserInfo>
      <UserInfo>
        <DisplayName>Rajan Srivastava</DisplayName>
        <AccountId>254</AccountId>
        <AccountType/>
      </UserInfo>
      <UserInfo>
        <DisplayName>Priyanka Jain</DisplayName>
        <AccountId>595</AccountId>
        <AccountType/>
      </UserInfo>
      <UserInfo>
        <DisplayName>Harninder Rai</DisplayName>
        <AccountId>199</AccountId>
        <AccountType/>
      </UserInfo>
      <UserInfo>
        <DisplayName>Bhaskar U</DisplayName>
        <AccountId>1347</AccountId>
        <AccountType/>
      </UserInfo>
      <UserInfo>
        <DisplayName>Prabhakar Kushwaha</DisplayName>
        <AccountId>601</AccountId>
        <AccountType/>
      </UserInfo>
      <UserInfo>
        <DisplayName>Ashish Kumar</DisplayName>
        <AccountId>328</AccountId>
        <AccountType/>
      </UserInfo>
      <UserInfo>
        <DisplayName>Rajesh Bhagat</DisplayName>
        <AccountId>600</AccountId>
        <AccountType/>
      </UserInfo>
    </SharedWithUsers>
    <Meeting_x0020_Date xmlns="a2f770b2-dfa2-4887-b142-27fb0960f078">2017-05-08T13:03:54+00:00</Meeting_x0020_Dat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30060E7A76D4BAEB9B0B5B7329A24" ma:contentTypeVersion="15" ma:contentTypeDescription="Create a new document." ma:contentTypeScope="" ma:versionID="4d8cec10b937debf156875563de8ceca">
  <xsd:schema xmlns:xsd="http://www.w3.org/2001/XMLSchema" xmlns:xs="http://www.w3.org/2001/XMLSchema" xmlns:p="http://schemas.microsoft.com/office/2006/metadata/properties" xmlns:ns2="a2f770b2-dfa2-4887-b142-27fb0960f078" xmlns:ns3="e5a3a747-d21f-491f-b559-719a372e993f" targetNamespace="http://schemas.microsoft.com/office/2006/metadata/properties" ma:root="true" ma:fieldsID="39aa9910312795ebc3cbcc6d2b474960" ns2:_="" ns3:_="">
    <xsd:import namespace="a2f770b2-dfa2-4887-b142-27fb0960f078"/>
    <xsd:import namespace="e5a3a747-d21f-491f-b559-719a372e993f"/>
    <xsd:element name="properties">
      <xsd:complexType>
        <xsd:sequence>
          <xsd:element name="documentManagement">
            <xsd:complexType>
              <xsd:all>
                <xsd:element ref="ns2:Meeting_x0020_Date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770b2-dfa2-4887-b142-27fb0960f078" elementFormDefault="qualified">
    <xsd:import namespace="http://schemas.microsoft.com/office/2006/documentManagement/types"/>
    <xsd:import namespace="http://schemas.microsoft.com/office/infopath/2007/PartnerControls"/>
    <xsd:element name="Meeting_x0020_Date" ma:index="6" ma:displayName="Meeting Date" ma:default="[today]" ma:format="DateOnly" ma:internalName="Meeting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3a747-d21f-491f-b559-719a372e9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format="DateTime" ma:internalName="LastSharedByTime" ma:readOnly="true">
      <xsd:simpleType>
        <xsd:restriction base="dms:DateTime"/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D23866-845B-4BD2-A441-572A2E164D6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a2f770b2-dfa2-4887-b142-27fb0960f07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a3a747-d21f-491f-b559-719a372e99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975BC3-FD94-4279-BEC4-6FA33B23ABCF}">
  <ds:schemaRefs>
    <ds:schemaRef ds:uri="a2f770b2-dfa2-4887-b142-27fb0960f078"/>
    <ds:schemaRef ds:uri="e5a3a747-d21f-491f-b559-719a372e99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A0E0BA-4C2A-440E-B218-2F3845E4EC8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6860</TotalTime>
  <Words>249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Wingdings</vt:lpstr>
      <vt:lpstr>0_Master Content Slide</vt:lpstr>
      <vt:lpstr>10_ FSL Logo Slide</vt:lpstr>
      <vt:lpstr>SW HW Breakpoints – Demystified  </vt:lpstr>
      <vt:lpstr>Breakpoints</vt:lpstr>
      <vt:lpstr>SW Breakpoints</vt:lpstr>
      <vt:lpstr>HW Breakpoints</vt:lpstr>
      <vt:lpstr>What Fits Where ??</vt:lpstr>
      <vt:lpstr>PowerPoint Presentation</vt:lpstr>
      <vt:lpstr>PowerPoint Presentation</vt:lpstr>
      <vt:lpstr>How to apply SW / HW breakpoints in CW</vt:lpstr>
      <vt:lpstr>PowerPoint Presentation</vt:lpstr>
      <vt:lpstr>PowerPoint Presentation</vt:lpstr>
      <vt:lpstr>Breakpoints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QF-SPI SW weekly report</dc:title>
  <dc:creator>Rajan Srivastava</dc:creator>
  <cp:lastModifiedBy>Sudhanshu Gupta</cp:lastModifiedBy>
  <cp:revision>168</cp:revision>
  <dcterms:modified xsi:type="dcterms:W3CDTF">2018-05-23T07:56:06Z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0x0101005D830060E7A76D4BAEB9B0B5B7329A24</vt:lpwstr>
  </property>
  <property fmtid="{D5CDD505-2E9C-101B-9397-08002B2CF9AE}" pid="3" name="_dlc_DocIdItemGuid">
    <vt:lpwstr>56b8eb72-2164-4a79-921a-d6668ebe48c5</vt:lpwstr>
  </property>
  <property fmtid="{D5CDD505-2E9C-101B-9397-08002B2CF9AE}" pid="4" name="_dlc_policyId">
    <vt:lpwstr>0x010100BAE625F80F50314EB81F58F5EDAD5CEB01|-1753897626</vt:lpwstr>
  </property>
  <property fmtid="{D5CDD505-2E9C-101B-9397-08002B2CF9AE}" pid="5" name="ecm_ItemDeleteBlockHolders">
    <vt:lpwstr/>
  </property>
  <property fmtid="{D5CDD505-2E9C-101B-9397-08002B2CF9AE}" pid="6" name="SharedWithUsers">
    <vt:lpwstr/>
  </property>
  <property fmtid="{D5CDD505-2E9C-101B-9397-08002B2CF9AE}" pid="7" name="_NewReviewCycle">
    <vt:lpwstr/>
  </property>
  <property fmtid="{D5CDD505-2E9C-101B-9397-08002B2CF9AE}" pid="8" name="ecm_ItemLockHolders">
    <vt:lpwstr/>
  </property>
  <property fmtid="{D5CDD505-2E9C-101B-9397-08002B2CF9AE}" pid="9" name="ItemRetentionFormula">
    <vt:lpwstr>&lt;formula id="Microsoft.Office.RecordsManagement.PolicyFeatures.Expiration.Formula.BuiltIn"&gt;&lt;number&gt;6&lt;/number&gt;&lt;property&gt;Created&lt;/property&gt;&lt;propertyId&gt;8c06beca-0777-48f7-91c7-6da68bc07b69&lt;/propertyId&gt;&lt;period&gt;years&lt;/period&gt;&lt;/formula&gt;</vt:lpwstr>
  </property>
  <property fmtid="{D5CDD505-2E9C-101B-9397-08002B2CF9AE}" pid="10" name="IconOverlay">
    <vt:lpwstr/>
  </property>
  <property fmtid="{D5CDD505-2E9C-101B-9397-08002B2CF9AE}" pid="11" name="ecm_RecordRestrictions">
    <vt:lpwstr/>
  </property>
  <property fmtid="{D5CDD505-2E9C-101B-9397-08002B2CF9AE}" pid="12" name="DRAFT">
    <vt:bool>false</vt:bool>
  </property>
  <property fmtid="{D5CDD505-2E9C-101B-9397-08002B2CF9AE}" pid="13" name="Author">
    <vt:lpwstr>2;#;UserInfo</vt:lpwstr>
  </property>
  <property fmtid="{D5CDD505-2E9C-101B-9397-08002B2CF9AE}" pid="14" name="Order">
    <vt:r8>100</vt:r8>
  </property>
  <property fmtid="{D5CDD505-2E9C-101B-9397-08002B2CF9AE}" pid="15" name="URL">
    <vt:lpwstr/>
  </property>
  <property fmtid="{D5CDD505-2E9C-101B-9397-08002B2CF9AE}" pid="16" name="_ShortcutWebId">
    <vt:lpwstr/>
  </property>
  <property fmtid="{D5CDD505-2E9C-101B-9397-08002B2CF9AE}" pid="17" name="_ShortcutUniqueId">
    <vt:lpwstr/>
  </property>
  <property fmtid="{D5CDD505-2E9C-101B-9397-08002B2CF9AE}" pid="18" name="Modified">
    <vt:filetime>2016-03-09T18:55:09Z</vt:filetime>
  </property>
  <property fmtid="{D5CDD505-2E9C-101B-9397-08002B2CF9AE}" pid="19" name="Editor">
    <vt:lpwstr>2;#;UserInfo</vt:lpwstr>
  </property>
  <property fmtid="{D5CDD505-2E9C-101B-9397-08002B2CF9AE}" pid="20" name="_ShortcutSiteId">
    <vt:lpwstr/>
  </property>
  <property fmtid="{D5CDD505-2E9C-101B-9397-08002B2CF9AE}" pid="21" name="_ShortcutUrl">
    <vt:lpwstr/>
  </property>
  <property fmtid="{D5CDD505-2E9C-101B-9397-08002B2CF9AE}" pid="22" name="Created">
    <vt:filetime>2016-03-09T18:55:01Z</vt:filetime>
  </property>
</Properties>
</file>