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293" r:id="rId12"/>
    <p:sldId id="2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1.ieee802.org/ts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e-Sensitive_Networking#Scheduling_and_traffic_shaping" TargetMode="External"/><Relationship Id="rId7" Type="http://schemas.openxmlformats.org/officeDocument/2006/relationships/hyperlink" Target="https://en.wikipedia.org/wiki/Time-Sensitive_Networking#Selection_of_communication_paths,_reservation_and_fault-tolerance" TargetMode="External"/><Relationship Id="rId2" Type="http://schemas.openxmlformats.org/officeDocument/2006/relationships/hyperlink" Target="https://en.wikipedia.org/wiki/Time-Sensitive_Networking#Time_Synchron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ime-Sensitive_Networking#Frame_pre-emption_and_minimizing_the_guard_band" TargetMode="External"/><Relationship Id="rId5" Type="http://schemas.openxmlformats.org/officeDocument/2006/relationships/hyperlink" Target="https://en.wikipedia.org/wiki/Time-Sensitive_Networking#IEEE_802.1Qbv_in_more_detail:_Time_slices_and_guard_bands" TargetMode="External"/><Relationship Id="rId4" Type="http://schemas.openxmlformats.org/officeDocument/2006/relationships/hyperlink" Target="https://en.wikipedia.org/wiki/Time-Sensitive_Networking#Different_time_slices_for_different_traffic_classes_-_the_IEEE_802.1Qbv_time-aware_schedul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rtual_LAN" TargetMode="External"/><Relationship Id="rId2" Type="http://schemas.openxmlformats.org/officeDocument/2006/relationships/hyperlink" Target="https://en.wikipedia.org/wiki/Ether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Vnu_Allianc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switch" TargetMode="External"/><Relationship Id="rId7" Type="http://schemas.openxmlformats.org/officeDocument/2006/relationships/hyperlink" Target="https://en.wikipedia.org/wiki/IEEE_802.1AS" TargetMode="External"/><Relationship Id="rId2" Type="http://schemas.openxmlformats.org/officeDocument/2006/relationships/hyperlink" Target="https://en.wikipedia.org/wiki/Real-time_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EEE_802.1" TargetMode="External"/><Relationship Id="rId5" Type="http://schemas.openxmlformats.org/officeDocument/2006/relationships/hyperlink" Target="https://en.wikipedia.org/wiki/Precision_Time_Protocol" TargetMode="External"/><Relationship Id="rId4" Type="http://schemas.openxmlformats.org/officeDocument/2006/relationships/hyperlink" Target="https://en.wikipedia.org/wiki/GPS_cloc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236" y="2404534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TSN</a:t>
            </a:r>
            <a:br>
              <a:rPr lang="en-US" dirty="0"/>
            </a:br>
            <a:r>
              <a:rPr lang="en-US" sz="3200" dirty="0"/>
              <a:t>Time Sensitive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629" y="5070740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Presenter : </a:t>
            </a:r>
          </a:p>
          <a:p>
            <a:r>
              <a:rPr lang="en-US" dirty="0"/>
              <a:t>Sudhanshu Gupta</a:t>
            </a:r>
          </a:p>
        </p:txBody>
      </p:sp>
    </p:spTree>
    <p:extLst>
      <p:ext uri="{BB962C8B-B14F-4D97-AF65-F5344CB8AC3E}">
        <p14:creationId xmlns:p14="http://schemas.microsoft.com/office/powerpoint/2010/main" val="37506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References 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200" dirty="0">
                <a:hlinkClick r:id="rId2"/>
              </a:rPr>
              <a:t>https://en.wikipedia.org/wiki/Time-Sensitive_Networking#Time_Synchronization</a:t>
            </a:r>
          </a:p>
          <a:p>
            <a:pPr marL="342900" indent="-342900">
              <a:buAutoNum type="arabicParenR"/>
            </a:pPr>
            <a:r>
              <a:rPr lang="en-US" sz="1200" dirty="0">
                <a:hlinkClick r:id="rId2"/>
              </a:rPr>
              <a:t>https://1.ieee802.org/tsn/</a:t>
            </a:r>
            <a:endParaRPr lang="en-US" sz="1200" dirty="0"/>
          </a:p>
          <a:p>
            <a:pPr marL="342900" indent="-342900">
              <a:buAutoNum type="arabicParenR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844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214706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8319" y="2725588"/>
            <a:ext cx="5072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452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-BoldMT"/>
              </a:rPr>
              <a:t>Agenda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1.1	Time Synchronization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1.2	Scheduling and traffic shaping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1.2.1	Different time slices for different traffic classes - the IEEE 802.1Qbv time-aware scheduler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1.2.2	IEEE 802.1Qbv in more detail: Time slices and guard bands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1.2.3	Frame pre-emption and minimizing the guard band</a:t>
            </a:r>
            <a:endParaRPr lang="en-US" dirty="0"/>
          </a:p>
          <a:p>
            <a:endParaRPr lang="en-US" dirty="0">
              <a:hlinkClick r:id="rId7"/>
            </a:endParaRPr>
          </a:p>
          <a:p>
            <a:r>
              <a:rPr lang="en-US" dirty="0">
                <a:hlinkClick r:id="rId7"/>
              </a:rPr>
              <a:t>1.3	Selection of communication paths, reservation and fault-tolerance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TSN – Intro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TSN – Time Sensitive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standards, under development by “TSN Task Group”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Formed in November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standards define mechanisms for the time-sensitive transmission of data over </a:t>
            </a:r>
            <a:r>
              <a:rPr lang="en-US" dirty="0">
                <a:hlinkClick r:id="rId2" tooltip="Ethernet"/>
              </a:rPr>
              <a:t>Ethernet</a:t>
            </a:r>
            <a:r>
              <a:rPr lang="en-US" dirty="0"/>
              <a:t> 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projects define extensions to the IEEE 802.1Q – </a:t>
            </a:r>
            <a:r>
              <a:rPr lang="en-US" dirty="0">
                <a:hlinkClick r:id="rId3" tooltip="Virtual LAN"/>
              </a:rPr>
              <a:t>Virtual LANs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These extensions in particular address the transmission of very low transmission latency and high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is also currently being carried out in </a:t>
            </a:r>
            <a:r>
              <a:rPr lang="en-US" dirty="0" err="1">
                <a:hlinkClick r:id="rId4" tooltip="AVnu Alliance"/>
              </a:rPr>
              <a:t>AVnu</a:t>
            </a:r>
            <a:r>
              <a:rPr lang="en-US" dirty="0">
                <a:hlinkClick r:id="rId4" tooltip="AVnu Alliance"/>
              </a:rPr>
              <a:t> Alliance</a:t>
            </a:r>
            <a:r>
              <a:rPr lang="en-US" dirty="0"/>
              <a:t>'s specially created Industrial group to define Compliance &amp; Interoperability requirements for TSN networked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Applications::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applications include converged networks with real time Audio/Video Streaming and real-time control streams which are used in automotive or industrial control facilities.</a:t>
            </a:r>
          </a:p>
        </p:txBody>
      </p:sp>
    </p:spTree>
    <p:extLst>
      <p:ext uri="{BB962C8B-B14F-4D97-AF65-F5344CB8AC3E}">
        <p14:creationId xmlns:p14="http://schemas.microsoft.com/office/powerpoint/2010/main" val="37401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 components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TSN Standards can be grouped into three main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Scheduling and Traffic Shaping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Selection of communication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Each and every TSN category standard, can be used on its own , and is mostly self-sufficient.</a:t>
            </a:r>
          </a:p>
          <a:p>
            <a:endParaRPr lang="en-US" dirty="0"/>
          </a:p>
          <a:p>
            <a:r>
              <a:rPr lang="en-US" dirty="0"/>
              <a:t>However, only when used together in a concerted way, TSN as a communication system can achieve is full potential.</a:t>
            </a:r>
          </a:p>
        </p:txBody>
      </p:sp>
    </p:spTree>
    <p:extLst>
      <p:ext uri="{BB962C8B-B14F-4D97-AF65-F5344CB8AC3E}">
        <p14:creationId xmlns:p14="http://schemas.microsoft.com/office/powerpoint/2010/main" val="273363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Time Synchronization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Time plays an important role in TSN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For </a:t>
            </a:r>
            <a:r>
              <a:rPr lang="en-US" sz="1200" dirty="0">
                <a:hlinkClick r:id="rId2" tooltip="Real-time computing"/>
              </a:rPr>
              <a:t>real-time</a:t>
            </a:r>
            <a:r>
              <a:rPr lang="en-US" sz="1200" dirty="0"/>
              <a:t> communication with hard, non-negotiable time boundaries for end-to-end transmission latencies, all devices in this network need to have a common time reference and therefore, need to synchronize their clocks among each other.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 This is not only true for the end devices of a communication stream, such as an industrial controller and a manufacturing robot, but also true for network components, such as </a:t>
            </a:r>
            <a:r>
              <a:rPr lang="en-US" sz="1200" dirty="0">
                <a:hlinkClick r:id="rId3" tooltip="Network switch"/>
              </a:rPr>
              <a:t>Ethernet switches</a:t>
            </a:r>
            <a:r>
              <a:rPr lang="en-US" sz="1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Only through synchronized clocks, it is possible for all network devices to operate in unison and execute the required operation at exactly the required point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Time synchronization in TSN networks can be achieved with different technologies. Theoretically, it is possible to outfit every end device and network switch with a </a:t>
            </a:r>
            <a:r>
              <a:rPr lang="en-US" sz="1200" dirty="0">
                <a:hlinkClick r:id="rId4" tooltip="GPS clock"/>
              </a:rPr>
              <a:t>GPS clock</a:t>
            </a:r>
            <a:r>
              <a:rPr lang="en-US" sz="1200" dirty="0"/>
              <a:t>. However, this is costly and there is no guarantee that the Radio or GPS clock has access to the radio or satellite signal at all times - for example if the network is installed in a moving car, on a factory floor or in a tunnel deep beneath the surface of the earth.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Due to these constraints, time in TSN networks is usually distributed from one central time source directly through the network itself. In most cases, this is done using the </a:t>
            </a:r>
            <a:r>
              <a:rPr lang="en-US" sz="1200" dirty="0">
                <a:hlinkClick r:id="rId5" tooltip="Precision Time Protocol"/>
              </a:rPr>
              <a:t>IEEE 1588 Precision Time Protocol</a:t>
            </a:r>
            <a:r>
              <a:rPr lang="en-US" sz="1200" dirty="0"/>
              <a:t>, which utilizes Ethernet frames to distribute time synchronization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addition to the universally applicable IEEE 1588 specification, the Time-Sensitive Task Group of the </a:t>
            </a:r>
            <a:r>
              <a:rPr lang="en-US" sz="1200" dirty="0">
                <a:hlinkClick r:id="rId6" tooltip="IEEE 802.1"/>
              </a:rPr>
              <a:t>IEEE 802.1</a:t>
            </a:r>
            <a:r>
              <a:rPr lang="en-US" sz="1200" dirty="0"/>
              <a:t>committee has specified a profile of IEEE 1588, called </a:t>
            </a:r>
            <a:r>
              <a:rPr lang="en-US" sz="1200" dirty="0">
                <a:hlinkClick r:id="rId7" tooltip="IEEE 802.1AS"/>
              </a:rPr>
              <a:t>IEEE 802.1AS</a:t>
            </a:r>
            <a:r>
              <a:rPr lang="en-US" sz="1200" dirty="0"/>
              <a:t>. The idea behind this profile is to narrow the huge list of different IEEE 1588 options down to a manageable few critical options that are applicable to Home networks or networks in automotive car or industrial automation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7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Scheduling and Traffic Shaping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vvvvv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5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Selection of communication path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vvvvv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0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vvvv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vvvvv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86" y="316496"/>
            <a:ext cx="901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vvvv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500" y="1053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3458" y="1053584"/>
            <a:ext cx="1100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vvvvv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71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28102</TotalTime>
  <Words>165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Arial-BoldMT</vt:lpstr>
      <vt:lpstr>Trebuchet MS</vt:lpstr>
      <vt:lpstr>Wingdings 3</vt:lpstr>
      <vt:lpstr>Facet</vt:lpstr>
      <vt:lpstr>TSN Time Sensitive Networking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Sudhanshu Gupta</cp:lastModifiedBy>
  <cp:revision>129</cp:revision>
  <dcterms:created xsi:type="dcterms:W3CDTF">2017-05-12T03:27:09Z</dcterms:created>
  <dcterms:modified xsi:type="dcterms:W3CDTF">2018-03-09T10:08:02Z</dcterms:modified>
</cp:coreProperties>
</file>