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83" r:id="rId2"/>
    <p:sldId id="380" r:id="rId3"/>
    <p:sldId id="381" r:id="rId4"/>
    <p:sldId id="283" r:id="rId5"/>
    <p:sldId id="384" r:id="rId6"/>
    <p:sldId id="392" r:id="rId7"/>
    <p:sldId id="385" r:id="rId8"/>
    <p:sldId id="361" r:id="rId9"/>
    <p:sldId id="386" r:id="rId10"/>
    <p:sldId id="387" r:id="rId11"/>
    <p:sldId id="388" r:id="rId12"/>
    <p:sldId id="389" r:id="rId13"/>
    <p:sldId id="390" r:id="rId14"/>
    <p:sldId id="331" r:id="rId15"/>
    <p:sldId id="341" r:id="rId16"/>
    <p:sldId id="352" r:id="rId17"/>
    <p:sldId id="354" r:id="rId18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STARTERS" id="{ACC24B29-0CC7-491A-A98A-CF7CBDBE501E}">
          <p14:sldIdLst>
            <p14:sldId id="383"/>
            <p14:sldId id="380"/>
            <p14:sldId id="381"/>
            <p14:sldId id="283"/>
            <p14:sldId id="384"/>
            <p14:sldId id="392"/>
            <p14:sldId id="385"/>
            <p14:sldId id="361"/>
            <p14:sldId id="386"/>
            <p14:sldId id="387"/>
            <p14:sldId id="388"/>
            <p14:sldId id="389"/>
            <p14:sldId id="390"/>
            <p14:sldId id="331"/>
            <p14:sldId id="341"/>
            <p14:sldId id="352"/>
            <p14:sldId id="354"/>
          </p14:sldIdLst>
        </p14:section>
        <p14:section name="THANK YOU" id="{6CD91DAB-8EC3-4802-89E9-0F1C7022FB2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C5924"/>
    <a:srgbClr val="B7472A"/>
    <a:srgbClr val="000000"/>
    <a:srgbClr val="FFFFFF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84981" autoAdjust="0"/>
  </p:normalViewPr>
  <p:slideViewPr>
    <p:cSldViewPr snapToGrid="0">
      <p:cViewPr varScale="1">
        <p:scale>
          <a:sx n="78" d="100"/>
          <a:sy n="78" d="100"/>
        </p:scale>
        <p:origin x="432" y="96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27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70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6/12/2018 6:49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Tip:</a:t>
            </a:r>
          </a:p>
          <a:p>
            <a:pPr algn="l"/>
            <a:r>
              <a:rPr lang="en-US" dirty="0"/>
              <a:t>When using complex image as full-bleed background add a transparency (70%-90%) fill layer to give contrast to text.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6/12/2018 6:49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771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=""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  <a:extLst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="" xmlns:a16="http://schemas.microsoft.com/office/drawing/2014/main" id="{B60F28C6-9BA0-4632-B8B5-5A793D03AFC7}"/>
              </a:ext>
            </a:extLst>
          </p:cNvPr>
          <p:cNvSpPr txBox="1"/>
          <p:nvPr userDrawn="1"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Neal Creative</a:t>
            </a:r>
            <a:r>
              <a:rPr lang="en-US" sz="1100" baseline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dirty="0">
                <a:solidFill>
                  <a:schemeClr val="tx1"/>
                </a:solidFill>
              </a:rPr>
              <a:t>Learn more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=""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=""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=""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 flipH="1">
            <a:off x="7911255" y="4253573"/>
            <a:ext cx="2995659" cy="704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Using SQL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7847" y="2461199"/>
            <a:ext cx="8804365" cy="1311128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10561" y="3717703"/>
            <a:ext cx="9461500" cy="757130"/>
          </a:xfrm>
        </p:spPr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7066536" y="4361548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6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540" y="6468997"/>
            <a:ext cx="10972667" cy="369332"/>
          </a:xfrm>
        </p:spPr>
        <p:txBody>
          <a:bodyPr/>
          <a:lstStyle/>
          <a:p>
            <a:r>
              <a:rPr lang="en-US" sz="2000" dirty="0"/>
              <a:t>Online transaction processing (OLTP) developers usually normalize to 3</a:t>
            </a:r>
            <a:r>
              <a:rPr lang="en-US" sz="2000" baseline="30000" dirty="0"/>
              <a:t>rd</a:t>
            </a:r>
            <a:r>
              <a:rPr lang="en-US" sz="2000" dirty="0"/>
              <a:t> Normal Form (NF)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1"/>
          </p:nvPr>
        </p:nvSpPr>
        <p:spPr>
          <a:xfrm>
            <a:off x="1565058" y="4261497"/>
            <a:ext cx="10398342" cy="82997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/>
              <a:t>1</a:t>
            </a:r>
            <a:r>
              <a:rPr lang="en-US" b="0" baseline="30000" dirty="0"/>
              <a:t>st</a:t>
            </a:r>
            <a:r>
              <a:rPr lang="en-US" b="0" dirty="0"/>
              <a:t> NF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/>
              <a:t>Remove partial dependencies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="" xmlns:a16="http://schemas.microsoft.com/office/drawing/2014/main" id="{7CE2D8D5-0429-4078-ADDB-9E1E4E44F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0"/>
            <a:ext cx="3454400" cy="914096"/>
          </a:xfrm>
        </p:spPr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2"/>
          </p:nvPr>
        </p:nvSpPr>
        <p:spPr>
          <a:xfrm>
            <a:off x="1565058" y="3074270"/>
            <a:ext cx="10398342" cy="82997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/>
              <a:t>Eliminates repeating groups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/>
              <a:t>Identify primary key (usually composite)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3"/>
          </p:nvPr>
        </p:nvSpPr>
        <p:spPr>
          <a:xfrm>
            <a:off x="1706880" y="5564838"/>
            <a:ext cx="7538720" cy="82997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/>
              <a:t>2</a:t>
            </a:r>
            <a:r>
              <a:rPr lang="en-US" b="0" baseline="30000" dirty="0"/>
              <a:t>nd</a:t>
            </a:r>
            <a:r>
              <a:rPr lang="en-US" b="0" dirty="0"/>
              <a:t> NF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/>
              <a:t>Remove transitive dependencies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idx="4294967295"/>
          </p:nvPr>
        </p:nvSpPr>
        <p:spPr>
          <a:xfrm>
            <a:off x="518636" y="3129102"/>
            <a:ext cx="4359849" cy="839788"/>
          </a:xfrm>
        </p:spPr>
        <p:txBody>
          <a:bodyPr/>
          <a:lstStyle/>
          <a:p>
            <a:r>
              <a:rPr lang="en-US" dirty="0"/>
              <a:t>1st</a:t>
            </a:r>
          </a:p>
        </p:txBody>
      </p:sp>
      <p:sp>
        <p:nvSpPr>
          <p:cNvPr id="48" name="Content Placeholder 47"/>
          <p:cNvSpPr>
            <a:spLocks noGrp="1"/>
          </p:cNvSpPr>
          <p:nvPr>
            <p:ph idx="4294967295"/>
          </p:nvPr>
        </p:nvSpPr>
        <p:spPr>
          <a:xfrm>
            <a:off x="424882" y="4262743"/>
            <a:ext cx="4359849" cy="839788"/>
          </a:xfrm>
        </p:spPr>
        <p:txBody>
          <a:bodyPr/>
          <a:lstStyle/>
          <a:p>
            <a:r>
              <a:rPr lang="en-US" dirty="0"/>
              <a:t>2nd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idx="4294967295"/>
          </p:nvPr>
        </p:nvSpPr>
        <p:spPr>
          <a:xfrm>
            <a:off x="518636" y="5700561"/>
            <a:ext cx="4356940" cy="839788"/>
          </a:xfrm>
        </p:spPr>
        <p:txBody>
          <a:bodyPr/>
          <a:lstStyle/>
          <a:p>
            <a:r>
              <a:rPr lang="en-US" dirty="0"/>
              <a:t>3rd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52D6EF31-9870-45FB-90BC-B27260F61D28}"/>
              </a:ext>
            </a:extLst>
          </p:cNvPr>
          <p:cNvSpPr txBox="1">
            <a:spLocks/>
          </p:cNvSpPr>
          <p:nvPr/>
        </p:nvSpPr>
        <p:spPr>
          <a:xfrm>
            <a:off x="5791200" y="238187"/>
            <a:ext cx="6172200" cy="7457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/>
              <a:t>Is a step-by-step process used to determine which data elements should be stored in which tables with the purpose of </a:t>
            </a:r>
            <a:r>
              <a:rPr lang="en-US" dirty="0"/>
              <a:t>Eliminating data redundancy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8A59BC19-FC68-47DF-A92F-F5BC07E17EEC}"/>
              </a:ext>
            </a:extLst>
          </p:cNvPr>
          <p:cNvCxnSpPr>
            <a:cxnSpLocks/>
          </p:cNvCxnSpPr>
          <p:nvPr/>
        </p:nvCxnSpPr>
        <p:spPr>
          <a:xfrm>
            <a:off x="1706880" y="5341620"/>
            <a:ext cx="552704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6368271B-B42A-423F-A9A4-6B39FE6C72CB}"/>
              </a:ext>
            </a:extLst>
          </p:cNvPr>
          <p:cNvCxnSpPr>
            <a:cxnSpLocks/>
          </p:cNvCxnSpPr>
          <p:nvPr/>
        </p:nvCxnSpPr>
        <p:spPr>
          <a:xfrm>
            <a:off x="1706880" y="4036060"/>
            <a:ext cx="534416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CBEEA173-77ED-43A0-9741-622E0891B271}"/>
              </a:ext>
            </a:extLst>
          </p:cNvPr>
          <p:cNvCxnSpPr>
            <a:cxnSpLocks/>
          </p:cNvCxnSpPr>
          <p:nvPr/>
        </p:nvCxnSpPr>
        <p:spPr>
          <a:xfrm>
            <a:off x="800100" y="983949"/>
            <a:ext cx="34544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0AA45A7-6835-4AB2-8534-4E7ABB23E9C0}"/>
              </a:ext>
            </a:extLst>
          </p:cNvPr>
          <p:cNvSpPr txBox="1"/>
          <p:nvPr/>
        </p:nvSpPr>
        <p:spPr>
          <a:xfrm>
            <a:off x="186540" y="2378949"/>
            <a:ext cx="7132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Normal Forms</a:t>
            </a:r>
          </a:p>
        </p:txBody>
      </p:sp>
    </p:spTree>
    <p:extLst>
      <p:ext uri="{BB962C8B-B14F-4D97-AF65-F5344CB8AC3E}">
        <p14:creationId xmlns:p14="http://schemas.microsoft.com/office/powerpoint/2010/main" val="31423678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47687" y="6492875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 Placeholder 17">
            <a:extLst>
              <a:ext uri="{FF2B5EF4-FFF2-40B4-BE49-F238E27FC236}">
                <a16:creationId xmlns="" xmlns:a16="http://schemas.microsoft.com/office/drawing/2014/main" id="{EA9D381B-DCC8-4878-B0B2-E76A30957496}"/>
              </a:ext>
            </a:extLst>
          </p:cNvPr>
          <p:cNvSpPr txBox="1">
            <a:spLocks/>
          </p:cNvSpPr>
          <p:nvPr/>
        </p:nvSpPr>
        <p:spPr>
          <a:xfrm>
            <a:off x="782488" y="2393636"/>
            <a:ext cx="9931400" cy="15881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“</a:t>
            </a:r>
            <a:r>
              <a:rPr lang="en-US" dirty="0"/>
              <a:t>As a student, I would like to create an Entity Relational Diagram (ERD) to begin creating my new  inventory management system.”</a:t>
            </a:r>
          </a:p>
        </p:txBody>
      </p:sp>
    </p:spTree>
    <p:extLst>
      <p:ext uri="{BB962C8B-B14F-4D97-AF65-F5344CB8AC3E}">
        <p14:creationId xmlns:p14="http://schemas.microsoft.com/office/powerpoint/2010/main" val="200681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757130"/>
          </a:xfrm>
        </p:spPr>
        <p:txBody>
          <a:bodyPr/>
          <a:lstStyle/>
          <a:p>
            <a:r>
              <a:rPr lang="en-US" dirty="0"/>
              <a:t>Designed to help you identify which entities need to be included in database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64999" y="6438900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A3CF659-87B1-4184-87C8-53FE0E81D474}"/>
              </a:ext>
            </a:extLst>
          </p:cNvPr>
          <p:cNvSpPr/>
          <p:nvPr/>
        </p:nvSpPr>
        <p:spPr>
          <a:xfrm>
            <a:off x="2628723" y="1423972"/>
            <a:ext cx="2051004" cy="1244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77BAC891-01E0-4743-947C-DFFF1B84E3A4}"/>
              </a:ext>
            </a:extLst>
          </p:cNvPr>
          <p:cNvSpPr/>
          <p:nvPr/>
        </p:nvSpPr>
        <p:spPr>
          <a:xfrm>
            <a:off x="8381823" y="1423972"/>
            <a:ext cx="2051004" cy="1244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E330119-59CD-4DCC-8154-D9763F498FAB}"/>
              </a:ext>
            </a:extLst>
          </p:cNvPr>
          <p:cNvSpPr/>
          <p:nvPr/>
        </p:nvSpPr>
        <p:spPr>
          <a:xfrm>
            <a:off x="5505273" y="2290007"/>
            <a:ext cx="2051004" cy="1244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C69405D-656F-4E67-81F5-2429BE679EA0}"/>
              </a:ext>
            </a:extLst>
          </p:cNvPr>
          <p:cNvSpPr txBox="1"/>
          <p:nvPr/>
        </p:nvSpPr>
        <p:spPr>
          <a:xfrm>
            <a:off x="5692575" y="239500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StudentCourse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57D85B1-671A-40C0-8067-3259C16C211F}"/>
              </a:ext>
            </a:extLst>
          </p:cNvPr>
          <p:cNvSpPr txBox="1"/>
          <p:nvPr/>
        </p:nvSpPr>
        <p:spPr>
          <a:xfrm>
            <a:off x="3074621" y="1540597"/>
            <a:ext cx="117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CA407824-2959-453A-834F-0CC4BB4FD8EB}"/>
              </a:ext>
            </a:extLst>
          </p:cNvPr>
          <p:cNvSpPr txBox="1"/>
          <p:nvPr/>
        </p:nvSpPr>
        <p:spPr>
          <a:xfrm>
            <a:off x="8739963" y="1440071"/>
            <a:ext cx="96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="" xmlns:a16="http://schemas.microsoft.com/office/drawing/2014/main" id="{16E02E20-ECB6-499E-A57D-CF5F9C51D48F}"/>
              </a:ext>
            </a:extLst>
          </p:cNvPr>
          <p:cNvCxnSpPr>
            <a:stCxn id="9" idx="3"/>
            <a:endCxn id="29" idx="1"/>
          </p:cNvCxnSpPr>
          <p:nvPr/>
        </p:nvCxnSpPr>
        <p:spPr>
          <a:xfrm>
            <a:off x="4679727" y="2046272"/>
            <a:ext cx="825546" cy="8660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="" xmlns:a16="http://schemas.microsoft.com/office/drawing/2014/main" id="{BF105406-A178-4068-9675-215E9A75644A}"/>
              </a:ext>
            </a:extLst>
          </p:cNvPr>
          <p:cNvCxnSpPr>
            <a:stCxn id="29" idx="3"/>
            <a:endCxn id="28" idx="1"/>
          </p:cNvCxnSpPr>
          <p:nvPr/>
        </p:nvCxnSpPr>
        <p:spPr>
          <a:xfrm flipV="1">
            <a:off x="7556277" y="2046272"/>
            <a:ext cx="825546" cy="8660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9502FAA-42B7-4B39-9B2C-2619CB31F5E0}"/>
              </a:ext>
            </a:extLst>
          </p:cNvPr>
          <p:cNvSpPr txBox="1"/>
          <p:nvPr/>
        </p:nvSpPr>
        <p:spPr>
          <a:xfrm>
            <a:off x="4689229" y="2138774"/>
            <a:ext cx="20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3B3C7DE1-AE67-4217-B2F2-96BB4D568E18}"/>
              </a:ext>
            </a:extLst>
          </p:cNvPr>
          <p:cNvSpPr txBox="1"/>
          <p:nvPr/>
        </p:nvSpPr>
        <p:spPr>
          <a:xfrm>
            <a:off x="8155584" y="2059175"/>
            <a:ext cx="20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E3CDA1BC-F56F-49F9-B61B-09DC2AFEF570}"/>
              </a:ext>
            </a:extLst>
          </p:cNvPr>
          <p:cNvSpPr txBox="1"/>
          <p:nvPr/>
        </p:nvSpPr>
        <p:spPr>
          <a:xfrm>
            <a:off x="5145799" y="2912307"/>
            <a:ext cx="393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∞</a:t>
            </a:r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E80CCBB8-1E62-4556-8977-22A2DFB9BD14}"/>
              </a:ext>
            </a:extLst>
          </p:cNvPr>
          <p:cNvSpPr txBox="1"/>
          <p:nvPr/>
        </p:nvSpPr>
        <p:spPr>
          <a:xfrm>
            <a:off x="7546655" y="2888276"/>
            <a:ext cx="393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∞</a:t>
            </a:r>
          </a:p>
          <a:p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8CE324C5-31DA-4673-8FC8-C7C844B7E7B2}"/>
              </a:ext>
            </a:extLst>
          </p:cNvPr>
          <p:cNvCxnSpPr/>
          <p:nvPr/>
        </p:nvCxnSpPr>
        <p:spPr>
          <a:xfrm flipV="1">
            <a:off x="1684419" y="2888276"/>
            <a:ext cx="944304" cy="1186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32ABD3AB-8806-4806-A310-31E18D89BA3C}"/>
              </a:ext>
            </a:extLst>
          </p:cNvPr>
          <p:cNvCxnSpPr/>
          <p:nvPr/>
        </p:nvCxnSpPr>
        <p:spPr>
          <a:xfrm flipH="1" flipV="1">
            <a:off x="8002177" y="2764338"/>
            <a:ext cx="2152473" cy="1663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CE89D5B-C681-4DAD-9725-D403B5B69697}"/>
              </a:ext>
            </a:extLst>
          </p:cNvPr>
          <p:cNvSpPr txBox="1"/>
          <p:nvPr/>
        </p:nvSpPr>
        <p:spPr>
          <a:xfrm>
            <a:off x="1212267" y="4109729"/>
            <a:ext cx="205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Entity</a:t>
            </a:r>
          </a:p>
          <a:p>
            <a:r>
              <a:rPr lang="en-US" dirty="0"/>
              <a:t>(rectangle box)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52D8DB-129B-411F-95F1-78AD899C10D0}"/>
              </a:ext>
            </a:extLst>
          </p:cNvPr>
          <p:cNvSpPr txBox="1"/>
          <p:nvPr/>
        </p:nvSpPr>
        <p:spPr>
          <a:xfrm>
            <a:off x="9587187" y="4427618"/>
            <a:ext cx="154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</a:t>
            </a:r>
          </a:p>
          <a:p>
            <a:r>
              <a:rPr lang="en-US" dirty="0"/>
              <a:t>(line)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="" xmlns:a16="http://schemas.microsoft.com/office/drawing/2014/main" id="{6A4DFFC8-6FC8-4F93-8D0F-87A4901C2841}"/>
              </a:ext>
            </a:extLst>
          </p:cNvPr>
          <p:cNvSpPr/>
          <p:nvPr/>
        </p:nvSpPr>
        <p:spPr>
          <a:xfrm>
            <a:off x="5505272" y="3785933"/>
            <a:ext cx="187303" cy="8823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="" xmlns:a16="http://schemas.microsoft.com/office/drawing/2014/main" id="{435AB38D-A790-44DB-BB09-D9BDFED35473}"/>
              </a:ext>
            </a:extLst>
          </p:cNvPr>
          <p:cNvSpPr/>
          <p:nvPr/>
        </p:nvSpPr>
        <p:spPr>
          <a:xfrm>
            <a:off x="7251029" y="3785933"/>
            <a:ext cx="295626" cy="8823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CE65E13-9327-4AB0-B43E-783B68BE770E}"/>
              </a:ext>
            </a:extLst>
          </p:cNvPr>
          <p:cNvSpPr txBox="1"/>
          <p:nvPr/>
        </p:nvSpPr>
        <p:spPr>
          <a:xfrm>
            <a:off x="5716366" y="4042425"/>
            <a:ext cx="170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Junction Table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1EF53A5C-E442-47EB-BB33-0F4D0E052C1E}"/>
              </a:ext>
            </a:extLst>
          </p:cNvPr>
          <p:cNvCxnSpPr/>
          <p:nvPr/>
        </p:nvCxnSpPr>
        <p:spPr>
          <a:xfrm>
            <a:off x="2962327" y="1841487"/>
            <a:ext cx="11772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5071A806-8506-42E7-BD2C-CEB75CBC5744}"/>
              </a:ext>
            </a:extLst>
          </p:cNvPr>
          <p:cNvCxnSpPr/>
          <p:nvPr/>
        </p:nvCxnSpPr>
        <p:spPr>
          <a:xfrm>
            <a:off x="8805663" y="1741305"/>
            <a:ext cx="11772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C6906912-BF76-42BC-995B-45AB2DAD7D38}"/>
              </a:ext>
            </a:extLst>
          </p:cNvPr>
          <p:cNvCxnSpPr>
            <a:cxnSpLocks/>
          </p:cNvCxnSpPr>
          <p:nvPr/>
        </p:nvCxnSpPr>
        <p:spPr>
          <a:xfrm>
            <a:off x="5716366" y="2764338"/>
            <a:ext cx="16526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A7C4169-677E-4E08-B922-F609DEDBAD83}"/>
              </a:ext>
            </a:extLst>
          </p:cNvPr>
          <p:cNvSpPr txBox="1"/>
          <p:nvPr/>
        </p:nvSpPr>
        <p:spPr>
          <a:xfrm>
            <a:off x="3065550" y="1855299"/>
            <a:ext cx="1127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StudentID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9FD1BF6-B52D-496A-AED7-4E731ACF4995}"/>
              </a:ext>
            </a:extLst>
          </p:cNvPr>
          <p:cNvSpPr txBox="1"/>
          <p:nvPr/>
        </p:nvSpPr>
        <p:spPr>
          <a:xfrm>
            <a:off x="8747089" y="1749191"/>
            <a:ext cx="1127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CourseID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B802721-7A42-4226-85F8-66BCB73B302D}"/>
              </a:ext>
            </a:extLst>
          </p:cNvPr>
          <p:cNvSpPr txBox="1"/>
          <p:nvPr/>
        </p:nvSpPr>
        <p:spPr>
          <a:xfrm>
            <a:off x="5844116" y="2764338"/>
            <a:ext cx="1127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StudentID</a:t>
            </a:r>
            <a:endParaRPr lang="en-US" sz="1400" dirty="0"/>
          </a:p>
          <a:p>
            <a:r>
              <a:rPr lang="en-US" sz="1400" dirty="0" err="1"/>
              <a:t>CourseID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414957E-C74D-41AF-9838-25D5C51F9AF7}"/>
              </a:ext>
            </a:extLst>
          </p:cNvPr>
          <p:cNvSpPr txBox="1"/>
          <p:nvPr/>
        </p:nvSpPr>
        <p:spPr>
          <a:xfrm>
            <a:off x="449179" y="5374105"/>
            <a:ext cx="3106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Relationship Types:</a:t>
            </a:r>
          </a:p>
          <a:p>
            <a:r>
              <a:rPr lang="en-US" dirty="0"/>
              <a:t>1 : 1 – One to One</a:t>
            </a:r>
          </a:p>
          <a:p>
            <a:r>
              <a:rPr lang="en-US" dirty="0"/>
              <a:t>1 : M (∞) – One to Many</a:t>
            </a:r>
          </a:p>
          <a:p>
            <a:r>
              <a:rPr lang="en-US" dirty="0"/>
              <a:t>M (∞) : M(∞)– Many to Many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62FEB11-C78E-4344-8A06-7381DEED7558}"/>
              </a:ext>
            </a:extLst>
          </p:cNvPr>
          <p:cNvSpPr txBox="1"/>
          <p:nvPr/>
        </p:nvSpPr>
        <p:spPr>
          <a:xfrm>
            <a:off x="4406502" y="5960496"/>
            <a:ext cx="490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Entity Relational Diagram</a:t>
            </a:r>
          </a:p>
        </p:txBody>
      </p:sp>
    </p:spTree>
    <p:extLst>
      <p:ext uri="{BB962C8B-B14F-4D97-AF65-F5344CB8AC3E}">
        <p14:creationId xmlns:p14="http://schemas.microsoft.com/office/powerpoint/2010/main" val="3824507570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47687" y="6492875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 Placeholder 17">
            <a:extLst>
              <a:ext uri="{FF2B5EF4-FFF2-40B4-BE49-F238E27FC236}">
                <a16:creationId xmlns="" xmlns:a16="http://schemas.microsoft.com/office/drawing/2014/main" id="{EA9D381B-DCC8-4878-B0B2-E76A30957496}"/>
              </a:ext>
            </a:extLst>
          </p:cNvPr>
          <p:cNvSpPr txBox="1">
            <a:spLocks/>
          </p:cNvSpPr>
          <p:nvPr/>
        </p:nvSpPr>
        <p:spPr>
          <a:xfrm>
            <a:off x="782488" y="2393636"/>
            <a:ext cx="9931400" cy="15881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“</a:t>
            </a:r>
            <a:r>
              <a:rPr lang="en-US" dirty="0"/>
              <a:t>As a student, I would like to know how to use SQL Server Management Studio to write my SQL statements for my new system.”</a:t>
            </a:r>
          </a:p>
        </p:txBody>
      </p:sp>
    </p:spTree>
    <p:extLst>
      <p:ext uri="{BB962C8B-B14F-4D97-AF65-F5344CB8AC3E}">
        <p14:creationId xmlns:p14="http://schemas.microsoft.com/office/powerpoint/2010/main" val="306385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1794337"/>
          </a:xfrm>
        </p:spPr>
        <p:txBody>
          <a:bodyPr/>
          <a:lstStyle/>
          <a:p>
            <a:r>
              <a:rPr lang="en-US" dirty="0"/>
              <a:t>CONNECT</a:t>
            </a:r>
          </a:p>
          <a:p>
            <a:pPr lvl="2"/>
            <a:r>
              <a:rPr lang="en-US" dirty="0"/>
              <a:t>This gets you connected to your database service from your AWS account.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1089529"/>
          </a:xfrm>
        </p:spPr>
        <p:txBody>
          <a:bodyPr/>
          <a:lstStyle/>
          <a:p>
            <a:r>
              <a:rPr lang="en-US" dirty="0"/>
              <a:t>Management Studio is made up of a number of tools.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AC099AC-8675-4657-92D2-E7AA9DC79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96960"/>
            <a:ext cx="6003160" cy="418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1461939"/>
          </a:xfrm>
        </p:spPr>
        <p:txBody>
          <a:bodyPr/>
          <a:lstStyle/>
          <a:p>
            <a:r>
              <a:rPr lang="en-US" dirty="0"/>
              <a:t>LOGIN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*Be sure to use SQL Server Authentication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1588127"/>
          </a:xfrm>
        </p:spPr>
        <p:txBody>
          <a:bodyPr/>
          <a:lstStyle/>
          <a:p>
            <a:r>
              <a:rPr lang="en-US" dirty="0"/>
              <a:t>Enter the credentials created in when you set up the RDS account.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idx="18"/>
          </p:nvPr>
        </p:nvSpPr>
        <p:spPr>
          <a:xfrm>
            <a:off x="7954500" y="419100"/>
            <a:ext cx="2377440" cy="84023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473B6BB-2F8E-4BBE-A163-8D1870091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11" y="1073104"/>
            <a:ext cx="5630832" cy="423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91647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9E1B5E5-4F0A-4CD8-8D6A-25CD22A8A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03255"/>
            <a:ext cx="11576312" cy="488087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753512" y="6484937"/>
            <a:ext cx="419776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8711" y="0"/>
            <a:ext cx="926752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3000"/>
                </a:schemeClr>
              </a:gs>
              <a:gs pos="97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8"/>
          </p:nvPr>
        </p:nvSpPr>
        <p:spPr>
          <a:xfrm>
            <a:off x="9814560" y="314296"/>
            <a:ext cx="2377440" cy="84023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445760" y="3144520"/>
            <a:ext cx="5960269" cy="1588127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We will live in this area of SQL Server for the duration of the course 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19"/>
          </p:nvPr>
        </p:nvSpPr>
        <p:spPr>
          <a:xfrm>
            <a:off x="5488027" y="1434814"/>
            <a:ext cx="5875734" cy="1089529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Select ‘New Query’ to get to Query Analyzer tool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EC4A9F6E-1004-4FB1-BC3F-3FA44AE923FD}"/>
              </a:ext>
            </a:extLst>
          </p:cNvPr>
          <p:cNvSpPr/>
          <p:nvPr/>
        </p:nvSpPr>
        <p:spPr>
          <a:xfrm>
            <a:off x="1524000" y="548640"/>
            <a:ext cx="1095653" cy="4262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6301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66616" y="6492875"/>
            <a:ext cx="393567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3304" y="2900680"/>
            <a:ext cx="6129338" cy="3955955"/>
          </a:xfrm>
        </p:spPr>
        <p:txBody>
          <a:bodyPr/>
          <a:lstStyle/>
          <a:p>
            <a:r>
              <a:rPr lang="en-US" dirty="0"/>
              <a:t>ENJOY</a:t>
            </a:r>
          </a:p>
          <a:p>
            <a:pPr lvl="1"/>
            <a:r>
              <a:rPr lang="en-US" sz="2400" dirty="0"/>
              <a:t>Approach with no fear</a:t>
            </a:r>
          </a:p>
          <a:p>
            <a:pPr lvl="1"/>
            <a:endParaRPr lang="en-US" sz="2400" dirty="0"/>
          </a:p>
          <a:p>
            <a:pPr lvl="3"/>
            <a:r>
              <a:rPr lang="en-US" dirty="0"/>
              <a:t>Don’t be afraid to try things, we can easily recreate the entire environment!</a:t>
            </a:r>
          </a:p>
          <a:p>
            <a:pPr lvl="3"/>
            <a:endParaRPr lang="en-US" dirty="0"/>
          </a:p>
          <a:p>
            <a:pPr lvl="1"/>
            <a:r>
              <a:rPr lang="en-US" sz="2400" dirty="0"/>
              <a:t>Take advantage of this opportunity to learn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69069" y="1554163"/>
            <a:ext cx="5791200" cy="590931"/>
          </a:xfrm>
        </p:spPr>
        <p:txBody>
          <a:bodyPr/>
          <a:lstStyle/>
          <a:p>
            <a:r>
              <a:rPr lang="en-US" dirty="0"/>
              <a:t>Let the fun begin!</a:t>
            </a:r>
          </a:p>
        </p:txBody>
      </p:sp>
      <p:pic>
        <p:nvPicPr>
          <p:cNvPr id="21" name="Picture Placeholder 20">
            <a:extLst>
              <a:ext uri="{FF2B5EF4-FFF2-40B4-BE49-F238E27FC236}">
                <a16:creationId xmlns="" xmlns:a16="http://schemas.microsoft.com/office/drawing/2014/main" id="{17C5B27A-CC58-4BFE-B827-9C522FF2269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9" r="20599"/>
          <a:stretch>
            <a:fillRect/>
          </a:stretch>
        </p:blipFill>
        <p:spPr>
          <a:xfrm>
            <a:off x="6129338" y="0"/>
            <a:ext cx="6062662" cy="6856413"/>
          </a:xfrm>
        </p:spPr>
      </p:pic>
    </p:spTree>
    <p:extLst>
      <p:ext uri="{BB962C8B-B14F-4D97-AF65-F5344CB8AC3E}">
        <p14:creationId xmlns:p14="http://schemas.microsoft.com/office/powerpoint/2010/main" val="686721801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47687" y="6492875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 Placeholder 17">
            <a:extLst>
              <a:ext uri="{FF2B5EF4-FFF2-40B4-BE49-F238E27FC236}">
                <a16:creationId xmlns="" xmlns:a16="http://schemas.microsoft.com/office/drawing/2014/main" id="{EA9D381B-DCC8-4878-B0B2-E76A30957496}"/>
              </a:ext>
            </a:extLst>
          </p:cNvPr>
          <p:cNvSpPr txBox="1">
            <a:spLocks/>
          </p:cNvSpPr>
          <p:nvPr/>
        </p:nvSpPr>
        <p:spPr>
          <a:xfrm>
            <a:off x="782488" y="2642935"/>
            <a:ext cx="9931400" cy="10895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“</a:t>
            </a:r>
            <a:r>
              <a:rPr lang="en-US" dirty="0"/>
              <a:t>As a student, I would like to understand what a database is.“</a:t>
            </a:r>
          </a:p>
        </p:txBody>
      </p:sp>
    </p:spTree>
    <p:extLst>
      <p:ext uri="{BB962C8B-B14F-4D97-AF65-F5344CB8AC3E}">
        <p14:creationId xmlns:p14="http://schemas.microsoft.com/office/powerpoint/2010/main" val="62731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65797" y="2624404"/>
            <a:ext cx="11660405" cy="625641"/>
          </a:xfrm>
        </p:spPr>
        <p:txBody>
          <a:bodyPr/>
          <a:lstStyle/>
          <a:p>
            <a:r>
              <a:rPr lang="en-US" sz="3200" dirty="0"/>
              <a:t>A TOOL THAT STORES DATA AND LETS YOU CREATE, READ, UPDATE, AND DELETE DATA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812801" y="3936817"/>
            <a:ext cx="8940799" cy="226728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Business cards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Phone book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Notebook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File cabinet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“Brain” – the most sophisticated database in existence!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111906" y="638235"/>
            <a:ext cx="4042582" cy="923330"/>
          </a:xfrm>
        </p:spPr>
        <p:txBody>
          <a:bodyPr/>
          <a:lstStyle/>
          <a:p>
            <a:r>
              <a:rPr lang="en-US" sz="6000" dirty="0"/>
              <a:t>DATABASE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FB142B2-CD18-4822-B52B-F55A008BC3E1}"/>
              </a:ext>
            </a:extLst>
          </p:cNvPr>
          <p:cNvSpPr/>
          <p:nvPr/>
        </p:nvSpPr>
        <p:spPr>
          <a:xfrm>
            <a:off x="810373" y="3348790"/>
            <a:ext cx="816024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200" b="1" spc="4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cs typeface="Segoe UI Semilight" panose="020B0402040204020203" pitchFamily="34" charset="0"/>
              </a:rPr>
              <a:t>Examples of “non traditional” databases</a:t>
            </a:r>
          </a:p>
        </p:txBody>
      </p:sp>
    </p:spTree>
    <p:extLst>
      <p:ext uri="{BB962C8B-B14F-4D97-AF65-F5344CB8AC3E}">
        <p14:creationId xmlns:p14="http://schemas.microsoft.com/office/powerpoint/2010/main" val="32480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701731"/>
          </a:xfrm>
        </p:spPr>
        <p:txBody>
          <a:bodyPr/>
          <a:lstStyle/>
          <a:p>
            <a:r>
              <a:rPr lang="en-US" dirty="0"/>
              <a:t>Protected from power failures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006429"/>
          </a:xfrm>
        </p:spPr>
        <p:txBody>
          <a:bodyPr/>
          <a:lstStyle/>
          <a:p>
            <a:r>
              <a:rPr lang="en-US" dirty="0"/>
              <a:t>Data is fairly safe from digital theft and breaches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006429"/>
          </a:xfrm>
        </p:spPr>
        <p:txBody>
          <a:bodyPr/>
          <a:lstStyle/>
          <a:p>
            <a:r>
              <a:rPr lang="en-US" dirty="0"/>
              <a:t>Usually inexpensive to buy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701731"/>
          </a:xfrm>
        </p:spPr>
        <p:txBody>
          <a:bodyPr/>
          <a:lstStyle/>
          <a:p>
            <a:r>
              <a:rPr lang="en-US" dirty="0"/>
              <a:t>Simple for most people to use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1006429"/>
          </a:xfrm>
        </p:spPr>
        <p:txBody>
          <a:bodyPr/>
          <a:lstStyle/>
          <a:p>
            <a:r>
              <a:rPr lang="en-US" dirty="0"/>
              <a:t>Easy to add, edit, remove information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470361"/>
            <a:ext cx="12192000" cy="978729"/>
          </a:xfrm>
        </p:spPr>
        <p:txBody>
          <a:bodyPr/>
          <a:lstStyle/>
          <a:p>
            <a:r>
              <a:rPr lang="en-US" dirty="0"/>
              <a:t>NON-TRADITIONAL DATABASE</a:t>
            </a:r>
            <a:br>
              <a:rPr lang="en-US" dirty="0"/>
            </a:br>
            <a:r>
              <a:rPr lang="en-US" dirty="0"/>
              <a:t>Advantages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/>
              <a:t>3</a:t>
            </a:r>
            <a:endParaRPr lang="en-US" dirty="0"/>
          </a:p>
        </p:txBody>
      </p:sp>
      <p:sp>
        <p:nvSpPr>
          <p:cNvPr id="50" name="Content Placeholder 49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5690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1615827"/>
          </a:xfrm>
        </p:spPr>
        <p:txBody>
          <a:bodyPr/>
          <a:lstStyle/>
          <a:p>
            <a:r>
              <a:rPr lang="en-US" dirty="0"/>
              <a:t>May hold incomplete or incorrect information (redundancy)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006429"/>
          </a:xfrm>
        </p:spPr>
        <p:txBody>
          <a:bodyPr/>
          <a:lstStyle/>
          <a:p>
            <a:r>
              <a:rPr lang="en-US" dirty="0"/>
              <a:t>Data is physically easy to steal or lose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006429"/>
          </a:xfrm>
        </p:spPr>
        <p:txBody>
          <a:bodyPr/>
          <a:lstStyle/>
          <a:p>
            <a:r>
              <a:rPr lang="en-US" dirty="0"/>
              <a:t>Correcting large data errors can be problematic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1615827"/>
          </a:xfrm>
        </p:spPr>
        <p:txBody>
          <a:bodyPr/>
          <a:lstStyle/>
          <a:p>
            <a:r>
              <a:rPr lang="en-US" dirty="0"/>
              <a:t>Slow at creating, retrieving, updating, and deleting information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397032"/>
          </a:xfrm>
        </p:spPr>
        <p:txBody>
          <a:bodyPr/>
          <a:lstStyle/>
          <a:p>
            <a:r>
              <a:rPr lang="en-US" dirty="0"/>
              <a:t>Not easily shared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470361"/>
            <a:ext cx="12192000" cy="978729"/>
          </a:xfrm>
        </p:spPr>
        <p:txBody>
          <a:bodyPr/>
          <a:lstStyle/>
          <a:p>
            <a:r>
              <a:rPr lang="en-US" dirty="0"/>
              <a:t>NON-TRADITIONAL DATABASE</a:t>
            </a:r>
            <a:br>
              <a:rPr lang="en-US" dirty="0"/>
            </a:br>
            <a:r>
              <a:rPr lang="en-US" dirty="0"/>
              <a:t>Disadvantages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/>
              <a:t>3</a:t>
            </a:r>
            <a:endParaRPr lang="en-US" dirty="0"/>
          </a:p>
        </p:txBody>
      </p:sp>
      <p:sp>
        <p:nvSpPr>
          <p:cNvPr id="50" name="Content Placeholder 49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/>
              <a:t>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8438" y="6450449"/>
            <a:ext cx="74975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Reference : The basics you can find anywhere 5 Steps To Successful Storytelling Published on April 5, 2014 Featured in: Marketing &amp; Advertising</a:t>
            </a:r>
          </a:p>
        </p:txBody>
      </p:sp>
    </p:spTree>
    <p:extLst>
      <p:ext uri="{BB962C8B-B14F-4D97-AF65-F5344CB8AC3E}">
        <p14:creationId xmlns:p14="http://schemas.microsoft.com/office/powerpoint/2010/main" val="34300965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638548" y="822691"/>
            <a:ext cx="6998208" cy="738151"/>
          </a:xfrm>
        </p:spPr>
        <p:txBody>
          <a:bodyPr/>
          <a:lstStyle/>
          <a:p>
            <a:r>
              <a:rPr lang="en-US" dirty="0"/>
              <a:t>Electronic Database</a:t>
            </a:r>
          </a:p>
          <a:p>
            <a:pPr lvl="1"/>
            <a:r>
              <a:rPr lang="en-US" dirty="0" smtClean="0"/>
              <a:t>Electronic </a:t>
            </a:r>
            <a:r>
              <a:rPr lang="en-US" dirty="0"/>
              <a:t>database have these desired features: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INTRODUCING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5719859" y="2146979"/>
            <a:ext cx="4202349" cy="386054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CRUD </a:t>
            </a:r>
          </a:p>
          <a:p>
            <a:r>
              <a:rPr lang="en-US" dirty="0">
                <a:solidFill>
                  <a:schemeClr val="bg1"/>
                </a:solidFill>
              </a:rPr>
              <a:t>Consistency</a:t>
            </a:r>
          </a:p>
          <a:p>
            <a:r>
              <a:rPr lang="en-US" dirty="0">
                <a:solidFill>
                  <a:schemeClr val="bg1"/>
                </a:solidFill>
              </a:rPr>
              <a:t>Validity </a:t>
            </a:r>
          </a:p>
          <a:p>
            <a:r>
              <a:rPr lang="en-US" dirty="0">
                <a:solidFill>
                  <a:schemeClr val="bg1"/>
                </a:solidFill>
              </a:rPr>
              <a:t>Speed</a:t>
            </a:r>
          </a:p>
          <a:p>
            <a:r>
              <a:rPr lang="en-US" dirty="0">
                <a:solidFill>
                  <a:schemeClr val="bg1"/>
                </a:solidFill>
              </a:rPr>
              <a:t>Persistence and Backups </a:t>
            </a:r>
          </a:p>
          <a:p>
            <a:r>
              <a:rPr lang="en-US" dirty="0">
                <a:solidFill>
                  <a:schemeClr val="bg1"/>
                </a:solidFill>
              </a:rPr>
              <a:t>Low cost and extensibility</a:t>
            </a:r>
          </a:p>
          <a:p>
            <a:r>
              <a:rPr lang="en-US" dirty="0">
                <a:solidFill>
                  <a:schemeClr val="bg1"/>
                </a:solidFill>
              </a:rPr>
              <a:t>Ease of Use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46566" y="2146979"/>
            <a:ext cx="6096000" cy="34276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b="1" dirty="0">
                <a:solidFill>
                  <a:schemeClr val="bg1"/>
                </a:solidFill>
              </a:rPr>
              <a:t>Portability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b="1" dirty="0">
                <a:solidFill>
                  <a:schemeClr val="bg1"/>
                </a:solidFill>
              </a:rPr>
              <a:t>Security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b="1" dirty="0">
                <a:solidFill>
                  <a:schemeClr val="bg1"/>
                </a:solidFill>
              </a:rPr>
              <a:t>Sharing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b="1" dirty="0">
                <a:solidFill>
                  <a:schemeClr val="bg1"/>
                </a:solidFill>
              </a:rPr>
              <a:t>Complex calculations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b="1" dirty="0">
                <a:solidFill>
                  <a:schemeClr val="bg1"/>
                </a:solidFill>
              </a:rPr>
              <a:t>Atomicity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b="1" dirty="0">
                <a:solidFill>
                  <a:schemeClr val="bg1"/>
                </a:solidFill>
              </a:rPr>
              <a:t>Consistency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b="1" dirty="0">
                <a:solidFill>
                  <a:schemeClr val="bg1"/>
                </a:solidFill>
              </a:rPr>
              <a:t> Isolation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b="1" dirty="0">
                <a:solidFill>
                  <a:schemeClr val="bg1"/>
                </a:solidFill>
              </a:rPr>
              <a:t>Durability</a:t>
            </a:r>
          </a:p>
        </p:txBody>
      </p:sp>
    </p:spTree>
    <p:extLst>
      <p:ext uri="{BB962C8B-B14F-4D97-AF65-F5344CB8AC3E}">
        <p14:creationId xmlns:p14="http://schemas.microsoft.com/office/powerpoint/2010/main" val="31169214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2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47687" y="6492875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 Placeholder 17">
            <a:extLst>
              <a:ext uri="{FF2B5EF4-FFF2-40B4-BE49-F238E27FC236}">
                <a16:creationId xmlns="" xmlns:a16="http://schemas.microsoft.com/office/drawing/2014/main" id="{EA9D381B-DCC8-4878-B0B2-E76A30957496}"/>
              </a:ext>
            </a:extLst>
          </p:cNvPr>
          <p:cNvSpPr txBox="1">
            <a:spLocks/>
          </p:cNvSpPr>
          <p:nvPr/>
        </p:nvSpPr>
        <p:spPr>
          <a:xfrm>
            <a:off x="782488" y="2393636"/>
            <a:ext cx="9931400" cy="15881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“</a:t>
            </a:r>
            <a:r>
              <a:rPr lang="en-US" dirty="0"/>
              <a:t>As a student, I would like to know different types of file storage mechanisms that may be used as databases.” </a:t>
            </a:r>
          </a:p>
        </p:txBody>
      </p:sp>
    </p:spTree>
    <p:extLst>
      <p:ext uri="{BB962C8B-B14F-4D97-AF65-F5344CB8AC3E}">
        <p14:creationId xmlns:p14="http://schemas.microsoft.com/office/powerpoint/2010/main" val="108644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26928" y="2188049"/>
            <a:ext cx="2600294" cy="1973874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Flat files</a:t>
            </a:r>
          </a:p>
          <a:p>
            <a:pPr lvl="1"/>
            <a:r>
              <a:rPr lang="en-US" dirty="0"/>
              <a:t>Text files, INI files, Registry files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3442427" y="2242527"/>
            <a:ext cx="2435369" cy="1137747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“Spreadsheets</a:t>
            </a:r>
          </a:p>
          <a:p>
            <a:pPr lvl="1"/>
            <a:r>
              <a:rPr lang="en-US" dirty="0"/>
              <a:t>Excel files, CSV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6438878" y="2188049"/>
            <a:ext cx="1912863" cy="1137747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XML</a:t>
            </a:r>
          </a:p>
          <a:p>
            <a:pPr lvl="1"/>
            <a:r>
              <a:rPr lang="en-US" dirty="0"/>
              <a:t>XML format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439368"/>
          </a:xfrm>
        </p:spPr>
        <p:txBody>
          <a:bodyPr/>
          <a:lstStyle/>
          <a:p>
            <a:r>
              <a:rPr lang="en-US" sz="3200" b="0" dirty="0"/>
              <a:t>Recognize the different file types to better understand when to use them</a:t>
            </a: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9216" y="2772466"/>
            <a:ext cx="2280325" cy="5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9">
            <a:extLst>
              <a:ext uri="{FF2B5EF4-FFF2-40B4-BE49-F238E27FC236}">
                <a16:creationId xmlns="" xmlns:a16="http://schemas.microsoft.com/office/drawing/2014/main" id="{77661453-0FB3-47E4-A1A6-F475479C1ECF}"/>
              </a:ext>
            </a:extLst>
          </p:cNvPr>
          <p:cNvSpPr txBox="1">
            <a:spLocks/>
          </p:cNvSpPr>
          <p:nvPr/>
        </p:nvSpPr>
        <p:spPr>
          <a:xfrm>
            <a:off x="8848935" y="2188049"/>
            <a:ext cx="2435369" cy="113774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/>
              <a:t>JSON</a:t>
            </a:r>
          </a:p>
          <a:p>
            <a:pPr lvl="1"/>
            <a:r>
              <a:rPr lang="en-US" dirty="0"/>
              <a:t>JavaScript Notation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D279891-EC5B-4795-A5F6-9E372FC84154}"/>
              </a:ext>
            </a:extLst>
          </p:cNvPr>
          <p:cNvSpPr/>
          <p:nvPr/>
        </p:nvSpPr>
        <p:spPr>
          <a:xfrm>
            <a:off x="3511747" y="2750932"/>
            <a:ext cx="2280325" cy="5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165EAEF-A24C-4293-BC6E-6EE2F4C308D9}"/>
              </a:ext>
            </a:extLst>
          </p:cNvPr>
          <p:cNvSpPr/>
          <p:nvPr/>
        </p:nvSpPr>
        <p:spPr>
          <a:xfrm>
            <a:off x="6293001" y="2730501"/>
            <a:ext cx="2280325" cy="5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17BB0BA-1557-4FCB-AE0C-36D2AC27657E}"/>
              </a:ext>
            </a:extLst>
          </p:cNvPr>
          <p:cNvSpPr/>
          <p:nvPr/>
        </p:nvSpPr>
        <p:spPr>
          <a:xfrm>
            <a:off x="9003979" y="2721666"/>
            <a:ext cx="2280325" cy="5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9">
            <a:extLst>
              <a:ext uri="{FF2B5EF4-FFF2-40B4-BE49-F238E27FC236}">
                <a16:creationId xmlns="" xmlns:a16="http://schemas.microsoft.com/office/drawing/2014/main" id="{2B0E4136-FB38-483C-B915-31CB76852959}"/>
              </a:ext>
            </a:extLst>
          </p:cNvPr>
          <p:cNvSpPr txBox="1">
            <a:spLocks/>
          </p:cNvSpPr>
          <p:nvPr/>
        </p:nvSpPr>
        <p:spPr>
          <a:xfrm>
            <a:off x="1313064" y="4884769"/>
            <a:ext cx="2600294" cy="141474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/>
              <a:t>Relational</a:t>
            </a:r>
          </a:p>
          <a:p>
            <a:pPr lvl="1"/>
            <a:r>
              <a:rPr lang="en-US" dirty="0"/>
              <a:t>SQL Server, Oracle, PostgreSQL…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953BBB14-CB35-4E5F-A6FC-E018C78B31A2}"/>
              </a:ext>
            </a:extLst>
          </p:cNvPr>
          <p:cNvSpPr/>
          <p:nvPr/>
        </p:nvSpPr>
        <p:spPr>
          <a:xfrm>
            <a:off x="1473049" y="5440108"/>
            <a:ext cx="2280325" cy="5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9">
            <a:extLst>
              <a:ext uri="{FF2B5EF4-FFF2-40B4-BE49-F238E27FC236}">
                <a16:creationId xmlns="" xmlns:a16="http://schemas.microsoft.com/office/drawing/2014/main" id="{22C0D91B-9B7D-4529-870F-8E01D742E3B6}"/>
              </a:ext>
            </a:extLst>
          </p:cNvPr>
          <p:cNvSpPr txBox="1">
            <a:spLocks/>
          </p:cNvSpPr>
          <p:nvPr/>
        </p:nvSpPr>
        <p:spPr>
          <a:xfrm>
            <a:off x="4577919" y="4884769"/>
            <a:ext cx="2600294" cy="113774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/>
              <a:t>NoSQL</a:t>
            </a:r>
          </a:p>
          <a:p>
            <a:pPr lvl="1"/>
            <a:r>
              <a:rPr lang="en-US" dirty="0"/>
              <a:t>MongoDB, CouchDB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="" xmlns:a16="http://schemas.microsoft.com/office/drawing/2014/main" id="{1DAAAFDF-7E30-4527-A730-C980C18D054C}"/>
              </a:ext>
            </a:extLst>
          </p:cNvPr>
          <p:cNvSpPr txBox="1">
            <a:spLocks/>
          </p:cNvSpPr>
          <p:nvPr/>
        </p:nvSpPr>
        <p:spPr>
          <a:xfrm>
            <a:off x="7842774" y="4909172"/>
            <a:ext cx="2820058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/>
              <a:t>And many more…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8D2C7B57-A3FF-46C3-86FB-CDE46AD2DC73}"/>
              </a:ext>
            </a:extLst>
          </p:cNvPr>
          <p:cNvSpPr/>
          <p:nvPr/>
        </p:nvSpPr>
        <p:spPr>
          <a:xfrm>
            <a:off x="7842774" y="5449695"/>
            <a:ext cx="2511861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4C0582AC-38C3-4F1B-9315-C29D1E55C0FA}"/>
              </a:ext>
            </a:extLst>
          </p:cNvPr>
          <p:cNvSpPr/>
          <p:nvPr/>
        </p:nvSpPr>
        <p:spPr>
          <a:xfrm>
            <a:off x="4577919" y="5472554"/>
            <a:ext cx="2280325" cy="5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8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8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8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8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8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8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8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8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8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8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8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8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8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  <p:bldP spid="18" grpId="0" uiExpand="1" build="p"/>
      <p:bldP spid="13" grpId="0" animBg="1"/>
      <p:bldP spid="13" grpId="1" animBg="1"/>
      <p:bldP spid="12" grpId="0" uiExpand="1" build="p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0" grpId="0" uiExpand="1" build="p"/>
      <p:bldP spid="21" grpId="0" animBg="1"/>
      <p:bldP spid="21" grpId="1" animBg="1"/>
      <p:bldP spid="22" grpId="0" uiExpand="1" build="p"/>
      <p:bldP spid="26" grpId="0" uiExpand="1" build="p"/>
      <p:bldP spid="27" grpId="0" animBg="1"/>
      <p:bldP spid="27" grpId="1" animBg="1"/>
      <p:bldP spid="24" grpId="0" animBg="1"/>
      <p:bldP spid="2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47687" y="6492875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 Placeholder 17">
            <a:extLst>
              <a:ext uri="{FF2B5EF4-FFF2-40B4-BE49-F238E27FC236}">
                <a16:creationId xmlns="" xmlns:a16="http://schemas.microsoft.com/office/drawing/2014/main" id="{EA9D381B-DCC8-4878-B0B2-E76A30957496}"/>
              </a:ext>
            </a:extLst>
          </p:cNvPr>
          <p:cNvSpPr txBox="1">
            <a:spLocks/>
          </p:cNvSpPr>
          <p:nvPr/>
        </p:nvSpPr>
        <p:spPr>
          <a:xfrm>
            <a:off x="782488" y="2393636"/>
            <a:ext cx="9931400" cy="15881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“</a:t>
            </a:r>
            <a:r>
              <a:rPr lang="en-US" dirty="0"/>
              <a:t>As a student, I would like to understand what normalization is so that I can create my first database.”</a:t>
            </a:r>
          </a:p>
        </p:txBody>
      </p:sp>
    </p:spTree>
    <p:extLst>
      <p:ext uri="{BB962C8B-B14F-4D97-AF65-F5344CB8AC3E}">
        <p14:creationId xmlns:p14="http://schemas.microsoft.com/office/powerpoint/2010/main" val="333293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FUL Presentations.pptx" id="{F35F1979-0F96-40AB-A8BA-4291EDE5F127}" vid="{D4D34B82-5498-418F-8E4B-B445820BA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2047</TotalTime>
  <Words>720</Words>
  <Application>Microsoft Office PowerPoint</Application>
  <PresentationFormat>Widescreen</PresentationFormat>
  <Paragraphs>155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Calibri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Database</vt:lpstr>
      <vt:lpstr>PowerPoint Presentation</vt:lpstr>
      <vt:lpstr>A TOOL THAT STORES DATA AND LETS YOU CREATE, READ, UPDATE, AND DELETE DATA</vt:lpstr>
      <vt:lpstr>PowerPoint Presentation</vt:lpstr>
      <vt:lpstr>PowerPoint Presentation</vt:lpstr>
      <vt:lpstr>INTRODUCING</vt:lpstr>
      <vt:lpstr>PowerPoint Presentation</vt:lpstr>
      <vt:lpstr>TYPES</vt:lpstr>
      <vt:lpstr>PowerPoint Presentation</vt:lpstr>
      <vt:lpstr>Normalization</vt:lpstr>
      <vt:lpstr>PowerPoint Presentation</vt:lpstr>
      <vt:lpstr>ERD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POWERFUL</dc:title>
  <dc:subject/>
  <dc:creator>Shawn M. Ferguson</dc:creator>
  <cp:keywords/>
  <dc:description/>
  <cp:lastModifiedBy>Shawn M. Ferguson</cp:lastModifiedBy>
  <cp:revision>36</cp:revision>
  <dcterms:created xsi:type="dcterms:W3CDTF">2018-06-10T18:43:31Z</dcterms:created>
  <dcterms:modified xsi:type="dcterms:W3CDTF">2018-06-12T22:49:17Z</dcterms:modified>
  <cp:category/>
</cp:coreProperties>
</file>