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53"/>
  </p:notesMasterIdLst>
  <p:sldIdLst>
    <p:sldId id="256" r:id="rId2"/>
    <p:sldId id="257" r:id="rId3"/>
    <p:sldId id="259" r:id="rId4"/>
    <p:sldId id="306" r:id="rId5"/>
    <p:sldId id="307" r:id="rId6"/>
    <p:sldId id="310" r:id="rId7"/>
    <p:sldId id="311" r:id="rId8"/>
    <p:sldId id="309"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3" r:id="rId38"/>
    <p:sldId id="344" r:id="rId39"/>
    <p:sldId id="345" r:id="rId40"/>
    <p:sldId id="346" r:id="rId41"/>
    <p:sldId id="347" r:id="rId42"/>
    <p:sldId id="348" r:id="rId43"/>
    <p:sldId id="349" r:id="rId44"/>
    <p:sldId id="350" r:id="rId45"/>
    <p:sldId id="351" r:id="rId46"/>
    <p:sldId id="352" r:id="rId47"/>
    <p:sldId id="353" r:id="rId48"/>
    <p:sldId id="354" r:id="rId49"/>
    <p:sldId id="355" r:id="rId50"/>
    <p:sldId id="356" r:id="rId51"/>
    <p:sldId id="305" r:id="rId52"/>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00CC"/>
    <a:srgbClr val="0000FF"/>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96" autoAdjust="0"/>
    <p:restoredTop sz="90603" autoAdjust="0"/>
  </p:normalViewPr>
  <p:slideViewPr>
    <p:cSldViewPr>
      <p:cViewPr varScale="1">
        <p:scale>
          <a:sx n="88" d="100"/>
          <a:sy n="88" d="100"/>
        </p:scale>
        <p:origin x="1326" y="90"/>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E24270EF-AF73-4707-92A6-58BDFD4891BE}" type="datetimeFigureOut">
              <a:rPr lang="en-US"/>
              <a:pPr>
                <a:defRPr/>
              </a:pPr>
              <a:t>3/27/2016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fld id="{1E4E52A4-E576-48D9-8AFD-A6E69D26B828}" type="slidenum">
              <a:rPr lang="en-US" altLang="en-US"/>
              <a:pPr/>
              <a:t>‹#›</a:t>
            </a:fld>
            <a:endParaRPr lang="en-US" altLang="en-US"/>
          </a:p>
        </p:txBody>
      </p:sp>
    </p:spTree>
    <p:extLst>
      <p:ext uri="{BB962C8B-B14F-4D97-AF65-F5344CB8AC3E}">
        <p14:creationId xmlns:p14="http://schemas.microsoft.com/office/powerpoint/2010/main" val="10185112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E21412D-D529-4CCE-BF6E-07407DAC9458}" type="slidenum">
              <a:rPr lang="en-US" altLang="en-US"/>
              <a:pPr eaLnBrk="1" hangingPunct="1"/>
              <a:t>1</a:t>
            </a:fld>
            <a:endParaRPr lang="en-US" altLang="en-US"/>
          </a:p>
        </p:txBody>
      </p:sp>
    </p:spTree>
    <p:extLst>
      <p:ext uri="{BB962C8B-B14F-4D97-AF65-F5344CB8AC3E}">
        <p14:creationId xmlns:p14="http://schemas.microsoft.com/office/powerpoint/2010/main" val="708210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CBC3F33-A10D-430D-A07C-AF5C164D2B76}" type="slidenum">
              <a:rPr lang="en-US" altLang="en-US"/>
              <a:pPr eaLnBrk="1" hangingPunct="1"/>
              <a:t>10</a:t>
            </a:fld>
            <a:endParaRPr lang="en-US" altLang="en-US"/>
          </a:p>
        </p:txBody>
      </p:sp>
    </p:spTree>
    <p:extLst>
      <p:ext uri="{BB962C8B-B14F-4D97-AF65-F5344CB8AC3E}">
        <p14:creationId xmlns:p14="http://schemas.microsoft.com/office/powerpoint/2010/main" val="1647630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20E1D08-A0CC-461A-B6AD-7778E2B97490}" type="slidenum">
              <a:rPr lang="en-US" altLang="en-US"/>
              <a:pPr eaLnBrk="1" hangingPunct="1"/>
              <a:t>11</a:t>
            </a:fld>
            <a:endParaRPr lang="en-US" altLang="en-US"/>
          </a:p>
        </p:txBody>
      </p:sp>
    </p:spTree>
    <p:extLst>
      <p:ext uri="{BB962C8B-B14F-4D97-AF65-F5344CB8AC3E}">
        <p14:creationId xmlns:p14="http://schemas.microsoft.com/office/powerpoint/2010/main" val="516085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0B71BF2-8DD1-459A-8370-5A2637285616}" type="slidenum">
              <a:rPr lang="en-US" altLang="en-US"/>
              <a:pPr eaLnBrk="1" hangingPunct="1"/>
              <a:t>12</a:t>
            </a:fld>
            <a:endParaRPr lang="en-US" altLang="en-US"/>
          </a:p>
        </p:txBody>
      </p:sp>
    </p:spTree>
    <p:extLst>
      <p:ext uri="{BB962C8B-B14F-4D97-AF65-F5344CB8AC3E}">
        <p14:creationId xmlns:p14="http://schemas.microsoft.com/office/powerpoint/2010/main" val="3488324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750E4F6-EE57-4EF5-8A81-EACA44FF72C0}" type="slidenum">
              <a:rPr lang="en-US" altLang="en-US"/>
              <a:pPr eaLnBrk="1" hangingPunct="1"/>
              <a:t>13</a:t>
            </a:fld>
            <a:endParaRPr lang="en-US" altLang="en-US"/>
          </a:p>
        </p:txBody>
      </p:sp>
    </p:spTree>
    <p:extLst>
      <p:ext uri="{BB962C8B-B14F-4D97-AF65-F5344CB8AC3E}">
        <p14:creationId xmlns:p14="http://schemas.microsoft.com/office/powerpoint/2010/main" val="2131882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DD7A74E-2657-46C6-A98F-04AB3D7FED99}" type="slidenum">
              <a:rPr lang="en-US" altLang="en-US"/>
              <a:pPr eaLnBrk="1" hangingPunct="1"/>
              <a:t>14</a:t>
            </a:fld>
            <a:endParaRPr lang="en-US" altLang="en-US"/>
          </a:p>
        </p:txBody>
      </p:sp>
    </p:spTree>
    <p:extLst>
      <p:ext uri="{BB962C8B-B14F-4D97-AF65-F5344CB8AC3E}">
        <p14:creationId xmlns:p14="http://schemas.microsoft.com/office/powerpoint/2010/main" val="2882655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4B65E2B-49FA-480D-ADAB-06ADC8747689}" type="slidenum">
              <a:rPr lang="en-US" altLang="en-US"/>
              <a:pPr eaLnBrk="1" hangingPunct="1"/>
              <a:t>15</a:t>
            </a:fld>
            <a:endParaRPr lang="en-US" altLang="en-US"/>
          </a:p>
        </p:txBody>
      </p:sp>
    </p:spTree>
    <p:extLst>
      <p:ext uri="{BB962C8B-B14F-4D97-AF65-F5344CB8AC3E}">
        <p14:creationId xmlns:p14="http://schemas.microsoft.com/office/powerpoint/2010/main" val="1337428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9A50884-4B36-4D43-AF47-77D36BB14836}" type="slidenum">
              <a:rPr lang="en-US" altLang="en-US"/>
              <a:pPr eaLnBrk="1" hangingPunct="1"/>
              <a:t>16</a:t>
            </a:fld>
            <a:endParaRPr lang="en-US" altLang="en-US"/>
          </a:p>
        </p:txBody>
      </p:sp>
    </p:spTree>
    <p:extLst>
      <p:ext uri="{BB962C8B-B14F-4D97-AF65-F5344CB8AC3E}">
        <p14:creationId xmlns:p14="http://schemas.microsoft.com/office/powerpoint/2010/main" val="3274246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BA2D525-541F-43B7-B9E1-AFF5B3863C04}" type="slidenum">
              <a:rPr lang="en-US" altLang="en-US"/>
              <a:pPr eaLnBrk="1" hangingPunct="1"/>
              <a:t>17</a:t>
            </a:fld>
            <a:endParaRPr lang="en-US" altLang="en-US"/>
          </a:p>
        </p:txBody>
      </p:sp>
    </p:spTree>
    <p:extLst>
      <p:ext uri="{BB962C8B-B14F-4D97-AF65-F5344CB8AC3E}">
        <p14:creationId xmlns:p14="http://schemas.microsoft.com/office/powerpoint/2010/main" val="961450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14684F1-3AA1-491E-A620-912D27F2816C}" type="slidenum">
              <a:rPr lang="en-US" altLang="en-US"/>
              <a:pPr eaLnBrk="1" hangingPunct="1"/>
              <a:t>18</a:t>
            </a:fld>
            <a:endParaRPr lang="en-US" altLang="en-US"/>
          </a:p>
        </p:txBody>
      </p:sp>
    </p:spTree>
    <p:extLst>
      <p:ext uri="{BB962C8B-B14F-4D97-AF65-F5344CB8AC3E}">
        <p14:creationId xmlns:p14="http://schemas.microsoft.com/office/powerpoint/2010/main" val="26090621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87E6D0D-4663-43CB-98B9-1A11308869A4}" type="slidenum">
              <a:rPr lang="en-US" altLang="en-US"/>
              <a:pPr eaLnBrk="1" hangingPunct="1"/>
              <a:t>19</a:t>
            </a:fld>
            <a:endParaRPr lang="en-US" altLang="en-US"/>
          </a:p>
        </p:txBody>
      </p:sp>
    </p:spTree>
    <p:extLst>
      <p:ext uri="{BB962C8B-B14F-4D97-AF65-F5344CB8AC3E}">
        <p14:creationId xmlns:p14="http://schemas.microsoft.com/office/powerpoint/2010/main" val="1001388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This should also be a review for the 70-642.</a:t>
            </a:r>
          </a:p>
          <a:p>
            <a:pPr eaLnBrk="1" hangingPunct="1"/>
            <a:endParaRPr lang="en-US" altLang="en-US" smtClean="0"/>
          </a:p>
        </p:txBody>
      </p:sp>
    </p:spTree>
    <p:extLst>
      <p:ext uri="{BB962C8B-B14F-4D97-AF65-F5344CB8AC3E}">
        <p14:creationId xmlns:p14="http://schemas.microsoft.com/office/powerpoint/2010/main" val="37690620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54616F7-0C47-4BA1-973F-5D9C06DEB1C2}" type="slidenum">
              <a:rPr lang="en-US" altLang="en-US"/>
              <a:pPr eaLnBrk="1" hangingPunct="1"/>
              <a:t>20</a:t>
            </a:fld>
            <a:endParaRPr lang="en-US" altLang="en-US"/>
          </a:p>
        </p:txBody>
      </p:sp>
    </p:spTree>
    <p:extLst>
      <p:ext uri="{BB962C8B-B14F-4D97-AF65-F5344CB8AC3E}">
        <p14:creationId xmlns:p14="http://schemas.microsoft.com/office/powerpoint/2010/main" val="3718659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C21E620-02AC-48D5-83A3-68006FCD438F}" type="slidenum">
              <a:rPr lang="en-US" altLang="en-US"/>
              <a:pPr eaLnBrk="1" hangingPunct="1"/>
              <a:t>21</a:t>
            </a:fld>
            <a:endParaRPr lang="en-US" altLang="en-US"/>
          </a:p>
        </p:txBody>
      </p:sp>
    </p:spTree>
    <p:extLst>
      <p:ext uri="{BB962C8B-B14F-4D97-AF65-F5344CB8AC3E}">
        <p14:creationId xmlns:p14="http://schemas.microsoft.com/office/powerpoint/2010/main" val="3809946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F091C23-B345-42F4-AEAE-4D17F08C1CF5}" type="slidenum">
              <a:rPr lang="en-US" altLang="en-US"/>
              <a:pPr eaLnBrk="1" hangingPunct="1"/>
              <a:t>22</a:t>
            </a:fld>
            <a:endParaRPr lang="en-US" altLang="en-US"/>
          </a:p>
        </p:txBody>
      </p:sp>
    </p:spTree>
    <p:extLst>
      <p:ext uri="{BB962C8B-B14F-4D97-AF65-F5344CB8AC3E}">
        <p14:creationId xmlns:p14="http://schemas.microsoft.com/office/powerpoint/2010/main" val="1578450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7D85E16-3DA5-4FC9-9A3B-FA508E945DB5}" type="slidenum">
              <a:rPr lang="en-US" altLang="en-US"/>
              <a:pPr eaLnBrk="1" hangingPunct="1"/>
              <a:t>23</a:t>
            </a:fld>
            <a:endParaRPr lang="en-US" altLang="en-US"/>
          </a:p>
        </p:txBody>
      </p:sp>
    </p:spTree>
    <p:extLst>
      <p:ext uri="{BB962C8B-B14F-4D97-AF65-F5344CB8AC3E}">
        <p14:creationId xmlns:p14="http://schemas.microsoft.com/office/powerpoint/2010/main" val="3995205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3018899-556E-42A9-BAF5-21E3C6C1320B}" type="slidenum">
              <a:rPr lang="en-US" altLang="en-US"/>
              <a:pPr eaLnBrk="1" hangingPunct="1"/>
              <a:t>24</a:t>
            </a:fld>
            <a:endParaRPr lang="en-US" altLang="en-US"/>
          </a:p>
        </p:txBody>
      </p:sp>
    </p:spTree>
    <p:extLst>
      <p:ext uri="{BB962C8B-B14F-4D97-AF65-F5344CB8AC3E}">
        <p14:creationId xmlns:p14="http://schemas.microsoft.com/office/powerpoint/2010/main" val="21056162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168AAD1-CDCB-46AB-9022-5C609D61F002}" type="slidenum">
              <a:rPr lang="en-US" altLang="en-US"/>
              <a:pPr eaLnBrk="1" hangingPunct="1"/>
              <a:t>25</a:t>
            </a:fld>
            <a:endParaRPr lang="en-US" altLang="en-US"/>
          </a:p>
        </p:txBody>
      </p:sp>
    </p:spTree>
    <p:extLst>
      <p:ext uri="{BB962C8B-B14F-4D97-AF65-F5344CB8AC3E}">
        <p14:creationId xmlns:p14="http://schemas.microsoft.com/office/powerpoint/2010/main" val="27863713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8BE7D68-E251-4DA1-B7C9-042105AC318E}" type="slidenum">
              <a:rPr lang="en-US" altLang="en-US"/>
              <a:pPr eaLnBrk="1" hangingPunct="1"/>
              <a:t>26</a:t>
            </a:fld>
            <a:endParaRPr lang="en-US" altLang="en-US"/>
          </a:p>
        </p:txBody>
      </p:sp>
    </p:spTree>
    <p:extLst>
      <p:ext uri="{BB962C8B-B14F-4D97-AF65-F5344CB8AC3E}">
        <p14:creationId xmlns:p14="http://schemas.microsoft.com/office/powerpoint/2010/main" val="39407883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50784F0-CB77-4583-BA2A-DC885299CD90}" type="slidenum">
              <a:rPr lang="en-US" altLang="en-US"/>
              <a:pPr eaLnBrk="1" hangingPunct="1"/>
              <a:t>27</a:t>
            </a:fld>
            <a:endParaRPr lang="en-US" altLang="en-US"/>
          </a:p>
        </p:txBody>
      </p:sp>
    </p:spTree>
    <p:extLst>
      <p:ext uri="{BB962C8B-B14F-4D97-AF65-F5344CB8AC3E}">
        <p14:creationId xmlns:p14="http://schemas.microsoft.com/office/powerpoint/2010/main" val="39916653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4CDAAFD-6E14-4E44-ADB2-48BB05EFE7DD}" type="slidenum">
              <a:rPr lang="en-US" altLang="en-US"/>
              <a:pPr eaLnBrk="1" hangingPunct="1"/>
              <a:t>28</a:t>
            </a:fld>
            <a:endParaRPr lang="en-US" altLang="en-US"/>
          </a:p>
        </p:txBody>
      </p:sp>
    </p:spTree>
    <p:extLst>
      <p:ext uri="{BB962C8B-B14F-4D97-AF65-F5344CB8AC3E}">
        <p14:creationId xmlns:p14="http://schemas.microsoft.com/office/powerpoint/2010/main" val="34207890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83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E9D1FB0-FA24-4EC3-B378-0A077F382C33}" type="slidenum">
              <a:rPr lang="en-US" altLang="en-US"/>
              <a:pPr eaLnBrk="1" hangingPunct="1"/>
              <a:t>29</a:t>
            </a:fld>
            <a:endParaRPr lang="en-US" altLang="en-US"/>
          </a:p>
        </p:txBody>
      </p:sp>
    </p:spTree>
    <p:extLst>
      <p:ext uri="{BB962C8B-B14F-4D97-AF65-F5344CB8AC3E}">
        <p14:creationId xmlns:p14="http://schemas.microsoft.com/office/powerpoint/2010/main" val="2692263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1AD68E0-52B3-43E7-888A-ED5054D95FEB}" type="slidenum">
              <a:rPr lang="en-US" altLang="en-US"/>
              <a:pPr eaLnBrk="1" hangingPunct="1"/>
              <a:t>3</a:t>
            </a:fld>
            <a:endParaRPr lang="en-US" altLang="en-US"/>
          </a:p>
        </p:txBody>
      </p:sp>
    </p:spTree>
    <p:extLst>
      <p:ext uri="{BB962C8B-B14F-4D97-AF65-F5344CB8AC3E}">
        <p14:creationId xmlns:p14="http://schemas.microsoft.com/office/powerpoint/2010/main" val="34037084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A225AFE-14A0-45DB-B394-46A5A4841314}" type="slidenum">
              <a:rPr lang="en-US" altLang="en-US"/>
              <a:pPr eaLnBrk="1" hangingPunct="1"/>
              <a:t>30</a:t>
            </a:fld>
            <a:endParaRPr lang="en-US" altLang="en-US"/>
          </a:p>
        </p:txBody>
      </p:sp>
    </p:spTree>
    <p:extLst>
      <p:ext uri="{BB962C8B-B14F-4D97-AF65-F5344CB8AC3E}">
        <p14:creationId xmlns:p14="http://schemas.microsoft.com/office/powerpoint/2010/main" val="14536899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3A99FAB-BBA6-4916-878F-3ED108023600}" type="slidenum">
              <a:rPr lang="en-US" altLang="en-US"/>
              <a:pPr eaLnBrk="1" hangingPunct="1"/>
              <a:t>31</a:t>
            </a:fld>
            <a:endParaRPr lang="en-US" altLang="en-US"/>
          </a:p>
        </p:txBody>
      </p:sp>
    </p:spTree>
    <p:extLst>
      <p:ext uri="{BB962C8B-B14F-4D97-AF65-F5344CB8AC3E}">
        <p14:creationId xmlns:p14="http://schemas.microsoft.com/office/powerpoint/2010/main" val="35614597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15F784C-8FBF-4CB0-8C08-99AB90D1FF64}" type="slidenum">
              <a:rPr lang="en-US" altLang="en-US"/>
              <a:pPr eaLnBrk="1" hangingPunct="1"/>
              <a:t>32</a:t>
            </a:fld>
            <a:endParaRPr lang="en-US" altLang="en-US"/>
          </a:p>
        </p:txBody>
      </p:sp>
    </p:spTree>
    <p:extLst>
      <p:ext uri="{BB962C8B-B14F-4D97-AF65-F5344CB8AC3E}">
        <p14:creationId xmlns:p14="http://schemas.microsoft.com/office/powerpoint/2010/main" val="29902669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FBF8873-8D79-4DBE-A63E-E877981A1973}" type="slidenum">
              <a:rPr lang="en-US" altLang="en-US"/>
              <a:pPr eaLnBrk="1" hangingPunct="1"/>
              <a:t>33</a:t>
            </a:fld>
            <a:endParaRPr lang="en-US" altLang="en-US"/>
          </a:p>
        </p:txBody>
      </p:sp>
    </p:spTree>
    <p:extLst>
      <p:ext uri="{BB962C8B-B14F-4D97-AF65-F5344CB8AC3E}">
        <p14:creationId xmlns:p14="http://schemas.microsoft.com/office/powerpoint/2010/main" val="31467586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80BB580-5171-4AA3-84CA-E292F5837B0E}" type="slidenum">
              <a:rPr lang="en-US" altLang="en-US"/>
              <a:pPr eaLnBrk="1" hangingPunct="1"/>
              <a:t>34</a:t>
            </a:fld>
            <a:endParaRPr lang="en-US" altLang="en-US"/>
          </a:p>
        </p:txBody>
      </p:sp>
    </p:spTree>
    <p:extLst>
      <p:ext uri="{BB962C8B-B14F-4D97-AF65-F5344CB8AC3E}">
        <p14:creationId xmlns:p14="http://schemas.microsoft.com/office/powerpoint/2010/main" val="28326567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BB3DA01-EA20-40F3-9DCA-93A7AEEFCF3A}" type="slidenum">
              <a:rPr lang="en-US" altLang="en-US"/>
              <a:pPr eaLnBrk="1" hangingPunct="1"/>
              <a:t>35</a:t>
            </a:fld>
            <a:endParaRPr lang="en-US" altLang="en-US"/>
          </a:p>
        </p:txBody>
      </p:sp>
    </p:spTree>
    <p:extLst>
      <p:ext uri="{BB962C8B-B14F-4D97-AF65-F5344CB8AC3E}">
        <p14:creationId xmlns:p14="http://schemas.microsoft.com/office/powerpoint/2010/main" val="39225483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490D47F-7E46-4F3E-86BF-83EBA5197086}" type="slidenum">
              <a:rPr lang="en-US" altLang="en-US"/>
              <a:pPr eaLnBrk="1" hangingPunct="1"/>
              <a:t>36</a:t>
            </a:fld>
            <a:endParaRPr lang="en-US" altLang="en-US"/>
          </a:p>
        </p:txBody>
      </p:sp>
    </p:spTree>
    <p:extLst>
      <p:ext uri="{BB962C8B-B14F-4D97-AF65-F5344CB8AC3E}">
        <p14:creationId xmlns:p14="http://schemas.microsoft.com/office/powerpoint/2010/main" val="41145718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E460783-E288-4982-9C92-856036F196CA}" type="slidenum">
              <a:rPr lang="en-US" altLang="en-US"/>
              <a:pPr eaLnBrk="1" hangingPunct="1"/>
              <a:t>37</a:t>
            </a:fld>
            <a:endParaRPr lang="en-US" altLang="en-US"/>
          </a:p>
        </p:txBody>
      </p:sp>
    </p:spTree>
    <p:extLst>
      <p:ext uri="{BB962C8B-B14F-4D97-AF65-F5344CB8AC3E}">
        <p14:creationId xmlns:p14="http://schemas.microsoft.com/office/powerpoint/2010/main" val="33746602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E44DC79-8506-476C-819F-3B9EDCBD3D64}" type="slidenum">
              <a:rPr lang="en-US" altLang="en-US"/>
              <a:pPr eaLnBrk="1" hangingPunct="1"/>
              <a:t>38</a:t>
            </a:fld>
            <a:endParaRPr lang="en-US" altLang="en-US"/>
          </a:p>
        </p:txBody>
      </p:sp>
    </p:spTree>
    <p:extLst>
      <p:ext uri="{BB962C8B-B14F-4D97-AF65-F5344CB8AC3E}">
        <p14:creationId xmlns:p14="http://schemas.microsoft.com/office/powerpoint/2010/main" val="18413526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56E1F9E-2ECF-428A-AEA9-E2107E259F96}" type="slidenum">
              <a:rPr lang="en-US" altLang="en-US"/>
              <a:pPr eaLnBrk="1" hangingPunct="1"/>
              <a:t>39</a:t>
            </a:fld>
            <a:endParaRPr lang="en-US" altLang="en-US"/>
          </a:p>
        </p:txBody>
      </p:sp>
    </p:spTree>
    <p:extLst>
      <p:ext uri="{BB962C8B-B14F-4D97-AF65-F5344CB8AC3E}">
        <p14:creationId xmlns:p14="http://schemas.microsoft.com/office/powerpoint/2010/main" val="1939832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8F1F4A7-CAA0-4CCD-9AA5-8A132A77D7C6}" type="slidenum">
              <a:rPr lang="en-US" altLang="en-US"/>
              <a:pPr eaLnBrk="1" hangingPunct="1"/>
              <a:t>4</a:t>
            </a:fld>
            <a:endParaRPr lang="en-US" altLang="en-US"/>
          </a:p>
        </p:txBody>
      </p:sp>
    </p:spTree>
    <p:extLst>
      <p:ext uri="{BB962C8B-B14F-4D97-AF65-F5344CB8AC3E}">
        <p14:creationId xmlns:p14="http://schemas.microsoft.com/office/powerpoint/2010/main" val="3788072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FDFF302-1300-4944-B9AD-A510FB7E3A87}" type="slidenum">
              <a:rPr lang="en-US" altLang="en-US"/>
              <a:pPr eaLnBrk="1" hangingPunct="1"/>
              <a:t>40</a:t>
            </a:fld>
            <a:endParaRPr lang="en-US" altLang="en-US"/>
          </a:p>
        </p:txBody>
      </p:sp>
    </p:spTree>
    <p:extLst>
      <p:ext uri="{BB962C8B-B14F-4D97-AF65-F5344CB8AC3E}">
        <p14:creationId xmlns:p14="http://schemas.microsoft.com/office/powerpoint/2010/main" val="20400913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34B7167-75B8-4A0A-98FC-52436D7C8C7B}" type="slidenum">
              <a:rPr lang="en-US" altLang="en-US"/>
              <a:pPr eaLnBrk="1" hangingPunct="1"/>
              <a:t>41</a:t>
            </a:fld>
            <a:endParaRPr lang="en-US" altLang="en-US"/>
          </a:p>
        </p:txBody>
      </p:sp>
    </p:spTree>
    <p:extLst>
      <p:ext uri="{BB962C8B-B14F-4D97-AF65-F5344CB8AC3E}">
        <p14:creationId xmlns:p14="http://schemas.microsoft.com/office/powerpoint/2010/main" val="22868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B23AD57-F1AC-47AA-A83F-1A63F162891F}" type="slidenum">
              <a:rPr lang="en-US" altLang="en-US"/>
              <a:pPr eaLnBrk="1" hangingPunct="1"/>
              <a:t>42</a:t>
            </a:fld>
            <a:endParaRPr lang="en-US" altLang="en-US"/>
          </a:p>
        </p:txBody>
      </p:sp>
    </p:spTree>
    <p:extLst>
      <p:ext uri="{BB962C8B-B14F-4D97-AF65-F5344CB8AC3E}">
        <p14:creationId xmlns:p14="http://schemas.microsoft.com/office/powerpoint/2010/main" val="13430845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A724147-E5B9-40EB-88A2-F8FD814AE449}" type="slidenum">
              <a:rPr lang="en-US" altLang="en-US"/>
              <a:pPr eaLnBrk="1" hangingPunct="1"/>
              <a:t>43</a:t>
            </a:fld>
            <a:endParaRPr lang="en-US" altLang="en-US"/>
          </a:p>
        </p:txBody>
      </p:sp>
    </p:spTree>
    <p:extLst>
      <p:ext uri="{BB962C8B-B14F-4D97-AF65-F5344CB8AC3E}">
        <p14:creationId xmlns:p14="http://schemas.microsoft.com/office/powerpoint/2010/main" val="34088210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99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F4143AD-CBDD-4610-B28A-C65A7642A35E}" type="slidenum">
              <a:rPr lang="en-US" altLang="en-US"/>
              <a:pPr eaLnBrk="1" hangingPunct="1"/>
              <a:t>44</a:t>
            </a:fld>
            <a:endParaRPr lang="en-US" altLang="en-US"/>
          </a:p>
        </p:txBody>
      </p:sp>
    </p:spTree>
    <p:extLst>
      <p:ext uri="{BB962C8B-B14F-4D97-AF65-F5344CB8AC3E}">
        <p14:creationId xmlns:p14="http://schemas.microsoft.com/office/powerpoint/2010/main" val="20177341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A8B46ED-05A9-4DF6-B12D-FDD1156ECAAE}" type="slidenum">
              <a:rPr lang="en-US" altLang="en-US"/>
              <a:pPr eaLnBrk="1" hangingPunct="1"/>
              <a:t>45</a:t>
            </a:fld>
            <a:endParaRPr lang="en-US" altLang="en-US"/>
          </a:p>
        </p:txBody>
      </p:sp>
    </p:spTree>
    <p:extLst>
      <p:ext uri="{BB962C8B-B14F-4D97-AF65-F5344CB8AC3E}">
        <p14:creationId xmlns:p14="http://schemas.microsoft.com/office/powerpoint/2010/main" val="22130282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013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E2AF5AF-8BE8-4F49-9833-4DECFDBEBB3D}" type="slidenum">
              <a:rPr lang="en-US" altLang="en-US"/>
              <a:pPr eaLnBrk="1" hangingPunct="1"/>
              <a:t>46</a:t>
            </a:fld>
            <a:endParaRPr lang="en-US" altLang="en-US"/>
          </a:p>
        </p:txBody>
      </p:sp>
    </p:spTree>
    <p:extLst>
      <p:ext uri="{BB962C8B-B14F-4D97-AF65-F5344CB8AC3E}">
        <p14:creationId xmlns:p14="http://schemas.microsoft.com/office/powerpoint/2010/main" val="6437498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024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1973F13-231F-43F6-AC2E-79FA48F101B3}" type="slidenum">
              <a:rPr lang="en-US" altLang="en-US"/>
              <a:pPr eaLnBrk="1" hangingPunct="1"/>
              <a:t>47</a:t>
            </a:fld>
            <a:endParaRPr lang="en-US" altLang="en-US"/>
          </a:p>
        </p:txBody>
      </p:sp>
    </p:spTree>
    <p:extLst>
      <p:ext uri="{BB962C8B-B14F-4D97-AF65-F5344CB8AC3E}">
        <p14:creationId xmlns:p14="http://schemas.microsoft.com/office/powerpoint/2010/main" val="41044090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034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B3AB301-D812-4814-85B8-A21004C29FD1}" type="slidenum">
              <a:rPr lang="en-US" altLang="en-US"/>
              <a:pPr eaLnBrk="1" hangingPunct="1"/>
              <a:t>48</a:t>
            </a:fld>
            <a:endParaRPr lang="en-US" altLang="en-US"/>
          </a:p>
        </p:txBody>
      </p:sp>
    </p:spTree>
    <p:extLst>
      <p:ext uri="{BB962C8B-B14F-4D97-AF65-F5344CB8AC3E}">
        <p14:creationId xmlns:p14="http://schemas.microsoft.com/office/powerpoint/2010/main" val="10500120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044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A89FF86-B24A-407E-A438-B7B6E3E43FDA}" type="slidenum">
              <a:rPr lang="en-US" altLang="en-US"/>
              <a:pPr eaLnBrk="1" hangingPunct="1"/>
              <a:t>49</a:t>
            </a:fld>
            <a:endParaRPr lang="en-US" altLang="en-US"/>
          </a:p>
        </p:txBody>
      </p:sp>
    </p:spTree>
    <p:extLst>
      <p:ext uri="{BB962C8B-B14F-4D97-AF65-F5344CB8AC3E}">
        <p14:creationId xmlns:p14="http://schemas.microsoft.com/office/powerpoint/2010/main" val="4152300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D509872-3355-4C60-8D26-F7E7AD832890}" type="slidenum">
              <a:rPr lang="en-US" altLang="en-US"/>
              <a:pPr eaLnBrk="1" hangingPunct="1"/>
              <a:t>5</a:t>
            </a:fld>
            <a:endParaRPr lang="en-US" altLang="en-US"/>
          </a:p>
        </p:txBody>
      </p:sp>
    </p:spTree>
    <p:extLst>
      <p:ext uri="{BB962C8B-B14F-4D97-AF65-F5344CB8AC3E}">
        <p14:creationId xmlns:p14="http://schemas.microsoft.com/office/powerpoint/2010/main" val="5380313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054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C343C0D-FAA5-4680-80F8-C7144392B8D0}" type="slidenum">
              <a:rPr lang="en-US" altLang="en-US"/>
              <a:pPr eaLnBrk="1" hangingPunct="1"/>
              <a:t>50</a:t>
            </a:fld>
            <a:endParaRPr lang="en-US" altLang="en-US"/>
          </a:p>
        </p:txBody>
      </p:sp>
    </p:spTree>
    <p:extLst>
      <p:ext uri="{BB962C8B-B14F-4D97-AF65-F5344CB8AC3E}">
        <p14:creationId xmlns:p14="http://schemas.microsoft.com/office/powerpoint/2010/main" val="37277994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06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2DEFFEC-7B1F-4409-9C65-3AFDC754FA59}" type="slidenum">
              <a:rPr lang="en-US" altLang="en-US"/>
              <a:pPr eaLnBrk="1" hangingPunct="1"/>
              <a:t>51</a:t>
            </a:fld>
            <a:endParaRPr lang="en-US" altLang="en-US"/>
          </a:p>
        </p:txBody>
      </p:sp>
    </p:spTree>
    <p:extLst>
      <p:ext uri="{BB962C8B-B14F-4D97-AF65-F5344CB8AC3E}">
        <p14:creationId xmlns:p14="http://schemas.microsoft.com/office/powerpoint/2010/main" val="3129760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FF8C0AA-BC75-461F-BE8D-FECF9AB8ACD7}" type="slidenum">
              <a:rPr lang="en-US" altLang="en-US"/>
              <a:pPr eaLnBrk="1" hangingPunct="1"/>
              <a:t>6</a:t>
            </a:fld>
            <a:endParaRPr lang="en-US" altLang="en-US"/>
          </a:p>
        </p:txBody>
      </p:sp>
    </p:spTree>
    <p:extLst>
      <p:ext uri="{BB962C8B-B14F-4D97-AF65-F5344CB8AC3E}">
        <p14:creationId xmlns:p14="http://schemas.microsoft.com/office/powerpoint/2010/main" val="411244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41D6F73-F52E-48E8-90EE-799D3350EC83}" type="slidenum">
              <a:rPr lang="en-US" altLang="en-US"/>
              <a:pPr eaLnBrk="1" hangingPunct="1"/>
              <a:t>7</a:t>
            </a:fld>
            <a:endParaRPr lang="en-US" altLang="en-US"/>
          </a:p>
        </p:txBody>
      </p:sp>
    </p:spTree>
    <p:extLst>
      <p:ext uri="{BB962C8B-B14F-4D97-AF65-F5344CB8AC3E}">
        <p14:creationId xmlns:p14="http://schemas.microsoft.com/office/powerpoint/2010/main" val="3184354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F6C2326-5574-4885-A2AD-D67FF10BAE6D}" type="slidenum">
              <a:rPr lang="en-US" altLang="en-US"/>
              <a:pPr eaLnBrk="1" hangingPunct="1"/>
              <a:t>8</a:t>
            </a:fld>
            <a:endParaRPr lang="en-US" altLang="en-US"/>
          </a:p>
        </p:txBody>
      </p:sp>
    </p:spTree>
    <p:extLst>
      <p:ext uri="{BB962C8B-B14F-4D97-AF65-F5344CB8AC3E}">
        <p14:creationId xmlns:p14="http://schemas.microsoft.com/office/powerpoint/2010/main" val="1756493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This adapter might be integrated into the motherboard or act as a separate device that connects to a PCI slot or perhaps a PC card slot or USB port. </a:t>
            </a:r>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2F5C430-D3BF-4A7C-8822-7EACBA193E97}" type="slidenum">
              <a:rPr lang="en-US" altLang="en-US"/>
              <a:pPr eaLnBrk="1" hangingPunct="1"/>
              <a:t>9</a:t>
            </a:fld>
            <a:endParaRPr lang="en-US" altLang="en-US"/>
          </a:p>
        </p:txBody>
      </p:sp>
    </p:spTree>
    <p:extLst>
      <p:ext uri="{BB962C8B-B14F-4D97-AF65-F5344CB8AC3E}">
        <p14:creationId xmlns:p14="http://schemas.microsoft.com/office/powerpoint/2010/main" val="2051348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C4AE401E-AA45-4B49-8DDE-1017D0267577}" type="datetimeFigureOut">
              <a:rPr lang="en-US"/>
              <a:pPr>
                <a:defRPr/>
              </a:pPr>
              <a:t>3/27/2016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631D7A3-F65C-4583-8B61-6D1092AD70C3}" type="slidenum">
              <a:rPr lang="en-US" altLang="en-US"/>
              <a:pPr/>
              <a:t>‹#›</a:t>
            </a:fld>
            <a:endParaRPr lang="en-US" altLang="en-US"/>
          </a:p>
        </p:txBody>
      </p:sp>
    </p:spTree>
    <p:extLst>
      <p:ext uri="{BB962C8B-B14F-4D97-AF65-F5344CB8AC3E}">
        <p14:creationId xmlns:p14="http://schemas.microsoft.com/office/powerpoint/2010/main" val="3164498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EC13771D-D72C-4A3C-B915-9AE1D20266A6}" type="datetimeFigureOut">
              <a:rPr lang="en-US"/>
              <a:pPr>
                <a:defRPr/>
              </a:pPr>
              <a:t>3/27/2016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9ADDA8C-7AD4-4094-8C62-0DA215EBD864}" type="slidenum">
              <a:rPr lang="en-US" altLang="en-US"/>
              <a:pPr/>
              <a:t>‹#›</a:t>
            </a:fld>
            <a:endParaRPr lang="en-US" altLang="en-US"/>
          </a:p>
        </p:txBody>
      </p:sp>
    </p:spTree>
    <p:extLst>
      <p:ext uri="{BB962C8B-B14F-4D97-AF65-F5344CB8AC3E}">
        <p14:creationId xmlns:p14="http://schemas.microsoft.com/office/powerpoint/2010/main" val="3171221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BCF767EF-E985-429C-A747-26C24BF73996}" type="datetimeFigureOut">
              <a:rPr lang="en-US"/>
              <a:pPr>
                <a:defRPr/>
              </a:pPr>
              <a:t>3/27/2016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0523F1B-D988-49AD-8BBF-98CE31E05E26}" type="slidenum">
              <a:rPr lang="en-US" altLang="en-US"/>
              <a:pPr/>
              <a:t>‹#›</a:t>
            </a:fld>
            <a:endParaRPr lang="en-US" altLang="en-US"/>
          </a:p>
        </p:txBody>
      </p:sp>
    </p:spTree>
    <p:extLst>
      <p:ext uri="{BB962C8B-B14F-4D97-AF65-F5344CB8AC3E}">
        <p14:creationId xmlns:p14="http://schemas.microsoft.com/office/powerpoint/2010/main" val="3364801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29600" cy="50292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fld id="{9F3F8465-B6CF-4AF0-BA32-949039C2F746}" type="datetimeFigureOut">
              <a:rPr lang="en-US"/>
              <a:pPr>
                <a:defRPr/>
              </a:pPr>
              <a:t>3/27/2016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C3AC5A4-05C3-4FDC-A72E-017DEBA560EE}" type="slidenum">
              <a:rPr lang="en-US" altLang="en-US"/>
              <a:pPr/>
              <a:t>‹#›</a:t>
            </a:fld>
            <a:endParaRPr lang="en-US" altLang="en-US"/>
          </a:p>
        </p:txBody>
      </p:sp>
    </p:spTree>
    <p:extLst>
      <p:ext uri="{BB962C8B-B14F-4D97-AF65-F5344CB8AC3E}">
        <p14:creationId xmlns:p14="http://schemas.microsoft.com/office/powerpoint/2010/main" val="400507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63E7B3A6-0265-4460-9463-4893BACAF7B8}" type="datetimeFigureOut">
              <a:rPr lang="en-US"/>
              <a:pPr>
                <a:defRPr/>
              </a:pPr>
              <a:t>3/27/2016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AAA4B6F-FB07-4B2F-B2ED-D55E686E7C4F}" type="slidenum">
              <a:rPr lang="en-US" altLang="en-US"/>
              <a:pPr/>
              <a:t>‹#›</a:t>
            </a:fld>
            <a:endParaRPr lang="en-US" altLang="en-US"/>
          </a:p>
        </p:txBody>
      </p:sp>
    </p:spTree>
    <p:extLst>
      <p:ext uri="{BB962C8B-B14F-4D97-AF65-F5344CB8AC3E}">
        <p14:creationId xmlns:p14="http://schemas.microsoft.com/office/powerpoint/2010/main" val="248095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1AAF87D6-B5D4-429F-A438-B3C7862A09F2}" type="datetimeFigureOut">
              <a:rPr lang="en-US"/>
              <a:pPr>
                <a:defRPr/>
              </a:pPr>
              <a:t>3/27/2016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EEBBE3C-E2C6-45B8-90E3-8A1C65115A19}" type="slidenum">
              <a:rPr lang="en-US" altLang="en-US"/>
              <a:pPr/>
              <a:t>‹#›</a:t>
            </a:fld>
            <a:endParaRPr lang="en-US" altLang="en-US"/>
          </a:p>
        </p:txBody>
      </p:sp>
    </p:spTree>
    <p:extLst>
      <p:ext uri="{BB962C8B-B14F-4D97-AF65-F5344CB8AC3E}">
        <p14:creationId xmlns:p14="http://schemas.microsoft.com/office/powerpoint/2010/main" val="215851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A1521318-7696-4E6D-9FA5-2BBFE77908A3}" type="datetimeFigureOut">
              <a:rPr lang="en-US"/>
              <a:pPr>
                <a:defRPr/>
              </a:pPr>
              <a:t>3/27/2016</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003715E2-8691-47DB-BC62-557ECEC094D7}" type="slidenum">
              <a:rPr lang="en-US" altLang="en-US"/>
              <a:pPr/>
              <a:t>‹#›</a:t>
            </a:fld>
            <a:endParaRPr lang="en-US" altLang="en-US"/>
          </a:p>
        </p:txBody>
      </p:sp>
    </p:spTree>
    <p:extLst>
      <p:ext uri="{BB962C8B-B14F-4D97-AF65-F5344CB8AC3E}">
        <p14:creationId xmlns:p14="http://schemas.microsoft.com/office/powerpoint/2010/main" val="2100038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F4124690-490F-4982-B384-9EE6143D96EF}" type="datetimeFigureOut">
              <a:rPr lang="en-US"/>
              <a:pPr>
                <a:defRPr/>
              </a:pPr>
              <a:t>3/27/2016</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B7DF18F9-D30D-416A-BF02-7C80AEA08F0B}" type="slidenum">
              <a:rPr lang="en-US" altLang="en-US"/>
              <a:pPr/>
              <a:t>‹#›</a:t>
            </a:fld>
            <a:endParaRPr lang="en-US" altLang="en-US"/>
          </a:p>
        </p:txBody>
      </p:sp>
    </p:spTree>
    <p:extLst>
      <p:ext uri="{BB962C8B-B14F-4D97-AF65-F5344CB8AC3E}">
        <p14:creationId xmlns:p14="http://schemas.microsoft.com/office/powerpoint/2010/main" val="1531312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9EF241F1-B247-40F0-A358-EE7C9C5BC9C1}" type="datetimeFigureOut">
              <a:rPr lang="en-US"/>
              <a:pPr>
                <a:defRPr/>
              </a:pPr>
              <a:t>3/27/2016</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5D7D4AE9-C954-48E0-8B26-15A8A192A642}" type="slidenum">
              <a:rPr lang="en-US" altLang="en-US"/>
              <a:pPr/>
              <a:t>‹#›</a:t>
            </a:fld>
            <a:endParaRPr lang="en-US" altLang="en-US"/>
          </a:p>
        </p:txBody>
      </p:sp>
    </p:spTree>
    <p:extLst>
      <p:ext uri="{BB962C8B-B14F-4D97-AF65-F5344CB8AC3E}">
        <p14:creationId xmlns:p14="http://schemas.microsoft.com/office/powerpoint/2010/main" val="1703864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335446AB-5032-48D1-B525-876A568C597D}" type="datetimeFigureOut">
              <a:rPr lang="en-US"/>
              <a:pPr>
                <a:defRPr/>
              </a:pPr>
              <a:t>3/27/2016</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FD69842F-03A5-4979-B62A-C3CC9430A075}" type="slidenum">
              <a:rPr lang="en-US" altLang="en-US"/>
              <a:pPr/>
              <a:t>‹#›</a:t>
            </a:fld>
            <a:endParaRPr lang="en-US" altLang="en-US"/>
          </a:p>
        </p:txBody>
      </p:sp>
    </p:spTree>
    <p:extLst>
      <p:ext uri="{BB962C8B-B14F-4D97-AF65-F5344CB8AC3E}">
        <p14:creationId xmlns:p14="http://schemas.microsoft.com/office/powerpoint/2010/main" val="2225292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7F3063D7-6755-4E45-A3CB-F7F38703D8BE}" type="datetimeFigureOut">
              <a:rPr lang="en-US"/>
              <a:pPr>
                <a:defRPr/>
              </a:pPr>
              <a:t>3/27/2016</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A70CB8B-A709-443C-8419-9F8DF649C634}" type="slidenum">
              <a:rPr lang="en-US" altLang="en-US"/>
              <a:pPr/>
              <a:t>‹#›</a:t>
            </a:fld>
            <a:endParaRPr lang="en-US" altLang="en-US"/>
          </a:p>
        </p:txBody>
      </p:sp>
    </p:spTree>
    <p:extLst>
      <p:ext uri="{BB962C8B-B14F-4D97-AF65-F5344CB8AC3E}">
        <p14:creationId xmlns:p14="http://schemas.microsoft.com/office/powerpoint/2010/main" val="3765415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0F9C7C69-9810-45F8-90E7-B548884586C5}" type="datetimeFigureOut">
              <a:rPr lang="en-US"/>
              <a:pPr>
                <a:defRPr/>
              </a:pPr>
              <a:t>3/27/2016</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2E9BBFB-7700-4ED9-8A2D-F360C6A8811B}" type="slidenum">
              <a:rPr lang="en-US" altLang="en-US"/>
              <a:pPr/>
              <a:t>‹#›</a:t>
            </a:fld>
            <a:endParaRPr lang="en-US" altLang="en-US"/>
          </a:p>
        </p:txBody>
      </p:sp>
    </p:spTree>
    <p:extLst>
      <p:ext uri="{BB962C8B-B14F-4D97-AF65-F5344CB8AC3E}">
        <p14:creationId xmlns:p14="http://schemas.microsoft.com/office/powerpoint/2010/main" val="3053848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DECDCB"/>
        </a:solidFill>
        <a:effectLst/>
      </p:bgPr>
    </p:bg>
    <p:spTree>
      <p:nvGrpSpPr>
        <p:cNvPr id="1" name=""/>
        <p:cNvGrpSpPr/>
        <p:nvPr/>
      </p:nvGrpSpPr>
      <p:grpSpPr>
        <a:xfrm>
          <a:off x="0" y="0"/>
          <a:ext cx="0" cy="0"/>
          <a:chOff x="0" y="0"/>
          <a:chExt cx="0" cy="0"/>
        </a:xfrm>
      </p:grpSpPr>
      <p:sp>
        <p:nvSpPr>
          <p:cNvPr id="7" name="Rounded Rectangle 6"/>
          <p:cNvSpPr/>
          <p:nvPr userDrawn="1"/>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userDrawn="1"/>
        </p:nvSpPr>
        <p:spPr>
          <a:xfrm>
            <a:off x="418596" y="435546"/>
            <a:ext cx="8306809" cy="603387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30" name="Straight Connector 7"/>
          <p:cNvCxnSpPr>
            <a:cxnSpLocks noChangeShapeType="1"/>
          </p:cNvCxnSpPr>
          <p:nvPr userDrawn="1"/>
        </p:nvCxnSpPr>
        <p:spPr bwMode="auto">
          <a:xfrm>
            <a:off x="533400" y="1447800"/>
            <a:ext cx="8077200" cy="1588"/>
          </a:xfrm>
          <a:prstGeom prst="line">
            <a:avLst/>
          </a:prstGeom>
          <a:noFill/>
          <a:ln w="57150" algn="ctr">
            <a:solidFill>
              <a:srgbClr val="000080"/>
            </a:solidFill>
            <a:round/>
            <a:headEnd/>
            <a:tailEnd/>
          </a:ln>
          <a:extLst>
            <a:ext uri="{909E8E84-426E-40DD-AFC4-6F175D3DCCD1}">
              <a14:hiddenFill xmlns:a14="http://schemas.microsoft.com/office/drawing/2010/main">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2" name="Rectangle 3"/>
          <p:cNvSpPr>
            <a:spLocks noGrp="1" noChangeArrowheads="1"/>
          </p:cNvSpPr>
          <p:nvPr>
            <p:ph type="body" idx="1"/>
          </p:nvPr>
        </p:nvSpPr>
        <p:spPr bwMode="auto">
          <a:xfrm>
            <a:off x="457200" y="14478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400">
                <a:latin typeface="Arial" charset="0"/>
              </a:defRPr>
            </a:lvl1pPr>
          </a:lstStyle>
          <a:p>
            <a:pPr>
              <a:defRPr/>
            </a:pPr>
            <a:fld id="{A9EF45A7-38D9-4784-9605-3DC81359C42D}" type="datetimeFigureOut">
              <a:rPr lang="en-US"/>
              <a:pPr>
                <a:defRPr/>
              </a:pPr>
              <a:t>3/27/2016</a:t>
            </a:fld>
            <a:endParaRPr lang="en-US"/>
          </a:p>
        </p:txBody>
      </p:sp>
      <p:sp>
        <p:nvSpPr>
          <p:cNvPr id="14950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atin typeface="Arial" charset="0"/>
              </a:defRPr>
            </a:lvl1pPr>
          </a:lstStyle>
          <a:p>
            <a:pPr>
              <a:defRPr/>
            </a:pPr>
            <a:endParaRPr lang="en-US"/>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fld id="{8BE6AA17-922E-464C-8732-6BF2FB98874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xStyles>
    <p:titleStyle>
      <a:lvl1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0" fontAlgn="base" hangingPunct="0">
        <a:spcBef>
          <a:spcPct val="20000"/>
        </a:spcBef>
        <a:spcAft>
          <a:spcPct val="0"/>
        </a:spcAft>
        <a:buClr>
          <a:srgbClr val="0000CC"/>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0000CC"/>
        </a:buClr>
        <a:buChar char="–"/>
        <a:defRPr sz="3000">
          <a:solidFill>
            <a:schemeClr val="tx1"/>
          </a:solidFill>
          <a:latin typeface="+mn-lt"/>
        </a:defRPr>
      </a:lvl2pPr>
      <a:lvl3pPr marL="1143000" indent="-228600" algn="l" rtl="0" eaLnBrk="0" fontAlgn="base" hangingPunct="0">
        <a:spcBef>
          <a:spcPct val="20000"/>
        </a:spcBef>
        <a:spcAft>
          <a:spcPct val="0"/>
        </a:spcAft>
        <a:buClr>
          <a:schemeClr val="tx1"/>
        </a:buClr>
        <a:buChar char="•"/>
        <a:defRPr sz="2800">
          <a:solidFill>
            <a:schemeClr val="tx1"/>
          </a:solidFill>
          <a:latin typeface="+mn-lt"/>
        </a:defRPr>
      </a:lvl3pPr>
      <a:lvl4pPr marL="1600200" indent="-228600" algn="l" rtl="0" eaLnBrk="0" fontAlgn="base" hangingPunct="0">
        <a:spcBef>
          <a:spcPct val="20000"/>
        </a:spcBef>
        <a:spcAft>
          <a:spcPct val="0"/>
        </a:spcAft>
        <a:buChar char="–"/>
        <a:defRPr sz="2000" b="1">
          <a:solidFill>
            <a:schemeClr val="tx1"/>
          </a:solidFill>
          <a:latin typeface="+mn-lt"/>
        </a:defRPr>
      </a:lvl4pPr>
      <a:lvl5pPr marL="2057400" indent="-228600" algn="l" rtl="0" eaLnBrk="0" fontAlgn="base" hangingPunct="0">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ounded Rectangle 6"/>
          <p:cNvSpPr/>
          <p:nvPr/>
        </p:nvSpPr>
        <p:spPr>
          <a:xfrm>
            <a:off x="304800" y="1452563"/>
            <a:ext cx="8532813" cy="3043237"/>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1528074"/>
            <a:ext cx="8306809" cy="2889482"/>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ctrTitle" idx="4294967295"/>
          </p:nvPr>
        </p:nvSpPr>
        <p:spPr>
          <a:xfrm>
            <a:off x="0" y="2286000"/>
            <a:ext cx="8534400" cy="898525"/>
          </a:xfrm>
        </p:spPr>
        <p:txBody>
          <a:bodyPr lIns="45720" rIns="45720">
            <a:normAutofit fontScale="90000"/>
          </a:bodyPr>
          <a:lstStyle/>
          <a:p>
            <a:pPr algn="r" eaLnBrk="1" hangingPunct="1">
              <a:defRPr/>
            </a:pPr>
            <a:r>
              <a:rPr lang="en-US" sz="4200" dirty="0" smtClean="0"/>
              <a:t>Understanding Local </a:t>
            </a:r>
            <a:br>
              <a:rPr lang="en-US" sz="4200" dirty="0" smtClean="0"/>
            </a:br>
            <a:r>
              <a:rPr lang="en-US" sz="4200" dirty="0" smtClean="0"/>
              <a:t>Area Networking</a:t>
            </a:r>
          </a:p>
        </p:txBody>
      </p:sp>
      <p:sp>
        <p:nvSpPr>
          <p:cNvPr id="2055" name="Subtitle 2"/>
          <p:cNvSpPr>
            <a:spLocks noGrp="1"/>
          </p:cNvSpPr>
          <p:nvPr>
            <p:ph type="body" idx="1"/>
          </p:nvPr>
        </p:nvSpPr>
        <p:spPr>
          <a:xfrm>
            <a:off x="304800" y="3124200"/>
            <a:ext cx="8183563" cy="1066800"/>
          </a:xfrm>
        </p:spPr>
        <p:txBody>
          <a:bodyPr lIns="182880" tIns="0"/>
          <a:lstStyle/>
          <a:p>
            <a:pPr marL="36513" indent="0" algn="r" eaLnBrk="1" hangingPunct="1">
              <a:spcBef>
                <a:spcPct val="0"/>
              </a:spcBef>
              <a:buFontTx/>
              <a:buNone/>
            </a:pPr>
            <a:r>
              <a:rPr lang="en-US" altLang="en-US" sz="2800" smtClean="0"/>
              <a:t>Lesson 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t>Network Adapter and RJ45 Patch Cable</a:t>
            </a:r>
            <a:endParaRPr lang="en-US" dirty="0" smtClean="0"/>
          </a:p>
        </p:txBody>
      </p:sp>
      <p:pic>
        <p:nvPicPr>
          <p:cNvPr id="11267" name="Picture 4" descr="01fig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854200"/>
            <a:ext cx="4419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4" descr="01fig04"/>
          <p:cNvPicPr>
            <a:picLocks noChangeAspect="1" noChangeArrowheads="1"/>
          </p:cNvPicPr>
          <p:nvPr/>
        </p:nvPicPr>
        <p:blipFill>
          <a:blip r:embed="rId4">
            <a:extLst>
              <a:ext uri="{28A0092B-C50C-407E-A947-70E740481C1C}">
                <a14:useLocalDpi xmlns:a14="http://schemas.microsoft.com/office/drawing/2010/main" val="0"/>
              </a:ext>
            </a:extLst>
          </a:blip>
          <a:srcRect l="14127" r="22417"/>
          <a:stretch>
            <a:fillRect/>
          </a:stretch>
        </p:blipFill>
        <p:spPr bwMode="auto">
          <a:xfrm>
            <a:off x="5732463" y="1600200"/>
            <a:ext cx="2308225"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smtClean="0"/>
              <a:t>Device Manager Showing Network Adapters</a:t>
            </a:r>
          </a:p>
        </p:txBody>
      </p:sp>
      <p:pic>
        <p:nvPicPr>
          <p:cNvPr id="12291" name="Picture 7" descr="01fig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524000"/>
            <a:ext cx="6553200"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smtClean="0"/>
              <a:t>Intel Network Adapter Properties</a:t>
            </a:r>
          </a:p>
        </p:txBody>
      </p:sp>
      <p:pic>
        <p:nvPicPr>
          <p:cNvPr id="13315" name="Picture 4" descr="01fig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71625"/>
            <a:ext cx="4038600" cy="465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4" descr="01fig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524000"/>
            <a:ext cx="4076700" cy="470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t>Intel Network Adapter Properties</a:t>
            </a:r>
            <a:endParaRPr lang="en-US" dirty="0" smtClean="0"/>
          </a:p>
        </p:txBody>
      </p:sp>
      <p:pic>
        <p:nvPicPr>
          <p:cNvPr id="14339" name="Picture 5" descr="01fig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65275"/>
            <a:ext cx="3886200"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4" descr="01fig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3763" y="1651000"/>
            <a:ext cx="3973512" cy="479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smtClean="0"/>
              <a:t>Serial Data Transfer</a:t>
            </a:r>
          </a:p>
        </p:txBody>
      </p:sp>
      <p:sp>
        <p:nvSpPr>
          <p:cNvPr id="15363" name="Rectangle 3"/>
          <p:cNvSpPr>
            <a:spLocks noGrp="1" noChangeArrowheads="1"/>
          </p:cNvSpPr>
          <p:nvPr>
            <p:ph type="body" idx="1"/>
          </p:nvPr>
        </p:nvSpPr>
        <p:spPr/>
        <p:txBody>
          <a:bodyPr/>
          <a:lstStyle/>
          <a:p>
            <a:pPr eaLnBrk="1" hangingPunct="1"/>
            <a:r>
              <a:rPr lang="en-US" altLang="en-US" smtClean="0"/>
              <a:t>Generally, when data is transferred on a LAN, it is sent in a serial fashion over twisted-pair cabling. </a:t>
            </a:r>
          </a:p>
          <a:p>
            <a:pPr eaLnBrk="1" hangingPunct="1"/>
            <a:r>
              <a:rPr lang="en-US" altLang="en-US" b="1" i="1" smtClean="0"/>
              <a:t>Serial data transfer</a:t>
            </a:r>
            <a:r>
              <a:rPr lang="en-US" altLang="en-US" smtClean="0"/>
              <a:t> means the transfer of one bit at a time—in other words, transfer in a single-bit stream.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smtClean="0"/>
              <a:t>Ethernet</a:t>
            </a:r>
          </a:p>
        </p:txBody>
      </p:sp>
      <p:sp>
        <p:nvSpPr>
          <p:cNvPr id="16387" name="Rectangle 3"/>
          <p:cNvSpPr>
            <a:spLocks noGrp="1" noChangeArrowheads="1"/>
          </p:cNvSpPr>
          <p:nvPr>
            <p:ph type="body" idx="1"/>
          </p:nvPr>
        </p:nvSpPr>
        <p:spPr/>
        <p:txBody>
          <a:bodyPr/>
          <a:lstStyle/>
          <a:p>
            <a:pPr eaLnBrk="1" hangingPunct="1"/>
            <a:r>
              <a:rPr lang="en-US" altLang="en-US" sz="2800" smtClean="0"/>
              <a:t>Ethernet is a set of rules that govern the transmission of data between network adapters and various central connecting devices. </a:t>
            </a:r>
          </a:p>
          <a:p>
            <a:pPr eaLnBrk="1" hangingPunct="1"/>
            <a:r>
              <a:rPr lang="en-US" altLang="en-US" sz="2800" smtClean="0"/>
              <a:t>All network adapters and central connecting devices must be compatible with Ethernet in order to communicate with each other. </a:t>
            </a:r>
          </a:p>
          <a:p>
            <a:pPr eaLnBrk="1" hangingPunct="1"/>
            <a:r>
              <a:rPr lang="en-US" altLang="en-US" sz="2800" smtClean="0"/>
              <a:t>Common types of Ethernet include:</a:t>
            </a:r>
          </a:p>
          <a:p>
            <a:pPr lvl="1" eaLnBrk="1" hangingPunct="1"/>
            <a:r>
              <a:rPr lang="en-US" altLang="en-US" sz="2800" smtClean="0"/>
              <a:t>802.3u or Fast Ethernet that runs at 100 Mbps. </a:t>
            </a:r>
          </a:p>
          <a:p>
            <a:pPr lvl="1" eaLnBrk="1" hangingPunct="1"/>
            <a:r>
              <a:rPr lang="en-US" altLang="en-US" sz="2800" smtClean="0"/>
              <a:t>802.3ab or Gigabit Ethernet.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smtClean="0"/>
              <a:t>Types of Transfers</a:t>
            </a:r>
          </a:p>
        </p:txBody>
      </p:sp>
      <p:sp>
        <p:nvSpPr>
          <p:cNvPr id="17411" name="Rectangle 3"/>
          <p:cNvSpPr>
            <a:spLocks noGrp="1" noChangeArrowheads="1"/>
          </p:cNvSpPr>
          <p:nvPr>
            <p:ph type="body" idx="1"/>
          </p:nvPr>
        </p:nvSpPr>
        <p:spPr/>
        <p:txBody>
          <a:bodyPr/>
          <a:lstStyle/>
          <a:p>
            <a:pPr eaLnBrk="1" hangingPunct="1"/>
            <a:r>
              <a:rPr lang="en-US" altLang="en-US" smtClean="0"/>
              <a:t>Broadcast has data sent to every other host on the network.</a:t>
            </a:r>
          </a:p>
          <a:p>
            <a:pPr eaLnBrk="1" hangingPunct="1"/>
            <a:r>
              <a:rPr lang="en-US" altLang="en-US" smtClean="0"/>
              <a:t>Unicast has data sent to one host only.</a:t>
            </a:r>
          </a:p>
          <a:p>
            <a:pPr eaLnBrk="1" hangingPunct="1"/>
            <a:endParaRPr lang="en-US" altLang="en-U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smtClean="0"/>
              <a:t>Data Transfer Rate</a:t>
            </a:r>
          </a:p>
        </p:txBody>
      </p:sp>
      <p:sp>
        <p:nvSpPr>
          <p:cNvPr id="18435" name="Rectangle 3"/>
          <p:cNvSpPr>
            <a:spLocks noGrp="1" noChangeArrowheads="1"/>
          </p:cNvSpPr>
          <p:nvPr>
            <p:ph type="body" idx="1"/>
          </p:nvPr>
        </p:nvSpPr>
        <p:spPr/>
        <p:txBody>
          <a:bodyPr/>
          <a:lstStyle/>
          <a:p>
            <a:pPr eaLnBrk="1" hangingPunct="1"/>
            <a:r>
              <a:rPr lang="en-US" altLang="en-US" sz="2800" smtClean="0"/>
              <a:t>Data transfer rate, otherwise known as bit rate defines the maximum bits per second (bps) that can be transmitted over a network. </a:t>
            </a:r>
          </a:p>
          <a:p>
            <a:pPr eaLnBrk="1" hangingPunct="1"/>
            <a:r>
              <a:rPr lang="en-US" altLang="en-US" sz="2800" smtClean="0"/>
              <a:t>As mentioned, this value is rated in bits, and it is signified with a lowercase </a:t>
            </a:r>
            <a:r>
              <a:rPr lang="en-US" altLang="en-US" sz="2800" i="1" smtClean="0"/>
              <a:t>b</a:t>
            </a:r>
            <a:r>
              <a:rPr lang="en-US" altLang="en-US" sz="2800" smtClean="0"/>
              <a:t> (for example, 10 Mbps). </a:t>
            </a:r>
          </a:p>
          <a:p>
            <a:pPr eaLnBrk="1" hangingPunct="1"/>
            <a:r>
              <a:rPr lang="en-US" altLang="en-US" sz="2800" smtClean="0"/>
              <a:t>The lowercase </a:t>
            </a:r>
            <a:r>
              <a:rPr lang="en-US" altLang="en-US" sz="2800" i="1" smtClean="0"/>
              <a:t>b</a:t>
            </a:r>
            <a:r>
              <a:rPr lang="en-US" altLang="en-US" sz="2800" smtClean="0"/>
              <a:t> helps differentiate this amount from data that is stored on a hard drive, which uses an upper case </a:t>
            </a:r>
            <a:r>
              <a:rPr lang="en-US" altLang="en-US" sz="2800" i="1" smtClean="0"/>
              <a:t>B </a:t>
            </a:r>
            <a:r>
              <a:rPr lang="en-US" altLang="en-US" sz="2800" smtClean="0"/>
              <a:t>that stands for bytes (for example 10 MB). </a:t>
            </a:r>
          </a:p>
          <a:p>
            <a:pPr eaLnBrk="1" hangingPunct="1"/>
            <a:endParaRPr lang="en-US" alt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smtClean="0"/>
              <a:t>IP Address</a:t>
            </a:r>
          </a:p>
        </p:txBody>
      </p:sp>
      <p:sp>
        <p:nvSpPr>
          <p:cNvPr id="19459" name="Rectangle 3"/>
          <p:cNvSpPr>
            <a:spLocks noGrp="1" noChangeArrowheads="1"/>
          </p:cNvSpPr>
          <p:nvPr>
            <p:ph type="body" idx="1"/>
          </p:nvPr>
        </p:nvSpPr>
        <p:spPr/>
        <p:txBody>
          <a:bodyPr/>
          <a:lstStyle/>
          <a:p>
            <a:pPr eaLnBrk="1" hangingPunct="1"/>
            <a:r>
              <a:rPr lang="en-US" altLang="en-US" smtClean="0"/>
              <a:t>Today, every computer and many other devices have such an address. </a:t>
            </a:r>
          </a:p>
          <a:p>
            <a:pPr eaLnBrk="1" hangingPunct="1"/>
            <a:r>
              <a:rPr lang="en-US" altLang="en-US" smtClean="0"/>
              <a:t>An IP address allows each computer to send and receive information back and forth in an orderly and efficient manner. </a:t>
            </a:r>
          </a:p>
          <a:p>
            <a:pPr eaLnBrk="1" hangingPunct="1"/>
            <a:r>
              <a:rPr lang="en-US" altLang="en-US" smtClean="0"/>
              <a:t>An IP address identifies your computer number and the network it lives on. </a:t>
            </a:r>
          </a:p>
          <a:p>
            <a:pPr eaLnBrk="1" hangingPunct="1"/>
            <a:r>
              <a:rPr lang="en-US" altLang="en-US" smtClean="0"/>
              <a:t>A typical example of an IPv4 address would be 192.168.1.1. </a:t>
            </a:r>
          </a:p>
          <a:p>
            <a:pPr eaLnBrk="1" hangingPunct="1"/>
            <a:endParaRPr lang="en-US" alt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smtClean="0"/>
              <a:t>IP Address</a:t>
            </a:r>
          </a:p>
        </p:txBody>
      </p:sp>
      <p:sp>
        <p:nvSpPr>
          <p:cNvPr id="20483" name="Rectangle 3"/>
          <p:cNvSpPr>
            <a:spLocks noGrp="1" noChangeArrowheads="1"/>
          </p:cNvSpPr>
          <p:nvPr>
            <p:ph type="body" idx="1"/>
          </p:nvPr>
        </p:nvSpPr>
        <p:spPr/>
        <p:txBody>
          <a:bodyPr/>
          <a:lstStyle/>
          <a:p>
            <a:r>
              <a:rPr lang="en-US" altLang="en-US" smtClean="0"/>
              <a:t>Every IP address is broken down into two parts: the network portion (in this case 192.168.1), which is the network that your computer is a member of, and the host portion, which is the individual number of your computer that differentiates your computer from any others on the network. </a:t>
            </a:r>
          </a:p>
          <a:p>
            <a:r>
              <a:rPr lang="en-US" altLang="en-US" smtClean="0"/>
              <a:t>In this case, the host portion is.1.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defRPr/>
            </a:pPr>
            <a:r>
              <a:rPr lang="en-US" smtClean="0"/>
              <a:t>Objectives</a:t>
            </a:r>
          </a:p>
        </p:txBody>
      </p:sp>
      <p:sp>
        <p:nvSpPr>
          <p:cNvPr id="3075" name="Rectangle 22"/>
          <p:cNvSpPr>
            <a:spLocks noChangeArrowheads="1"/>
          </p:cNvSpPr>
          <p:nvPr/>
        </p:nvSpPr>
        <p:spPr bwMode="auto">
          <a:xfrm>
            <a:off x="457200" y="14478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20000"/>
              </a:spcBef>
              <a:buClr>
                <a:srgbClr val="0000CC"/>
              </a:buClr>
              <a:buFontTx/>
              <a:buChar char="•"/>
            </a:pPr>
            <a:endParaRPr lang="en-US" altLang="en-US" sz="3200">
              <a:latin typeface="Franklin Gothic Book" panose="020B0503020102020204" pitchFamily="34" charset="0"/>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l="26961" t="48473" r="26781" b="29176"/>
          <a:stretch>
            <a:fillRect/>
          </a:stretch>
        </p:blipFill>
        <p:spPr bwMode="auto">
          <a:xfrm>
            <a:off x="457200" y="1538288"/>
            <a:ext cx="8229600"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smtClean="0"/>
              <a:t>Subnet Mask</a:t>
            </a:r>
          </a:p>
        </p:txBody>
      </p:sp>
      <p:sp>
        <p:nvSpPr>
          <p:cNvPr id="21507" name="Rectangle 3"/>
          <p:cNvSpPr>
            <a:spLocks noGrp="1" noChangeArrowheads="1"/>
          </p:cNvSpPr>
          <p:nvPr>
            <p:ph type="body" idx="1"/>
          </p:nvPr>
        </p:nvSpPr>
        <p:spPr/>
        <p:txBody>
          <a:bodyPr/>
          <a:lstStyle/>
          <a:p>
            <a:pPr eaLnBrk="1" hangingPunct="1"/>
            <a:r>
              <a:rPr lang="en-US" altLang="en-US" smtClean="0"/>
              <a:t>The subnet mask is a group of four numbers that define what IP network the computer is a member of. </a:t>
            </a:r>
          </a:p>
          <a:p>
            <a:pPr eaLnBrk="1" hangingPunct="1"/>
            <a:r>
              <a:rPr lang="en-US" altLang="en-US" smtClean="0"/>
              <a:t>All of the 255s in a subnet mask collectively refer to the network portion, whereas the 0s refer to the host portion.</a:t>
            </a:r>
          </a:p>
        </p:txBody>
      </p:sp>
      <p:pic>
        <p:nvPicPr>
          <p:cNvPr id="21508" name="Picture 2"/>
          <p:cNvPicPr>
            <a:picLocks noChangeAspect="1" noChangeArrowheads="1"/>
          </p:cNvPicPr>
          <p:nvPr/>
        </p:nvPicPr>
        <p:blipFill>
          <a:blip r:embed="rId3">
            <a:extLst>
              <a:ext uri="{28A0092B-C50C-407E-A947-70E740481C1C}">
                <a14:useLocalDpi xmlns:a14="http://schemas.microsoft.com/office/drawing/2010/main" val="0"/>
              </a:ext>
            </a:extLst>
          </a:blip>
          <a:srcRect l="21770" t="44408" r="40498" b="42531"/>
          <a:stretch>
            <a:fillRect/>
          </a:stretch>
        </p:blipFill>
        <p:spPr bwMode="auto">
          <a:xfrm>
            <a:off x="417513" y="4648200"/>
            <a:ext cx="8453437"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smtClean="0"/>
              <a:t>Host</a:t>
            </a:r>
          </a:p>
        </p:txBody>
      </p:sp>
      <p:sp>
        <p:nvSpPr>
          <p:cNvPr id="22531" name="Rectangle 3"/>
          <p:cNvSpPr>
            <a:spLocks noGrp="1" noChangeArrowheads="1"/>
          </p:cNvSpPr>
          <p:nvPr>
            <p:ph type="body" idx="1"/>
          </p:nvPr>
        </p:nvSpPr>
        <p:spPr/>
        <p:txBody>
          <a:bodyPr/>
          <a:lstStyle/>
          <a:p>
            <a:pPr eaLnBrk="1" hangingPunct="1"/>
            <a:r>
              <a:rPr lang="en-US" altLang="en-US" smtClean="0"/>
              <a:t>IP addresses are usually applied to your network adapter, but they can also be applied to other devices like switches, routers, and so on. </a:t>
            </a:r>
          </a:p>
          <a:p>
            <a:pPr eaLnBrk="1" hangingPunct="1"/>
            <a:r>
              <a:rPr lang="en-US" altLang="en-US" smtClean="0"/>
              <a:t>The fact that a device or computer has an IP address is what makes it a </a:t>
            </a:r>
            <a:r>
              <a:rPr lang="en-US" altLang="en-US" b="1" i="1" smtClean="0"/>
              <a:t>host</a:t>
            </a:r>
            <a:r>
              <a:rPr lang="en-US" altLang="en-US" b="1" smtClean="0"/>
              <a:t>.</a:t>
            </a:r>
            <a:r>
              <a:rPr lang="en-US" altLang="en-US" smtClean="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smtClean="0"/>
              <a:t>IP Address</a:t>
            </a:r>
          </a:p>
        </p:txBody>
      </p:sp>
      <p:pic>
        <p:nvPicPr>
          <p:cNvPr id="23555" name="Picture 6" descr="01fig11"/>
          <p:cNvPicPr>
            <a:picLocks noChangeAspect="1" noChangeArrowheads="1"/>
          </p:cNvPicPr>
          <p:nvPr/>
        </p:nvPicPr>
        <p:blipFill>
          <a:blip r:embed="rId3">
            <a:extLst>
              <a:ext uri="{28A0092B-C50C-407E-A947-70E740481C1C}">
                <a14:useLocalDpi xmlns:a14="http://schemas.microsoft.com/office/drawing/2010/main" val="0"/>
              </a:ext>
            </a:extLst>
          </a:blip>
          <a:srcRect l="1810" t="11809" b="8446"/>
          <a:stretch>
            <a:fillRect/>
          </a:stretch>
        </p:blipFill>
        <p:spPr bwMode="auto">
          <a:xfrm>
            <a:off x="609600" y="1652588"/>
            <a:ext cx="77724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smtClean="0"/>
              <a:t>IP Address</a:t>
            </a:r>
          </a:p>
        </p:txBody>
      </p:sp>
      <p:pic>
        <p:nvPicPr>
          <p:cNvPr id="24579" name="Picture 6" descr="01fig12"/>
          <p:cNvPicPr>
            <a:picLocks noChangeAspect="1" noChangeArrowheads="1"/>
          </p:cNvPicPr>
          <p:nvPr/>
        </p:nvPicPr>
        <p:blipFill>
          <a:blip r:embed="rId3">
            <a:extLst>
              <a:ext uri="{28A0092B-C50C-407E-A947-70E740481C1C}">
                <a14:useLocalDpi xmlns:a14="http://schemas.microsoft.com/office/drawing/2010/main" val="0"/>
              </a:ext>
            </a:extLst>
          </a:blip>
          <a:srcRect l="1904" t="12000" r="1334" b="9016"/>
          <a:stretch>
            <a:fillRect/>
          </a:stretch>
        </p:blipFill>
        <p:spPr bwMode="auto">
          <a:xfrm>
            <a:off x="665163" y="1676400"/>
            <a:ext cx="7870825" cy="481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err="1" smtClean="0"/>
              <a:t>IPConfig</a:t>
            </a:r>
            <a:r>
              <a:rPr lang="en-US" dirty="0" smtClean="0"/>
              <a:t> Command</a:t>
            </a:r>
          </a:p>
        </p:txBody>
      </p:sp>
      <p:sp>
        <p:nvSpPr>
          <p:cNvPr id="25603" name="Rectangle 3"/>
          <p:cNvSpPr>
            <a:spLocks noGrp="1" noChangeArrowheads="1"/>
          </p:cNvSpPr>
          <p:nvPr>
            <p:ph type="body" idx="1"/>
          </p:nvPr>
        </p:nvSpPr>
        <p:spPr/>
        <p:txBody>
          <a:bodyPr/>
          <a:lstStyle/>
          <a:p>
            <a:pPr eaLnBrk="1" hangingPunct="1"/>
            <a:r>
              <a:rPr lang="en-US" altLang="en-US" smtClean="0"/>
              <a:t>IPConfig command shows IP configuration information.</a:t>
            </a:r>
          </a:p>
        </p:txBody>
      </p:sp>
      <p:pic>
        <p:nvPicPr>
          <p:cNvPr id="25604" name="Picture 4" descr="01fig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981325"/>
            <a:ext cx="8237538"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smtClean="0"/>
              <a:t>Ping Command</a:t>
            </a:r>
          </a:p>
        </p:txBody>
      </p:sp>
      <p:sp>
        <p:nvSpPr>
          <p:cNvPr id="26627" name="Rectangle 3"/>
          <p:cNvSpPr>
            <a:spLocks noGrp="1" noChangeArrowheads="1"/>
          </p:cNvSpPr>
          <p:nvPr>
            <p:ph type="body" idx="1"/>
          </p:nvPr>
        </p:nvSpPr>
        <p:spPr/>
        <p:txBody>
          <a:bodyPr/>
          <a:lstStyle/>
          <a:p>
            <a:pPr eaLnBrk="1" hangingPunct="1"/>
            <a:r>
              <a:rPr lang="en-US" altLang="en-US" smtClean="0"/>
              <a:t>Ping command is used to test network connectivity  between two hosts.</a:t>
            </a:r>
          </a:p>
        </p:txBody>
      </p:sp>
      <p:pic>
        <p:nvPicPr>
          <p:cNvPr id="26628" name="Picture 4" descr="01fig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667000"/>
            <a:ext cx="8237538"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smtClean="0"/>
              <a:t>Ping Command</a:t>
            </a:r>
          </a:p>
        </p:txBody>
      </p:sp>
      <p:sp>
        <p:nvSpPr>
          <p:cNvPr id="27651" name="Rectangle 3"/>
          <p:cNvSpPr>
            <a:spLocks noGrp="1" noChangeArrowheads="1"/>
          </p:cNvSpPr>
          <p:nvPr>
            <p:ph type="body" idx="1"/>
          </p:nvPr>
        </p:nvSpPr>
        <p:spPr/>
        <p:txBody>
          <a:bodyPr/>
          <a:lstStyle/>
          <a:p>
            <a:pPr eaLnBrk="1" hangingPunct="1"/>
            <a:r>
              <a:rPr lang="en-US" altLang="en-US" smtClean="0"/>
              <a:t>ping loopback</a:t>
            </a:r>
          </a:p>
          <a:p>
            <a:pPr eaLnBrk="1" hangingPunct="1"/>
            <a:r>
              <a:rPr lang="en-US" altLang="en-US" smtClean="0"/>
              <a:t>ping localhost</a:t>
            </a:r>
          </a:p>
          <a:p>
            <a:pPr eaLnBrk="1" hangingPunct="1"/>
            <a:r>
              <a:rPr lang="en-US" altLang="en-US" smtClean="0"/>
              <a:t>ping 127.0.0.1</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smtClean="0"/>
              <a:t>Wired LAN</a:t>
            </a:r>
          </a:p>
        </p:txBody>
      </p:sp>
      <p:sp>
        <p:nvSpPr>
          <p:cNvPr id="28675" name="Rectangle 3"/>
          <p:cNvSpPr>
            <a:spLocks noGrp="1" noChangeArrowheads="1"/>
          </p:cNvSpPr>
          <p:nvPr>
            <p:ph type="body" idx="1"/>
          </p:nvPr>
        </p:nvSpPr>
        <p:spPr>
          <a:xfrm>
            <a:off x="457200" y="1447800"/>
            <a:ext cx="2227263" cy="5029200"/>
          </a:xfrm>
        </p:spPr>
        <p:txBody>
          <a:bodyPr/>
          <a:lstStyle/>
          <a:p>
            <a:pPr eaLnBrk="1" hangingPunct="1"/>
            <a:r>
              <a:rPr lang="en-US" altLang="en-US" sz="2800" smtClean="0"/>
              <a:t>Computers and other devices are wired using copper-based twisted-pair cables. </a:t>
            </a:r>
          </a:p>
        </p:txBody>
      </p:sp>
      <p:pic>
        <p:nvPicPr>
          <p:cNvPr id="28676" name="Picture 4" descr="01fig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4463" y="1676400"/>
            <a:ext cx="5983287" cy="481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smtClean="0"/>
              <a:t>Wireless Local Area Network (WLAN)</a:t>
            </a:r>
          </a:p>
        </p:txBody>
      </p:sp>
      <p:sp>
        <p:nvSpPr>
          <p:cNvPr id="29699" name="Rectangle 3"/>
          <p:cNvSpPr>
            <a:spLocks noGrp="1" noChangeArrowheads="1"/>
          </p:cNvSpPr>
          <p:nvPr>
            <p:ph type="body" idx="1"/>
          </p:nvPr>
        </p:nvSpPr>
        <p:spPr>
          <a:xfrm>
            <a:off x="457200" y="1447800"/>
            <a:ext cx="3048000" cy="5029200"/>
          </a:xfrm>
        </p:spPr>
        <p:txBody>
          <a:bodyPr/>
          <a:lstStyle/>
          <a:p>
            <a:pPr eaLnBrk="1" hangingPunct="1"/>
            <a:r>
              <a:rPr lang="en-US" altLang="en-US" sz="3000" smtClean="0"/>
              <a:t>A </a:t>
            </a:r>
            <a:r>
              <a:rPr lang="en-US" altLang="en-US" sz="3000" b="1" i="1" smtClean="0"/>
              <a:t>wireless local area network</a:t>
            </a:r>
            <a:r>
              <a:rPr lang="en-US" altLang="en-US" sz="3000" smtClean="0"/>
              <a:t> (WLAN) has many advantages, the most obvious of which is the ability to roam. </a:t>
            </a:r>
          </a:p>
        </p:txBody>
      </p:sp>
      <p:pic>
        <p:nvPicPr>
          <p:cNvPr id="29700" name="Picture 4" descr="01fig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752600"/>
            <a:ext cx="5200650"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smtClean="0"/>
              <a:t>Wireless Access Point</a:t>
            </a:r>
          </a:p>
        </p:txBody>
      </p:sp>
      <p:sp>
        <p:nvSpPr>
          <p:cNvPr id="30723" name="Rectangle 3"/>
          <p:cNvSpPr>
            <a:spLocks noGrp="1" noChangeArrowheads="1"/>
          </p:cNvSpPr>
          <p:nvPr>
            <p:ph type="body" idx="1"/>
          </p:nvPr>
        </p:nvSpPr>
        <p:spPr/>
        <p:txBody>
          <a:bodyPr/>
          <a:lstStyle/>
          <a:p>
            <a:pPr eaLnBrk="1" hangingPunct="1"/>
            <a:r>
              <a:rPr lang="en-US" altLang="en-US" smtClean="0"/>
              <a:t>The </a:t>
            </a:r>
            <a:r>
              <a:rPr lang="en-US" altLang="en-US" b="1" i="1" smtClean="0"/>
              <a:t>wireless access point</a:t>
            </a:r>
            <a:r>
              <a:rPr lang="en-US" altLang="en-US" smtClean="0"/>
              <a:t> (WAP) acts as the central connecting device for the network. </a:t>
            </a:r>
          </a:p>
          <a:p>
            <a:pPr eaLnBrk="1" hangingPunct="1"/>
            <a:r>
              <a:rPr lang="en-US" altLang="en-US" smtClean="0"/>
              <a:t>Today, such networks can consist of many types of devices other than traditional PCs, including smart phones, PDAs, tablet computers, and micro computers. </a:t>
            </a:r>
          </a:p>
          <a:p>
            <a:pPr eaLnBrk="1" hangingPunct="1"/>
            <a:r>
              <a:rPr lang="en-US" altLang="en-US" smtClean="0"/>
              <a:t>Not to mention the fact that PCs and laptops equipped with wireless network adapters can connect to these networks as well.</a:t>
            </a:r>
          </a:p>
          <a:p>
            <a:pPr eaLnBrk="1" hangingPunct="1"/>
            <a:endParaRPr lang="en-US" alt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smtClean="0"/>
              <a:t>Local Area Network</a:t>
            </a:r>
          </a:p>
        </p:txBody>
      </p:sp>
      <p:sp>
        <p:nvSpPr>
          <p:cNvPr id="4099" name="Rectangle 3"/>
          <p:cNvSpPr>
            <a:spLocks noGrp="1" noChangeArrowheads="1"/>
          </p:cNvSpPr>
          <p:nvPr>
            <p:ph type="body" idx="1"/>
          </p:nvPr>
        </p:nvSpPr>
        <p:spPr/>
        <p:txBody>
          <a:bodyPr/>
          <a:lstStyle/>
          <a:p>
            <a:pPr eaLnBrk="1" hangingPunct="1"/>
            <a:r>
              <a:rPr lang="en-US" altLang="en-US" smtClean="0"/>
              <a:t>A local area network (LAN) is a group of these computers that are confined to a small geographic area, usually one building. </a:t>
            </a:r>
          </a:p>
          <a:p>
            <a:pPr eaLnBrk="1" hangingPunct="1"/>
            <a:r>
              <a:rPr lang="en-US" altLang="en-US" smtClean="0"/>
              <a:t>LAN requires computers with network adapters, central connecting devices, and some type of medium to tie it all together, be it cabled or wireless connections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smtClean="0"/>
              <a:t>Virtual LAN</a:t>
            </a:r>
          </a:p>
        </p:txBody>
      </p:sp>
      <p:sp>
        <p:nvSpPr>
          <p:cNvPr id="31747" name="Rectangle 3"/>
          <p:cNvSpPr>
            <a:spLocks noGrp="1" noChangeArrowheads="1"/>
          </p:cNvSpPr>
          <p:nvPr>
            <p:ph type="body" idx="1"/>
          </p:nvPr>
        </p:nvSpPr>
        <p:spPr/>
        <p:txBody>
          <a:bodyPr/>
          <a:lstStyle/>
          <a:p>
            <a:pPr eaLnBrk="1" hangingPunct="1"/>
            <a:r>
              <a:rPr lang="en-US" altLang="en-US" sz="2600" smtClean="0"/>
              <a:t>A </a:t>
            </a:r>
            <a:r>
              <a:rPr lang="en-US" altLang="en-US" sz="2600" b="1" i="1" smtClean="0"/>
              <a:t>virtual LAN</a:t>
            </a:r>
            <a:r>
              <a:rPr lang="en-US" altLang="en-US" sz="2600" smtClean="0"/>
              <a:t> is a group of hosts with a common set of requirements that communicate as if they were connected together in a normal fashion on one switch, regardless of their physical location. </a:t>
            </a:r>
          </a:p>
          <a:p>
            <a:pPr eaLnBrk="1" hangingPunct="1"/>
            <a:endParaRPr lang="en-US" altLang="en-US" sz="2600" smtClean="0"/>
          </a:p>
        </p:txBody>
      </p:sp>
      <p:pic>
        <p:nvPicPr>
          <p:cNvPr id="31748" name="Picture 4" descr="01fig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205163"/>
            <a:ext cx="64008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smtClean="0"/>
              <a:t>Perimeter network</a:t>
            </a:r>
          </a:p>
        </p:txBody>
      </p:sp>
      <p:sp>
        <p:nvSpPr>
          <p:cNvPr id="32771" name="Rectangle 3"/>
          <p:cNvSpPr>
            <a:spLocks noGrp="1" noChangeArrowheads="1"/>
          </p:cNvSpPr>
          <p:nvPr>
            <p:ph type="body" idx="1"/>
          </p:nvPr>
        </p:nvSpPr>
        <p:spPr/>
        <p:txBody>
          <a:bodyPr/>
          <a:lstStyle/>
          <a:p>
            <a:pPr eaLnBrk="1" hangingPunct="1"/>
            <a:r>
              <a:rPr lang="en-US" altLang="en-US" smtClean="0"/>
              <a:t>A </a:t>
            </a:r>
            <a:r>
              <a:rPr lang="en-US" altLang="en-US" b="1" i="1" smtClean="0"/>
              <a:t>perimeter network</a:t>
            </a:r>
            <a:r>
              <a:rPr lang="en-US" altLang="en-US" smtClean="0"/>
              <a:t> (also known as a </a:t>
            </a:r>
            <a:r>
              <a:rPr lang="en-US" altLang="en-US" b="1" i="1" smtClean="0"/>
              <a:t>demilitarized zone</a:t>
            </a:r>
            <a:r>
              <a:rPr lang="en-US" altLang="en-US" i="1" smtClean="0"/>
              <a:t> </a:t>
            </a:r>
            <a:r>
              <a:rPr lang="en-US" altLang="en-US" smtClean="0"/>
              <a:t>or DMZ) is a small network that is set up separately from a company’s private LAN and the Internet. </a:t>
            </a:r>
          </a:p>
          <a:p>
            <a:pPr eaLnBrk="1" hangingPunct="1"/>
            <a:r>
              <a:rPr lang="en-US" altLang="en-US" smtClean="0"/>
              <a:t>It is called a perimeter network because it is usually on the edge of the LAN, but DMZ has become a much more popular term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smtClean="0"/>
              <a:t>Back-to-Back Configuration</a:t>
            </a:r>
          </a:p>
        </p:txBody>
      </p:sp>
      <p:sp>
        <p:nvSpPr>
          <p:cNvPr id="33795" name="Rectangle 3"/>
          <p:cNvSpPr>
            <a:spLocks noGrp="1" noChangeArrowheads="1"/>
          </p:cNvSpPr>
          <p:nvPr>
            <p:ph type="body" idx="1"/>
          </p:nvPr>
        </p:nvSpPr>
        <p:spPr/>
        <p:txBody>
          <a:bodyPr/>
          <a:lstStyle/>
          <a:p>
            <a:pPr eaLnBrk="1" hangingPunct="1"/>
            <a:endParaRPr lang="en-US" altLang="en-US" smtClean="0"/>
          </a:p>
        </p:txBody>
      </p:sp>
      <p:pic>
        <p:nvPicPr>
          <p:cNvPr id="33796" name="Picture 4" descr="01fig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00200"/>
            <a:ext cx="746283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smtClean="0"/>
              <a:t>3-Leg Perimeter Configuration</a:t>
            </a:r>
          </a:p>
        </p:txBody>
      </p:sp>
      <p:pic>
        <p:nvPicPr>
          <p:cNvPr id="34819" name="Picture 4" descr="01fig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700" y="1560513"/>
            <a:ext cx="6565900" cy="499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smtClean="0"/>
              <a:t>Network Topology</a:t>
            </a:r>
          </a:p>
        </p:txBody>
      </p:sp>
      <p:sp>
        <p:nvSpPr>
          <p:cNvPr id="35843" name="Rectangle 3"/>
          <p:cNvSpPr>
            <a:spLocks noGrp="1" noChangeArrowheads="1"/>
          </p:cNvSpPr>
          <p:nvPr>
            <p:ph type="body" idx="1"/>
          </p:nvPr>
        </p:nvSpPr>
        <p:spPr/>
        <p:txBody>
          <a:bodyPr/>
          <a:lstStyle/>
          <a:p>
            <a:r>
              <a:rPr lang="en-US" altLang="en-US" smtClean="0"/>
              <a:t>A </a:t>
            </a:r>
            <a:r>
              <a:rPr lang="en-US" altLang="en-US" b="1" i="1" smtClean="0"/>
              <a:t>network topology</a:t>
            </a:r>
            <a:r>
              <a:rPr lang="en-US" altLang="en-US" smtClean="0"/>
              <a:t> defines the physical connections of hosts in a computer network. </a:t>
            </a:r>
          </a:p>
          <a:p>
            <a:r>
              <a:rPr lang="en-US" altLang="en-US" smtClean="0"/>
              <a:t>There are several types of physical topologies including:</a:t>
            </a:r>
          </a:p>
          <a:p>
            <a:pPr lvl="1"/>
            <a:r>
              <a:rPr lang="en-US" altLang="en-US" smtClean="0"/>
              <a:t>Bus</a:t>
            </a:r>
          </a:p>
          <a:p>
            <a:pPr lvl="1"/>
            <a:r>
              <a:rPr lang="en-US" altLang="en-US" smtClean="0"/>
              <a:t>Ring</a:t>
            </a:r>
          </a:p>
          <a:p>
            <a:pPr lvl="1"/>
            <a:r>
              <a:rPr lang="en-US" altLang="en-US" smtClean="0"/>
              <a:t>Star</a:t>
            </a:r>
          </a:p>
          <a:p>
            <a:pPr lvl="1"/>
            <a:r>
              <a:rPr lang="en-US" altLang="en-US" smtClean="0"/>
              <a:t>Mesh</a:t>
            </a:r>
          </a:p>
          <a:p>
            <a:pPr lvl="1"/>
            <a:r>
              <a:rPr lang="en-US" altLang="en-US" smtClean="0"/>
              <a:t>Tree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smtClean="0"/>
              <a:t>Star Topology</a:t>
            </a:r>
          </a:p>
        </p:txBody>
      </p:sp>
      <p:sp>
        <p:nvSpPr>
          <p:cNvPr id="36867" name="Rectangle 3"/>
          <p:cNvSpPr>
            <a:spLocks noGrp="1" noChangeArrowheads="1"/>
          </p:cNvSpPr>
          <p:nvPr>
            <p:ph type="body" idx="1"/>
          </p:nvPr>
        </p:nvSpPr>
        <p:spPr>
          <a:xfrm>
            <a:off x="457200" y="1447800"/>
            <a:ext cx="3200400" cy="5029200"/>
          </a:xfrm>
        </p:spPr>
        <p:txBody>
          <a:bodyPr/>
          <a:lstStyle/>
          <a:p>
            <a:pPr eaLnBrk="1" hangingPunct="1"/>
            <a:r>
              <a:rPr lang="en-US" altLang="en-US" sz="2800" smtClean="0"/>
              <a:t>Most Common topology</a:t>
            </a:r>
          </a:p>
          <a:p>
            <a:pPr eaLnBrk="1" hangingPunct="1"/>
            <a:r>
              <a:rPr lang="en-US" altLang="en-US" sz="2800" smtClean="0"/>
              <a:t>Each computer is individually wired to a central connecting device (hub, switch or SOHO router) with twisted-pair cabling. </a:t>
            </a:r>
          </a:p>
        </p:txBody>
      </p:sp>
      <p:pic>
        <p:nvPicPr>
          <p:cNvPr id="36868" name="Picture 4" descr="01fig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752600"/>
            <a:ext cx="5086350"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smtClean="0"/>
              <a:t>Mesh Topology</a:t>
            </a:r>
          </a:p>
        </p:txBody>
      </p:sp>
      <p:sp>
        <p:nvSpPr>
          <p:cNvPr id="37891" name="Rectangle 3"/>
          <p:cNvSpPr>
            <a:spLocks noGrp="1" noChangeArrowheads="1"/>
          </p:cNvSpPr>
          <p:nvPr>
            <p:ph type="body" idx="1"/>
          </p:nvPr>
        </p:nvSpPr>
        <p:spPr>
          <a:xfrm>
            <a:off x="457200" y="1447800"/>
            <a:ext cx="3429000" cy="5029200"/>
          </a:xfrm>
        </p:spPr>
        <p:txBody>
          <a:bodyPr/>
          <a:lstStyle/>
          <a:p>
            <a:pPr eaLnBrk="1" hangingPunct="1"/>
            <a:r>
              <a:rPr lang="en-US" altLang="en-US" smtClean="0"/>
              <a:t>Every computer connects to every other computer; no central connecting device is needed. </a:t>
            </a:r>
          </a:p>
        </p:txBody>
      </p:sp>
      <p:pic>
        <p:nvPicPr>
          <p:cNvPr id="37892" name="Picture 4" descr="01fig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752600"/>
            <a:ext cx="48006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smtClean="0"/>
              <a:t>Ring Topology</a:t>
            </a:r>
          </a:p>
        </p:txBody>
      </p:sp>
      <p:sp>
        <p:nvSpPr>
          <p:cNvPr id="38915" name="Rectangle 3"/>
          <p:cNvSpPr>
            <a:spLocks noGrp="1" noChangeArrowheads="1"/>
          </p:cNvSpPr>
          <p:nvPr>
            <p:ph type="body" idx="1"/>
          </p:nvPr>
        </p:nvSpPr>
        <p:spPr>
          <a:xfrm>
            <a:off x="457200" y="1447800"/>
            <a:ext cx="4038600" cy="5029200"/>
          </a:xfrm>
        </p:spPr>
        <p:txBody>
          <a:bodyPr/>
          <a:lstStyle/>
          <a:p>
            <a:pPr eaLnBrk="1" hangingPunct="1"/>
            <a:r>
              <a:rPr lang="en-US" altLang="en-US" smtClean="0"/>
              <a:t>In a LAN environment, each computer is connected to the network using a closed loop.</a:t>
            </a:r>
          </a:p>
          <a:p>
            <a:pPr eaLnBrk="1" hangingPunct="1"/>
            <a:r>
              <a:rPr lang="en-US" altLang="en-US" smtClean="0"/>
              <a:t>Used by Token Ring and FDDI.</a:t>
            </a:r>
          </a:p>
        </p:txBody>
      </p:sp>
      <p:pic>
        <p:nvPicPr>
          <p:cNvPr id="38916" name="Picture 4" descr="01fig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524000"/>
            <a:ext cx="4229100" cy="491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smtClean="0"/>
              <a:t>Token Ring</a:t>
            </a:r>
          </a:p>
        </p:txBody>
      </p:sp>
      <p:sp>
        <p:nvSpPr>
          <p:cNvPr id="39939" name="Rectangle 3"/>
          <p:cNvSpPr>
            <a:spLocks noGrp="1" noChangeArrowheads="1"/>
          </p:cNvSpPr>
          <p:nvPr>
            <p:ph type="body" idx="1"/>
          </p:nvPr>
        </p:nvSpPr>
        <p:spPr/>
        <p:txBody>
          <a:bodyPr/>
          <a:lstStyle/>
          <a:p>
            <a:pPr eaLnBrk="1" hangingPunct="1"/>
            <a:r>
              <a:rPr lang="en-US" altLang="en-US" sz="3000" smtClean="0"/>
              <a:t>A Token Ring network sends data logically in a ring fashion, meaning that a token goes to each computer, one at a time, and continues on in cycles. </a:t>
            </a:r>
          </a:p>
          <a:p>
            <a:pPr eaLnBrk="1" hangingPunct="1"/>
            <a:r>
              <a:rPr lang="en-US" altLang="en-US" sz="3000" smtClean="0"/>
              <a:t>However, Token Ring computers are physically connected in a star fashion. </a:t>
            </a:r>
          </a:p>
          <a:p>
            <a:pPr eaLnBrk="1" hangingPunct="1"/>
            <a:r>
              <a:rPr lang="en-US" altLang="en-US" sz="3000" smtClean="0"/>
              <a:t>Namely, all computers in a Token Ring network are connected to a central connecting device known as a </a:t>
            </a:r>
            <a:r>
              <a:rPr lang="en-US" altLang="en-US" sz="3000" b="1" i="1" smtClean="0"/>
              <a:t>Multistation Access Unit (MAU </a:t>
            </a:r>
            <a:r>
              <a:rPr lang="en-US" altLang="en-US" sz="3000" smtClean="0"/>
              <a:t>or</a:t>
            </a:r>
            <a:r>
              <a:rPr lang="en-US" altLang="en-US" sz="3000" b="1" i="1" smtClean="0"/>
              <a:t> MSAU)</a:t>
            </a:r>
            <a:r>
              <a:rPr lang="en-US" altLang="en-US" sz="3000" smtClean="0"/>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smtClean="0"/>
              <a:t>Ethernet</a:t>
            </a:r>
          </a:p>
        </p:txBody>
      </p:sp>
      <p:sp>
        <p:nvSpPr>
          <p:cNvPr id="40963" name="Rectangle 3"/>
          <p:cNvSpPr>
            <a:spLocks noGrp="1" noChangeArrowheads="1"/>
          </p:cNvSpPr>
          <p:nvPr>
            <p:ph type="body" idx="1"/>
          </p:nvPr>
        </p:nvSpPr>
        <p:spPr/>
        <p:txBody>
          <a:bodyPr/>
          <a:lstStyle/>
          <a:p>
            <a:pPr eaLnBrk="1" hangingPunct="1"/>
            <a:r>
              <a:rPr lang="en-US" altLang="en-US" smtClean="0"/>
              <a:t>Ethernet is a group of networking technologies that define how information is sent and received between network adapters, hubs, switches, and other devices. </a:t>
            </a:r>
          </a:p>
          <a:p>
            <a:pPr eaLnBrk="1" hangingPunct="1"/>
            <a:r>
              <a:rPr lang="en-US" altLang="en-US" smtClean="0"/>
              <a:t>Ethernet is the de facto standard and has the largest share of networks in place today.</a:t>
            </a:r>
          </a:p>
          <a:p>
            <a:pPr eaLnBrk="1" hangingPunct="1"/>
            <a:r>
              <a:rPr lang="en-US" altLang="en-US" smtClean="0"/>
              <a:t>Ethernet is standardized by the Institute of Electrical and Electronics Engineers (IEEE) as 802.3.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endParaRPr lang="en-US" dirty="0" smtClean="0"/>
          </a:p>
        </p:txBody>
      </p:sp>
      <p:sp>
        <p:nvSpPr>
          <p:cNvPr id="5123" name="Rectangle 3"/>
          <p:cNvSpPr>
            <a:spLocks noGrp="1" noChangeArrowheads="1"/>
          </p:cNvSpPr>
          <p:nvPr>
            <p:ph type="body" idx="1"/>
          </p:nvPr>
        </p:nvSpPr>
        <p:spPr/>
        <p:txBody>
          <a:bodyPr/>
          <a:lstStyle/>
          <a:p>
            <a:pPr eaLnBrk="1" hangingPunct="1"/>
            <a:r>
              <a:rPr lang="en-US" altLang="en-US" smtClean="0"/>
              <a:t>Networks are used to exchange data.</a:t>
            </a:r>
          </a:p>
          <a:p>
            <a:pPr eaLnBrk="1" hangingPunct="1"/>
            <a:r>
              <a:rPr lang="en-US" altLang="en-US" smtClean="0"/>
              <a:t>Real reasons for networks include:</a:t>
            </a:r>
          </a:p>
          <a:p>
            <a:pPr lvl="1" eaLnBrk="1" hangingPunct="1"/>
            <a:r>
              <a:rPr lang="en-US" altLang="en-US" smtClean="0"/>
              <a:t>Sharing</a:t>
            </a:r>
          </a:p>
          <a:p>
            <a:pPr lvl="1" eaLnBrk="1" hangingPunct="1"/>
            <a:r>
              <a:rPr lang="en-US" altLang="en-US" smtClean="0"/>
              <a:t>Communication</a:t>
            </a:r>
          </a:p>
          <a:p>
            <a:pPr lvl="1" eaLnBrk="1" hangingPunct="1"/>
            <a:r>
              <a:rPr lang="en-US" altLang="en-US" smtClean="0"/>
              <a:t>Organization</a:t>
            </a:r>
          </a:p>
          <a:p>
            <a:pPr lvl="1" eaLnBrk="1" hangingPunct="1"/>
            <a:r>
              <a:rPr lang="en-US" altLang="en-US" smtClean="0"/>
              <a:t>Money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smtClean="0"/>
              <a:t>Frames</a:t>
            </a:r>
          </a:p>
        </p:txBody>
      </p:sp>
      <p:sp>
        <p:nvSpPr>
          <p:cNvPr id="41987" name="Rectangle 3"/>
          <p:cNvSpPr>
            <a:spLocks noGrp="1" noChangeArrowheads="1"/>
          </p:cNvSpPr>
          <p:nvPr>
            <p:ph type="body" idx="1"/>
          </p:nvPr>
        </p:nvSpPr>
        <p:spPr/>
        <p:txBody>
          <a:bodyPr/>
          <a:lstStyle/>
          <a:p>
            <a:pPr eaLnBrk="1" hangingPunct="1"/>
            <a:r>
              <a:rPr lang="en-US" altLang="en-US" sz="2800" smtClean="0"/>
              <a:t>Computers on Ethernet networks communicate by sending Ethernet frames. </a:t>
            </a:r>
          </a:p>
          <a:p>
            <a:pPr eaLnBrk="1" hangingPunct="1"/>
            <a:r>
              <a:rPr lang="en-US" altLang="en-US" sz="2800" smtClean="0"/>
              <a:t>A frame is a group of bytes packaged by a network adapter for transmission across the network</a:t>
            </a:r>
          </a:p>
          <a:p>
            <a:pPr eaLnBrk="1" hangingPunct="1"/>
            <a:r>
              <a:rPr lang="en-US" altLang="en-US" sz="2800" smtClean="0"/>
              <a:t>These frames are created and reside on Layer 2 of the OSI model</a:t>
            </a:r>
          </a:p>
          <a:p>
            <a:pPr eaLnBrk="1" hangingPunct="1"/>
            <a:r>
              <a:rPr lang="en-US" altLang="en-US" sz="2800" smtClean="0"/>
              <a:t>By default, computers on Ethernet networks all share a single channel. Because of this, only one computer can transmit at a time. </a:t>
            </a:r>
          </a:p>
          <a:p>
            <a:pPr lvl="1" eaLnBrk="1" hangingPunct="1"/>
            <a:r>
              <a:rPr lang="en-US" altLang="en-US" sz="2800" smtClean="0"/>
              <a:t>However, newer networks with more advanced switches transcend this limitation.</a:t>
            </a:r>
          </a:p>
          <a:p>
            <a:pPr eaLnBrk="1" hangingPunct="1"/>
            <a:endParaRPr lang="en-US" altLang="en-US"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smtClean="0"/>
              <a:t>IEEE 802.3</a:t>
            </a:r>
          </a:p>
        </p:txBody>
      </p:sp>
      <p:sp>
        <p:nvSpPr>
          <p:cNvPr id="43011" name="Rectangle 3"/>
          <p:cNvSpPr>
            <a:spLocks noGrp="1" noChangeArrowheads="1"/>
          </p:cNvSpPr>
          <p:nvPr>
            <p:ph type="body" idx="1"/>
          </p:nvPr>
        </p:nvSpPr>
        <p:spPr/>
        <p:txBody>
          <a:bodyPr/>
          <a:lstStyle/>
          <a:p>
            <a:pPr eaLnBrk="1" hangingPunct="1"/>
            <a:r>
              <a:rPr lang="en-US" altLang="en-US" b="1" i="1" smtClean="0"/>
              <a:t>IEEE 802.3</a:t>
            </a:r>
            <a:r>
              <a:rPr lang="en-US" altLang="en-US" smtClean="0"/>
              <a:t> defines carrier sense multiple access with collision detection or </a:t>
            </a:r>
            <a:r>
              <a:rPr lang="en-US" altLang="en-US" b="1" i="1" smtClean="0"/>
              <a:t>CSMA/CD</a:t>
            </a:r>
            <a:r>
              <a:rPr lang="en-US" altLang="en-US" smtClean="0"/>
              <a:t>. </a:t>
            </a:r>
          </a:p>
          <a:p>
            <a:pPr eaLnBrk="1" hangingPunct="1"/>
            <a:r>
              <a:rPr lang="en-US" altLang="en-US" smtClean="0"/>
              <a:t>Because computers on a default Ethernet LAN all share the same channel, CSMA/CD governs the way that computers co-exist with limited collisions.</a:t>
            </a:r>
          </a:p>
          <a:p>
            <a:pPr eaLnBrk="1" hangingPunct="1"/>
            <a:r>
              <a:rPr lang="en-US" altLang="en-US" smtClean="0"/>
              <a:t>If an organization utilizes wireless Ethernet, carrier sense multiple access with collision avoidance (CSMA/CA) is employed.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smtClean="0"/>
              <a:t>802.3 Ethernet Standards</a:t>
            </a:r>
          </a:p>
        </p:txBody>
      </p:sp>
      <p:sp>
        <p:nvSpPr>
          <p:cNvPr id="44035" name="Rectangle 3"/>
          <p:cNvSpPr>
            <a:spLocks noGrp="1" noChangeArrowheads="1"/>
          </p:cNvSpPr>
          <p:nvPr>
            <p:ph type="body" idx="1"/>
          </p:nvPr>
        </p:nvSpPr>
        <p:spPr/>
        <p:txBody>
          <a:bodyPr/>
          <a:lstStyle/>
          <a:p>
            <a:pPr eaLnBrk="1" hangingPunct="1"/>
            <a:r>
              <a:rPr lang="en-US" altLang="en-US" smtClean="0"/>
              <a:t>multiple access with collision avoidance </a:t>
            </a:r>
            <a:r>
              <a:rPr lang="en-US" altLang="en-US" i="1" smtClean="0"/>
              <a:t>(</a:t>
            </a:r>
            <a:r>
              <a:rPr lang="en-US" altLang="en-US" b="1" i="1" smtClean="0"/>
              <a:t>CSMA/CA)</a:t>
            </a:r>
            <a:r>
              <a:rPr lang="en-US" altLang="en-US" smtClean="0"/>
              <a:t> </a:t>
            </a:r>
          </a:p>
        </p:txBody>
      </p:sp>
      <p:pic>
        <p:nvPicPr>
          <p:cNvPr id="44036" name="Picture 2"/>
          <p:cNvPicPr>
            <a:picLocks noChangeAspect="1" noChangeArrowheads="1"/>
          </p:cNvPicPr>
          <p:nvPr/>
        </p:nvPicPr>
        <p:blipFill>
          <a:blip r:embed="rId3">
            <a:extLst>
              <a:ext uri="{28A0092B-C50C-407E-A947-70E740481C1C}">
                <a14:useLocalDpi xmlns:a14="http://schemas.microsoft.com/office/drawing/2010/main" val="0"/>
              </a:ext>
            </a:extLst>
          </a:blip>
          <a:srcRect l="20682" t="41650" r="34421" b="13797"/>
          <a:stretch>
            <a:fillRect/>
          </a:stretch>
        </p:blipFill>
        <p:spPr bwMode="auto">
          <a:xfrm>
            <a:off x="485775" y="1484313"/>
            <a:ext cx="8077200" cy="500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smtClean="0"/>
              <a:t>Centralized Computing</a:t>
            </a:r>
          </a:p>
        </p:txBody>
      </p:sp>
      <p:sp>
        <p:nvSpPr>
          <p:cNvPr id="45059" name="Rectangle 3"/>
          <p:cNvSpPr>
            <a:spLocks noGrp="1" noChangeArrowheads="1"/>
          </p:cNvSpPr>
          <p:nvPr>
            <p:ph type="body" idx="1"/>
          </p:nvPr>
        </p:nvSpPr>
        <p:spPr/>
        <p:txBody>
          <a:bodyPr/>
          <a:lstStyle/>
          <a:p>
            <a:pPr eaLnBrk="1" hangingPunct="1"/>
            <a:r>
              <a:rPr lang="en-US" altLang="en-US" smtClean="0"/>
              <a:t>The older type of computing was known as </a:t>
            </a:r>
            <a:r>
              <a:rPr lang="en-US" altLang="en-US" b="1" i="1" smtClean="0"/>
              <a:t>centralized computing</a:t>
            </a:r>
            <a:r>
              <a:rPr lang="en-US" altLang="en-US" smtClean="0"/>
              <a:t>. </a:t>
            </a:r>
          </a:p>
          <a:p>
            <a:pPr eaLnBrk="1" hangingPunct="1"/>
            <a:r>
              <a:rPr lang="en-US" altLang="en-US" smtClean="0"/>
              <a:t>This was the case during the days of the mainframe, in which there was one super computer and the rest of the devices that connected to the super computer were known as terminals (or dumb terminals). </a:t>
            </a:r>
          </a:p>
          <a:p>
            <a:pPr eaLnBrk="1" hangingPunct="1"/>
            <a:r>
              <a:rPr lang="en-US" altLang="en-US" smtClean="0"/>
              <a:t>Each terminal consisted solely of a keyboard and display with no processing power.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smtClean="0"/>
              <a:t>Distributive Computing</a:t>
            </a:r>
          </a:p>
        </p:txBody>
      </p:sp>
      <p:sp>
        <p:nvSpPr>
          <p:cNvPr id="46083" name="Rectangle 3"/>
          <p:cNvSpPr>
            <a:spLocks noGrp="1" noChangeArrowheads="1"/>
          </p:cNvSpPr>
          <p:nvPr>
            <p:ph type="body" idx="1"/>
          </p:nvPr>
        </p:nvSpPr>
        <p:spPr/>
        <p:txBody>
          <a:bodyPr/>
          <a:lstStyle/>
          <a:p>
            <a:pPr eaLnBrk="1" hangingPunct="1"/>
            <a:r>
              <a:rPr lang="en-US" altLang="en-US" smtClean="0"/>
              <a:t>Today’s computing is known as </a:t>
            </a:r>
            <a:r>
              <a:rPr lang="en-US" altLang="en-US" b="1" i="1" smtClean="0"/>
              <a:t>distributive computing</a:t>
            </a:r>
            <a:r>
              <a:rPr lang="en-US" altLang="en-US" smtClean="0"/>
              <a:t> and is used for both client-server and peer-to-peer networks. </a:t>
            </a:r>
          </a:p>
          <a:p>
            <a:pPr eaLnBrk="1" hangingPunct="1"/>
            <a:r>
              <a:rPr lang="en-US" altLang="en-US" smtClean="0"/>
              <a:t>This means that every device or workstation has its own processing power.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smtClean="0"/>
              <a:t>Terminal Services and Remote Sessions</a:t>
            </a:r>
          </a:p>
        </p:txBody>
      </p:sp>
      <p:sp>
        <p:nvSpPr>
          <p:cNvPr id="47107" name="Rectangle 3"/>
          <p:cNvSpPr>
            <a:spLocks noGrp="1" noChangeArrowheads="1"/>
          </p:cNvSpPr>
          <p:nvPr>
            <p:ph type="body" idx="1"/>
          </p:nvPr>
        </p:nvSpPr>
        <p:spPr/>
        <p:txBody>
          <a:bodyPr/>
          <a:lstStyle/>
          <a:p>
            <a:pPr eaLnBrk="1" hangingPunct="1"/>
            <a:r>
              <a:rPr lang="en-US" altLang="en-US" sz="2700" smtClean="0"/>
              <a:t>However, in a way, the idea of centralized computing has made a comeback of sorts. Terminal services and remote sessions to computers are based off of the centralized computing model. </a:t>
            </a:r>
          </a:p>
          <a:p>
            <a:pPr eaLnBrk="1" hangingPunct="1"/>
            <a:r>
              <a:rPr lang="en-US" altLang="en-US" sz="2700" smtClean="0"/>
              <a:t>Thin-client computers do not have a hard drive and store an operating system in RAM, to be loaded up every time the device is turned on. </a:t>
            </a:r>
          </a:p>
          <a:p>
            <a:pPr eaLnBrk="1" hangingPunct="1"/>
            <a:r>
              <a:rPr lang="en-US" altLang="en-US" sz="2700" smtClean="0"/>
              <a:t>All other applications and data are stored centrally. So, in a way, this system is a blend of some centralized computing with some distributive computing.</a:t>
            </a:r>
          </a:p>
          <a:p>
            <a:pPr eaLnBrk="1" hangingPunct="1"/>
            <a:endParaRPr lang="en-US" altLang="en-US" smtClean="0"/>
          </a:p>
          <a:p>
            <a:pPr eaLnBrk="1" hangingPunct="1"/>
            <a:endParaRPr lang="en-US" altLang="en-US"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smtClean="0"/>
              <a:t>Client Server Model</a:t>
            </a:r>
          </a:p>
        </p:txBody>
      </p:sp>
      <p:sp>
        <p:nvSpPr>
          <p:cNvPr id="48131" name="Rectangle 3"/>
          <p:cNvSpPr>
            <a:spLocks noGrp="1" noChangeArrowheads="1"/>
          </p:cNvSpPr>
          <p:nvPr>
            <p:ph type="body" idx="1"/>
          </p:nvPr>
        </p:nvSpPr>
        <p:spPr/>
        <p:txBody>
          <a:bodyPr/>
          <a:lstStyle/>
          <a:p>
            <a:pPr eaLnBrk="1" hangingPunct="1"/>
            <a:r>
              <a:rPr lang="en-US" altLang="en-US" smtClean="0"/>
              <a:t>The </a:t>
            </a:r>
            <a:r>
              <a:rPr lang="en-US" altLang="en-US" b="1" i="1" smtClean="0"/>
              <a:t>client-server</a:t>
            </a:r>
            <a:r>
              <a:rPr lang="en-US" altLang="en-US" smtClean="0"/>
              <a:t> model is an architecture that distributes applications between servers such as Windows Server 2008 and client computers such as Windows 7 or Windows Vista machines.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smtClean="0"/>
              <a:t>Servers</a:t>
            </a:r>
          </a:p>
        </p:txBody>
      </p:sp>
      <p:sp>
        <p:nvSpPr>
          <p:cNvPr id="49155" name="Rectangle 3"/>
          <p:cNvSpPr>
            <a:spLocks noGrp="1" noChangeArrowheads="1"/>
          </p:cNvSpPr>
          <p:nvPr>
            <p:ph type="body" idx="1"/>
          </p:nvPr>
        </p:nvSpPr>
        <p:spPr/>
        <p:txBody>
          <a:bodyPr/>
          <a:lstStyle/>
          <a:p>
            <a:pPr eaLnBrk="1" hangingPunct="1"/>
            <a:r>
              <a:rPr lang="en-US" altLang="en-US" smtClean="0"/>
              <a:t>Computers that provide services:</a:t>
            </a:r>
          </a:p>
          <a:p>
            <a:pPr lvl="1" eaLnBrk="1" hangingPunct="1"/>
            <a:r>
              <a:rPr lang="en-US" altLang="en-US" smtClean="0"/>
              <a:t>File server</a:t>
            </a:r>
          </a:p>
          <a:p>
            <a:pPr lvl="1" eaLnBrk="1" hangingPunct="1"/>
            <a:r>
              <a:rPr lang="en-US" altLang="en-US" smtClean="0"/>
              <a:t>Print server</a:t>
            </a:r>
          </a:p>
          <a:p>
            <a:pPr lvl="1" eaLnBrk="1" hangingPunct="1"/>
            <a:r>
              <a:rPr lang="en-US" altLang="en-US" smtClean="0"/>
              <a:t>Database server</a:t>
            </a:r>
          </a:p>
          <a:p>
            <a:pPr lvl="1" eaLnBrk="1" hangingPunct="1"/>
            <a:r>
              <a:rPr lang="en-US" altLang="en-US" smtClean="0"/>
              <a:t>Network controller</a:t>
            </a:r>
          </a:p>
          <a:p>
            <a:pPr lvl="1" eaLnBrk="1" hangingPunct="1"/>
            <a:r>
              <a:rPr lang="en-US" altLang="en-US" smtClean="0"/>
              <a:t>Messaging server</a:t>
            </a:r>
          </a:p>
          <a:p>
            <a:pPr lvl="1" eaLnBrk="1" hangingPunct="1"/>
            <a:r>
              <a:rPr lang="en-US" altLang="en-US" smtClean="0"/>
              <a:t>Web server</a:t>
            </a:r>
          </a:p>
          <a:p>
            <a:pPr lvl="1" eaLnBrk="1" hangingPunct="1"/>
            <a:r>
              <a:rPr lang="en-US" altLang="en-US" smtClean="0"/>
              <a:t>CTI-based server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smtClean="0"/>
              <a:t>Client and Server Operating Systems</a:t>
            </a:r>
          </a:p>
        </p:txBody>
      </p:sp>
      <p:sp>
        <p:nvSpPr>
          <p:cNvPr id="50179" name="Rectangle 3"/>
          <p:cNvSpPr>
            <a:spLocks noGrp="1" noChangeArrowheads="1"/>
          </p:cNvSpPr>
          <p:nvPr>
            <p:ph type="body" idx="1"/>
          </p:nvPr>
        </p:nvSpPr>
        <p:spPr/>
        <p:txBody>
          <a:bodyPr/>
          <a:lstStyle/>
          <a:p>
            <a:pPr eaLnBrk="1" hangingPunct="1"/>
            <a:endParaRPr lang="en-US" altLang="en-US" smtClean="0"/>
          </a:p>
        </p:txBody>
      </p:sp>
      <p:pic>
        <p:nvPicPr>
          <p:cNvPr id="50180" name="Picture 2"/>
          <p:cNvPicPr>
            <a:picLocks noChangeAspect="1" noChangeArrowheads="1"/>
          </p:cNvPicPr>
          <p:nvPr/>
        </p:nvPicPr>
        <p:blipFill>
          <a:blip r:embed="rId3">
            <a:extLst>
              <a:ext uri="{28A0092B-C50C-407E-A947-70E740481C1C}">
                <a14:useLocalDpi xmlns:a14="http://schemas.microsoft.com/office/drawing/2010/main" val="0"/>
              </a:ext>
            </a:extLst>
          </a:blip>
          <a:srcRect l="33379" t="28590" r="33244" b="44127"/>
          <a:stretch>
            <a:fillRect/>
          </a:stretch>
        </p:blipFill>
        <p:spPr bwMode="auto">
          <a:xfrm>
            <a:off x="457200" y="1495425"/>
            <a:ext cx="8259763"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smtClean="0"/>
              <a:t>Peer-to-Peer Networking</a:t>
            </a:r>
          </a:p>
        </p:txBody>
      </p:sp>
      <p:sp>
        <p:nvSpPr>
          <p:cNvPr id="51203" name="Rectangle 3"/>
          <p:cNvSpPr>
            <a:spLocks noGrp="1" noChangeArrowheads="1"/>
          </p:cNvSpPr>
          <p:nvPr>
            <p:ph type="body" idx="1"/>
          </p:nvPr>
        </p:nvSpPr>
        <p:spPr/>
        <p:txBody>
          <a:bodyPr/>
          <a:lstStyle/>
          <a:p>
            <a:pPr eaLnBrk="1" hangingPunct="1"/>
            <a:r>
              <a:rPr lang="en-US" altLang="en-US" smtClean="0"/>
              <a:t>Peer-to-peer networking first and foremost means that each computer is treated as an equal. </a:t>
            </a:r>
          </a:p>
          <a:p>
            <a:pPr eaLnBrk="1" hangingPunct="1"/>
            <a:r>
              <a:rPr lang="en-US" altLang="en-US" smtClean="0"/>
              <a:t>Today, peer computers can serve data; the only difference is that they can only serve it to a small number of computers at the same time. </a:t>
            </a:r>
          </a:p>
          <a:p>
            <a:pPr eaLnBrk="1" hangingPunct="1"/>
            <a:endParaRPr lang="en-US" alt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smtClean="0"/>
              <a:t>Network Documentation</a:t>
            </a:r>
          </a:p>
        </p:txBody>
      </p:sp>
      <p:sp>
        <p:nvSpPr>
          <p:cNvPr id="6147" name="Rectangle 3"/>
          <p:cNvSpPr>
            <a:spLocks noGrp="1" noChangeArrowheads="1"/>
          </p:cNvSpPr>
          <p:nvPr>
            <p:ph type="body" idx="1"/>
          </p:nvPr>
        </p:nvSpPr>
        <p:spPr/>
        <p:txBody>
          <a:bodyPr/>
          <a:lstStyle/>
          <a:p>
            <a:pPr eaLnBrk="1" hangingPunct="1"/>
            <a:r>
              <a:rPr lang="en-US" altLang="en-US" sz="2600" smtClean="0"/>
              <a:t>In order to understand LANs better, it helps to write out the structure of a LAN—in other words, to document it. </a:t>
            </a:r>
          </a:p>
          <a:p>
            <a:pPr eaLnBrk="1" hangingPunct="1"/>
            <a:r>
              <a:rPr lang="en-US" altLang="en-US" sz="2600" smtClean="0"/>
              <a:t>Network documentation is any information that helps describe, define, and otherwise explain how computers are connected in a physical and logical way. </a:t>
            </a:r>
          </a:p>
          <a:p>
            <a:pPr eaLnBrk="1" hangingPunct="1"/>
            <a:r>
              <a:rPr lang="en-US" altLang="en-US" sz="2600" smtClean="0"/>
              <a:t>The documentation phase occurs before a network is built, as well as whenever changes or additions are made to the network. </a:t>
            </a:r>
          </a:p>
          <a:p>
            <a:pPr eaLnBrk="1" hangingPunct="1"/>
            <a:r>
              <a:rPr lang="en-US" altLang="en-US" sz="2600" smtClean="0"/>
              <a:t>Microsoft Visio is a common tool used for network documentation,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smtClean="0"/>
              <a:t>P2P</a:t>
            </a:r>
          </a:p>
        </p:txBody>
      </p:sp>
      <p:sp>
        <p:nvSpPr>
          <p:cNvPr id="52227" name="Rectangle 3"/>
          <p:cNvSpPr>
            <a:spLocks noGrp="1" noChangeArrowheads="1"/>
          </p:cNvSpPr>
          <p:nvPr>
            <p:ph type="body" idx="1"/>
          </p:nvPr>
        </p:nvSpPr>
        <p:spPr/>
        <p:txBody>
          <a:bodyPr/>
          <a:lstStyle/>
          <a:p>
            <a:pPr eaLnBrk="1" hangingPunct="1"/>
            <a:r>
              <a:rPr lang="en-US" altLang="en-US" smtClean="0"/>
              <a:t>Peer-to-peer has taken on a second meaning over the past decade or so. </a:t>
            </a:r>
          </a:p>
          <a:p>
            <a:pPr eaLnBrk="1" hangingPunct="1"/>
            <a:r>
              <a:rPr lang="en-US" altLang="en-US" smtClean="0"/>
              <a:t>Now it refers to file sharing networks, and in this case is referred to as </a:t>
            </a:r>
            <a:r>
              <a:rPr lang="en-US" altLang="en-US" b="1" i="1" smtClean="0"/>
              <a:t>P2P</a:t>
            </a:r>
            <a:r>
              <a:rPr lang="en-US" altLang="en-US" smtClean="0"/>
              <a:t>. </a:t>
            </a:r>
          </a:p>
          <a:p>
            <a:pPr eaLnBrk="1" hangingPunct="1"/>
            <a:r>
              <a:rPr lang="en-US" altLang="en-US" smtClean="0"/>
              <a:t>Examples of file sharing networks include Napster, Gnutella, and G2, but other technologies also take advantage of P2P file sharing, such as Skype, VoIP, and cloud computing.</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pPr eaLnBrk="1" hangingPunct="1">
              <a:defRPr/>
            </a:pPr>
            <a:r>
              <a:rPr lang="en-US" smtClean="0"/>
              <a:t>Summary</a:t>
            </a:r>
          </a:p>
        </p:txBody>
      </p:sp>
      <p:sp>
        <p:nvSpPr>
          <p:cNvPr id="53251" name="Rectangle 3"/>
          <p:cNvSpPr>
            <a:spLocks noGrp="1" noChangeArrowheads="1"/>
          </p:cNvSpPr>
          <p:nvPr>
            <p:ph type="body" idx="1"/>
          </p:nvPr>
        </p:nvSpPr>
        <p:spPr/>
        <p:txBody>
          <a:bodyPr/>
          <a:lstStyle/>
          <a:p>
            <a:r>
              <a:rPr lang="en-US" altLang="en-US" sz="2800" smtClean="0"/>
              <a:t>To understand local area networks (LANs), including but not limited to LAN elements, design, perimeter networks, IP addressing, and LAN types.</a:t>
            </a:r>
          </a:p>
          <a:p>
            <a:r>
              <a:rPr lang="en-US" altLang="en-US" sz="2800" smtClean="0"/>
              <a:t>To understand network topologies and access methods, including topologies such as star, mesh, and ring; Ethernet architecture; and the client-server and peer-to-peer networking models.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smtClean="0"/>
              <a:t>Hub</a:t>
            </a:r>
          </a:p>
        </p:txBody>
      </p:sp>
      <p:sp>
        <p:nvSpPr>
          <p:cNvPr id="7171" name="Rectangle 3"/>
          <p:cNvSpPr>
            <a:spLocks noGrp="1" noChangeArrowheads="1"/>
          </p:cNvSpPr>
          <p:nvPr>
            <p:ph type="body" idx="1"/>
          </p:nvPr>
        </p:nvSpPr>
        <p:spPr>
          <a:xfrm>
            <a:off x="457200" y="1447800"/>
            <a:ext cx="4191000" cy="5029200"/>
          </a:xfrm>
        </p:spPr>
        <p:txBody>
          <a:bodyPr/>
          <a:lstStyle/>
          <a:p>
            <a:pPr eaLnBrk="1" hangingPunct="1"/>
            <a:r>
              <a:rPr lang="en-US" altLang="en-US" sz="2500" smtClean="0"/>
              <a:t>A hub is the most basic of central connecting devices.</a:t>
            </a:r>
          </a:p>
          <a:p>
            <a:pPr eaLnBrk="1" hangingPunct="1"/>
            <a:r>
              <a:rPr lang="en-US" altLang="en-US" sz="2500" smtClean="0"/>
              <a:t>It connects each of the networked computers, known as hosts, to one another by way of copper-based cables.</a:t>
            </a:r>
          </a:p>
          <a:p>
            <a:pPr eaLnBrk="1" hangingPunct="1"/>
            <a:r>
              <a:rPr lang="en-US" altLang="en-US" sz="2500" smtClean="0"/>
              <a:t>Any host that sends data must first send that data to the hub, where it is amplified and </a:t>
            </a:r>
            <a:r>
              <a:rPr lang="en-US" altLang="en-US" sz="2500" b="1" i="1" smtClean="0"/>
              <a:t>broadcast</a:t>
            </a:r>
            <a:r>
              <a:rPr lang="en-US" altLang="en-US" sz="2500" i="1" smtClean="0"/>
              <a:t> </a:t>
            </a:r>
            <a:r>
              <a:rPr lang="en-US" altLang="en-US" sz="2500" smtClean="0"/>
              <a:t>to the rest of the network. </a:t>
            </a:r>
          </a:p>
        </p:txBody>
      </p:sp>
      <p:pic>
        <p:nvPicPr>
          <p:cNvPr id="7172" name="Picture 4" descr="01fig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828800"/>
            <a:ext cx="4051300" cy="356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smtClean="0"/>
              <a:t>4-port Router</a:t>
            </a:r>
          </a:p>
        </p:txBody>
      </p:sp>
      <p:sp>
        <p:nvSpPr>
          <p:cNvPr id="8195" name="Rectangle 3"/>
          <p:cNvSpPr>
            <a:spLocks noGrp="1" noChangeArrowheads="1"/>
          </p:cNvSpPr>
          <p:nvPr>
            <p:ph type="body" idx="1"/>
          </p:nvPr>
        </p:nvSpPr>
        <p:spPr>
          <a:xfrm>
            <a:off x="457200" y="1447800"/>
            <a:ext cx="4154488" cy="5029200"/>
          </a:xfrm>
        </p:spPr>
        <p:txBody>
          <a:bodyPr/>
          <a:lstStyle/>
          <a:p>
            <a:pPr eaLnBrk="1" hangingPunct="1"/>
            <a:r>
              <a:rPr lang="en-US" altLang="en-US" sz="2500" smtClean="0"/>
              <a:t>The router acts as a central connecting device, but it also has a special communications link to the Internet, thereby allowing the hosts to send data to and receive data from computers on the Internet. </a:t>
            </a:r>
          </a:p>
          <a:p>
            <a:pPr eaLnBrk="1" hangingPunct="1"/>
            <a:r>
              <a:rPr lang="en-US" altLang="en-US" sz="2500" smtClean="0"/>
              <a:t>This communications link between the router and the Internet is where the LAN ends. </a:t>
            </a:r>
          </a:p>
        </p:txBody>
      </p:sp>
      <p:pic>
        <p:nvPicPr>
          <p:cNvPr id="8196" name="Picture 3" descr="01fig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1688" y="1828800"/>
            <a:ext cx="409257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smtClean="0"/>
              <a:t>Switch</a:t>
            </a:r>
          </a:p>
        </p:txBody>
      </p:sp>
      <p:sp>
        <p:nvSpPr>
          <p:cNvPr id="9219" name="Rectangle 3"/>
          <p:cNvSpPr>
            <a:spLocks noGrp="1" noChangeArrowheads="1"/>
          </p:cNvSpPr>
          <p:nvPr>
            <p:ph type="body" idx="1"/>
          </p:nvPr>
        </p:nvSpPr>
        <p:spPr/>
        <p:txBody>
          <a:bodyPr/>
          <a:lstStyle/>
          <a:p>
            <a:pPr eaLnBrk="1" hangingPunct="1"/>
            <a:endParaRPr lang="en-US" altLang="en-US" smtClean="0"/>
          </a:p>
        </p:txBody>
      </p:sp>
      <p:pic>
        <p:nvPicPr>
          <p:cNvPr id="9220" name="Picture 4" descr="01fig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524000"/>
            <a:ext cx="8043862"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smtClean="0"/>
              <a:t>Network Adapter and RJ45 Patch Cable</a:t>
            </a:r>
          </a:p>
        </p:txBody>
      </p:sp>
      <p:sp>
        <p:nvSpPr>
          <p:cNvPr id="10243" name="Rectangle 3"/>
          <p:cNvSpPr>
            <a:spLocks noGrp="1" noChangeArrowheads="1"/>
          </p:cNvSpPr>
          <p:nvPr>
            <p:ph type="body" idx="1"/>
          </p:nvPr>
        </p:nvSpPr>
        <p:spPr/>
        <p:txBody>
          <a:bodyPr/>
          <a:lstStyle/>
          <a:p>
            <a:pPr eaLnBrk="1" hangingPunct="1"/>
            <a:r>
              <a:rPr lang="en-US" altLang="en-US" sz="2800" smtClean="0"/>
              <a:t>A </a:t>
            </a:r>
            <a:r>
              <a:rPr lang="en-US" altLang="en-US" sz="2800" b="1" i="1" smtClean="0"/>
              <a:t>network adapter</a:t>
            </a:r>
            <a:r>
              <a:rPr lang="en-US" altLang="en-US" sz="2800" smtClean="0"/>
              <a:t>, also known as a network interface card or NIC, is the device that enables you to send and receive data to and from your computer. </a:t>
            </a:r>
          </a:p>
          <a:p>
            <a:pPr eaLnBrk="1" hangingPunct="1"/>
            <a:r>
              <a:rPr lang="en-US" altLang="en-US" sz="2800" smtClean="0"/>
              <a:t>An adapter can connect to the network by cable (wired) or by air (wireless). </a:t>
            </a:r>
          </a:p>
          <a:p>
            <a:pPr eaLnBrk="1" hangingPunct="1"/>
            <a:r>
              <a:rPr lang="en-US" altLang="en-US" sz="2800" smtClean="0"/>
              <a:t>RJ45 port (or an 8P8C) is the most common type of network adapter port, allowing the adapter to connect to most of today’s wired networks.</a:t>
            </a:r>
          </a:p>
        </p:txBody>
      </p:sp>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3388</TotalTime>
  <Words>1971</Words>
  <Application>Microsoft Office PowerPoint</Application>
  <PresentationFormat>On-screen Show (4:3)</PresentationFormat>
  <Paragraphs>209</Paragraphs>
  <Slides>51</Slides>
  <Notes>51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Franklin Gothic Medium</vt:lpstr>
      <vt:lpstr>Franklin Gothic Book</vt:lpstr>
      <vt:lpstr>Calibri</vt:lpstr>
      <vt:lpstr>Custom Design</vt:lpstr>
      <vt:lpstr>Understanding Local  Area Networking</vt:lpstr>
      <vt:lpstr>Objectives</vt:lpstr>
      <vt:lpstr>Local Area Network</vt:lpstr>
      <vt:lpstr>PowerPoint Presentation</vt:lpstr>
      <vt:lpstr>Network Documentation</vt:lpstr>
      <vt:lpstr>Hub</vt:lpstr>
      <vt:lpstr>4-port Router</vt:lpstr>
      <vt:lpstr>Switch</vt:lpstr>
      <vt:lpstr>Network Adapter and RJ45 Patch Cable</vt:lpstr>
      <vt:lpstr>Network Adapter and RJ45 Patch Cable</vt:lpstr>
      <vt:lpstr>Device Manager Showing Network Adapters</vt:lpstr>
      <vt:lpstr>Intel Network Adapter Properties</vt:lpstr>
      <vt:lpstr>Intel Network Adapter Properties</vt:lpstr>
      <vt:lpstr>Serial Data Transfer</vt:lpstr>
      <vt:lpstr>Ethernet</vt:lpstr>
      <vt:lpstr>Types of Transfers</vt:lpstr>
      <vt:lpstr>Data Transfer Rate</vt:lpstr>
      <vt:lpstr>IP Address</vt:lpstr>
      <vt:lpstr>IP Address</vt:lpstr>
      <vt:lpstr>Subnet Mask</vt:lpstr>
      <vt:lpstr>Host</vt:lpstr>
      <vt:lpstr>IP Address</vt:lpstr>
      <vt:lpstr>IP Address</vt:lpstr>
      <vt:lpstr>IPConfig Command</vt:lpstr>
      <vt:lpstr>Ping Command</vt:lpstr>
      <vt:lpstr>Ping Command</vt:lpstr>
      <vt:lpstr>Wired LAN</vt:lpstr>
      <vt:lpstr>Wireless Local Area Network (WLAN)</vt:lpstr>
      <vt:lpstr>Wireless Access Point</vt:lpstr>
      <vt:lpstr>Virtual LAN</vt:lpstr>
      <vt:lpstr>Perimeter network</vt:lpstr>
      <vt:lpstr>Back-to-Back Configuration</vt:lpstr>
      <vt:lpstr>3-Leg Perimeter Configuration</vt:lpstr>
      <vt:lpstr>Network Topology</vt:lpstr>
      <vt:lpstr>Star Topology</vt:lpstr>
      <vt:lpstr>Mesh Topology</vt:lpstr>
      <vt:lpstr>Ring Topology</vt:lpstr>
      <vt:lpstr>Token Ring</vt:lpstr>
      <vt:lpstr>Ethernet</vt:lpstr>
      <vt:lpstr>Frames</vt:lpstr>
      <vt:lpstr>IEEE 802.3</vt:lpstr>
      <vt:lpstr>802.3 Ethernet Standards</vt:lpstr>
      <vt:lpstr>Centralized Computing</vt:lpstr>
      <vt:lpstr>Distributive Computing</vt:lpstr>
      <vt:lpstr>Terminal Services and Remote Sessions</vt:lpstr>
      <vt:lpstr>Client Server Model</vt:lpstr>
      <vt:lpstr>Servers</vt:lpstr>
      <vt:lpstr>Client and Server Operating Systems</vt:lpstr>
      <vt:lpstr>Peer-to-Peer Networking</vt:lpstr>
      <vt:lpstr>P2P</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Cat Skintik</dc:creator>
  <cp:lastModifiedBy>Debra</cp:lastModifiedBy>
  <cp:revision>293</cp:revision>
  <dcterms:created xsi:type="dcterms:W3CDTF">2007-01-10T19:14:18Z</dcterms:created>
  <dcterms:modified xsi:type="dcterms:W3CDTF">2016-03-27T14:19:44Z</dcterms:modified>
</cp:coreProperties>
</file>