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4" r:id="rId2"/>
    <p:sldId id="272" r:id="rId3"/>
    <p:sldId id="257" r:id="rId4"/>
    <p:sldId id="265" r:id="rId5"/>
    <p:sldId id="258" r:id="rId6"/>
    <p:sldId id="271" r:id="rId7"/>
    <p:sldId id="259" r:id="rId8"/>
    <p:sldId id="275" r:id="rId9"/>
    <p:sldId id="292" r:id="rId10"/>
    <p:sldId id="293" r:id="rId11"/>
    <p:sldId id="295" r:id="rId12"/>
    <p:sldId id="260" r:id="rId13"/>
    <p:sldId id="276" r:id="rId14"/>
    <p:sldId id="269" r:id="rId15"/>
    <p:sldId id="290" r:id="rId16"/>
    <p:sldId id="297" r:id="rId17"/>
    <p:sldId id="298" r:id="rId18"/>
    <p:sldId id="291" r:id="rId19"/>
    <p:sldId id="299" r:id="rId20"/>
    <p:sldId id="301" r:id="rId21"/>
    <p:sldId id="270" r:id="rId22"/>
  </p:sldIdLst>
  <p:sldSz cx="12192000" cy="6858000"/>
  <p:notesSz cx="6858000" cy="9144000"/>
  <p:embeddedFontLst>
    <p:embeddedFont>
      <p:font typeface="HY견고딕" panose="02030600000101010101" pitchFamily="18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2F2D2F"/>
    <a:srgbClr val="CFCBC2"/>
    <a:srgbClr val="F0BBC5"/>
    <a:srgbClr val="E0C1A7"/>
    <a:srgbClr val="E68E9E"/>
    <a:srgbClr val="D7DBE6"/>
    <a:srgbClr val="AFA899"/>
    <a:srgbClr val="CC986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3BB0-4DD2-4528-902F-A20229117A1B}" v="565" dt="2022-09-18T09:33:56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5" autoAdjust="0"/>
  </p:normalViewPr>
  <p:slideViewPr>
    <p:cSldViewPr snapToGrid="0" showGuides="1">
      <p:cViewPr>
        <p:scale>
          <a:sx n="66" d="100"/>
          <a:sy n="66" d="100"/>
        </p:scale>
        <p:origin x="1330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3E8DA-898C-4B69-AC93-4F36319CD5E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9621F-D20F-42FD-BF2C-43AB0558D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5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이번 아이디어 엔지니어링 발표를 맡은 </a:t>
            </a:r>
            <a:r>
              <a:rPr lang="en-US" altLang="ko-KR" dirty="0"/>
              <a:t>5</a:t>
            </a:r>
            <a:r>
              <a:rPr lang="ko-KR" altLang="en-US" dirty="0"/>
              <a:t>팀 황인웅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4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 지하철 자리를 기다리는 것과 마스크 착용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1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그날 입을 옷 추천</a:t>
            </a:r>
            <a:r>
              <a:rPr lang="en-US" altLang="ko-KR" dirty="0"/>
              <a:t>, </a:t>
            </a:r>
            <a:r>
              <a:rPr lang="ko-KR" altLang="en-US" dirty="0"/>
              <a:t>집중력이 떨어진다 등의 아이디어가 도출되었습니다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27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아이디어 선정 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2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그룹에서 토론을 통해 어떤 아이디어가 핵심 아이디어인지 다음과 같이 선정하였습니다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중에서 핵심 아이디어로 선정된 아이디어는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4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전자기기의 배터리 충전이 귀찮다</a:t>
            </a:r>
            <a:r>
              <a:rPr lang="en-US" altLang="ko-KR" dirty="0"/>
              <a:t>.</a:t>
            </a:r>
            <a:r>
              <a:rPr lang="ko-KR" altLang="en-US" dirty="0"/>
              <a:t> 라는 아이디어입니다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아이디어가 선정된 이유는 팀원들 모두 불편을 겪고 있는 문제였기 때문에 쉽게 핵심 아이디어로 선정할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37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단계는 아이디어 융합 및 개선입니다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선정된 핵심 아이디어의 그룹에서 관련성과 공통점이 있는 아이디어를 융합하여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00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무선 충전기 한 개를 통해 여러 가지의 전자기기를 충전할 수 있는 충전기를 개발한다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라는 아이디어로 개선하였습니다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6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개선된 아이디어의 구상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공간이나 사물에 여러 전자기기를 두면</a:t>
            </a:r>
            <a:r>
              <a:rPr lang="en-US" altLang="ko-KR" dirty="0"/>
              <a:t>, </a:t>
            </a:r>
            <a:r>
              <a:rPr lang="ko-KR" altLang="en-US" dirty="0"/>
              <a:t>충전이 되는 시스템입니다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74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단계는 저희가 지금까지 진행한 것들을 검토하는 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3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별다른 분쟁 없이 원활한 소통이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아이디어들을 그룹화하고 분류하는 과정에서 적절히 분류하였으며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5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발표의 순서는 아이디어 엔지니어링의 전반적인 단계에 맞추어 진행되겠습니다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6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 아이디어 또한 팀원들의 의견을 한데 모아 선정하였고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융합 및 개선 과정도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이로써 모든 아이디어 엔지니어링 단계들을 순차적으로 적합한 과정을 거쳐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끝난 이후에도 팀원들은 선정된 아이디어에 문제가 있는지</a:t>
            </a:r>
            <a:r>
              <a:rPr lang="en-US" altLang="ko-KR" dirty="0"/>
              <a:t>, </a:t>
            </a:r>
            <a:r>
              <a:rPr lang="ko-KR" altLang="en-US" dirty="0"/>
              <a:t>또는 타당한 아이디어 인지 확인하였습니다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75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여기까지 아이디어 엔지니어링 </a:t>
            </a:r>
            <a:r>
              <a:rPr lang="en-US" altLang="ko-KR"/>
              <a:t>5</a:t>
            </a:r>
            <a:r>
              <a:rPr lang="ko-KR" altLang="en-US" dirty="0"/>
              <a:t>팀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9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첫번째는 문제정의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5</a:t>
            </a:r>
            <a:r>
              <a:rPr lang="ko-KR" altLang="en-US" dirty="0"/>
              <a:t>팀은 일상 생활에서 개선이 필요하거나 불편한 부분을 문제로 정의 하고 탐색을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단계는 아이디어 생성입니다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8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정의한 문제로 팀원들이 탐색한 총 </a:t>
            </a:r>
            <a:r>
              <a:rPr lang="en-US" altLang="ko-KR" dirty="0"/>
              <a:t>11</a:t>
            </a:r>
            <a:r>
              <a:rPr lang="ko-KR" altLang="en-US" dirty="0"/>
              <a:t>가지의 아이디어입니다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7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탐색한 아이디어들의 평가입니다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7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학교에서의 개선점이라는 그룹으로 출석 체크</a:t>
            </a:r>
            <a:r>
              <a:rPr lang="en-US" altLang="ko-KR" dirty="0"/>
              <a:t>, </a:t>
            </a:r>
            <a:r>
              <a:rPr lang="ko-KR" altLang="en-US" dirty="0"/>
              <a:t>일체형 책걸상</a:t>
            </a:r>
            <a:r>
              <a:rPr lang="en-US" altLang="ko-KR" dirty="0"/>
              <a:t>, </a:t>
            </a:r>
            <a:r>
              <a:rPr lang="ko-KR" altLang="en-US" dirty="0"/>
              <a:t>휴식 공간에 관해 개선점이 나왔고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6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전자기기 관련해서 배터리 충전이 번거롭고</a:t>
            </a:r>
            <a:r>
              <a:rPr lang="en-US" altLang="ko-KR" dirty="0"/>
              <a:t>, </a:t>
            </a:r>
            <a:r>
              <a:rPr lang="ko-KR" altLang="en-US" dirty="0"/>
              <a:t>먼지가 쌓이고</a:t>
            </a:r>
            <a:r>
              <a:rPr lang="en-US" altLang="ko-KR" dirty="0"/>
              <a:t>, </a:t>
            </a:r>
            <a:r>
              <a:rPr lang="ko-KR" altLang="en-US" dirty="0"/>
              <a:t>거치대 충전이 되면 좋겠다는 개선점이 나왔고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9621F-D20F-42FD-BF2C-43AB0558D2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4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68D9-41CD-46BB-AFE9-F083103C8DA0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057424" y="981488"/>
            <a:ext cx="5888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Engineering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8758988" y="4180707"/>
            <a:ext cx="3433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소프트웨어전공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우승문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소프트웨어전공 </a:t>
            </a:r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황인웅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소프트웨어전공 권오준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경영학과 조은주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19999" y="1201485"/>
            <a:ext cx="2880000" cy="2134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712441" y="1853160"/>
            <a:ext cx="28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3.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공공시설에서의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D0A32-A30E-944C-A41E-B9B04486A4D5}"/>
              </a:ext>
            </a:extLst>
          </p:cNvPr>
          <p:cNvSpPr txBox="1"/>
          <p:nvPr/>
        </p:nvSpPr>
        <p:spPr>
          <a:xfrm>
            <a:off x="577675" y="0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평가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72102F-4C0D-11A4-0A3D-84C09F57DC79}"/>
              </a:ext>
            </a:extLst>
          </p:cNvPr>
          <p:cNvSpPr/>
          <p:nvPr/>
        </p:nvSpPr>
        <p:spPr>
          <a:xfrm>
            <a:off x="712440" y="4173844"/>
            <a:ext cx="2880000" cy="2134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10B6D-D5BB-D932-A8CB-A031C2D8D8FA}"/>
              </a:ext>
            </a:extLst>
          </p:cNvPr>
          <p:cNvSpPr txBox="1"/>
          <p:nvPr/>
        </p:nvSpPr>
        <p:spPr>
          <a:xfrm>
            <a:off x="704883" y="4825519"/>
            <a:ext cx="28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4.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사용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A5EBAB-BD4C-76EA-0744-A164B5A8D17F}"/>
              </a:ext>
            </a:extLst>
          </p:cNvPr>
          <p:cNvSpPr/>
          <p:nvPr/>
        </p:nvSpPr>
        <p:spPr>
          <a:xfrm>
            <a:off x="5104167" y="4173844"/>
            <a:ext cx="2421815" cy="2134800"/>
          </a:xfrm>
          <a:prstGeom prst="rect">
            <a:avLst/>
          </a:prstGeom>
          <a:solidFill>
            <a:srgbClr val="E0C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F78B97-B6C3-3E12-2015-3FE0782C558D}"/>
              </a:ext>
            </a:extLst>
          </p:cNvPr>
          <p:cNvSpPr txBox="1"/>
          <p:nvPr/>
        </p:nvSpPr>
        <p:spPr>
          <a:xfrm>
            <a:off x="5104167" y="4887074"/>
            <a:ext cx="242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착용이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불편하다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25EC64-FA12-B152-4A9A-312BD5E4C8EA}"/>
              </a:ext>
            </a:extLst>
          </p:cNvPr>
          <p:cNvSpPr/>
          <p:nvPr/>
        </p:nvSpPr>
        <p:spPr>
          <a:xfrm>
            <a:off x="5096609" y="1201485"/>
            <a:ext cx="2429373" cy="21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096608" y="1760826"/>
            <a:ext cx="242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지하철에서 자리를 기다리는 것이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불편하다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0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19999" y="1201485"/>
            <a:ext cx="2880000" cy="2134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712441" y="1853160"/>
            <a:ext cx="28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5.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옷 추천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D0A32-A30E-944C-A41E-B9B04486A4D5}"/>
              </a:ext>
            </a:extLst>
          </p:cNvPr>
          <p:cNvSpPr txBox="1"/>
          <p:nvPr/>
        </p:nvSpPr>
        <p:spPr>
          <a:xfrm>
            <a:off x="577675" y="0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평가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72102F-4C0D-11A4-0A3D-84C09F57DC79}"/>
              </a:ext>
            </a:extLst>
          </p:cNvPr>
          <p:cNvSpPr/>
          <p:nvPr/>
        </p:nvSpPr>
        <p:spPr>
          <a:xfrm>
            <a:off x="712440" y="4173844"/>
            <a:ext cx="2880000" cy="21343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10B6D-D5BB-D932-A8CB-A031C2D8D8FA}"/>
              </a:ext>
            </a:extLst>
          </p:cNvPr>
          <p:cNvSpPr txBox="1"/>
          <p:nvPr/>
        </p:nvSpPr>
        <p:spPr>
          <a:xfrm>
            <a:off x="704883" y="4825519"/>
            <a:ext cx="286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6.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자신의 능력 향상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A5EBAB-BD4C-76EA-0744-A164B5A8D17F}"/>
              </a:ext>
            </a:extLst>
          </p:cNvPr>
          <p:cNvSpPr/>
          <p:nvPr/>
        </p:nvSpPr>
        <p:spPr>
          <a:xfrm>
            <a:off x="5111725" y="4173392"/>
            <a:ext cx="2421815" cy="2134800"/>
          </a:xfrm>
          <a:prstGeom prst="rect">
            <a:avLst/>
          </a:prstGeom>
          <a:solidFill>
            <a:srgbClr val="CFC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F78B97-B6C3-3E12-2015-3FE0782C558D}"/>
              </a:ext>
            </a:extLst>
          </p:cNvPr>
          <p:cNvSpPr txBox="1"/>
          <p:nvPr/>
        </p:nvSpPr>
        <p:spPr>
          <a:xfrm>
            <a:off x="5111725" y="4825519"/>
            <a:ext cx="242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여러 외부 상황에 의해 집중력이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떨어진다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25EC64-FA12-B152-4A9A-312BD5E4C8EA}"/>
              </a:ext>
            </a:extLst>
          </p:cNvPr>
          <p:cNvSpPr/>
          <p:nvPr/>
        </p:nvSpPr>
        <p:spPr>
          <a:xfrm>
            <a:off x="5096609" y="1201485"/>
            <a:ext cx="2429373" cy="2134800"/>
          </a:xfrm>
          <a:prstGeom prst="rect">
            <a:avLst/>
          </a:prstGeom>
          <a:solidFill>
            <a:srgbClr val="F0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096608" y="1914715"/>
            <a:ext cx="242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그날 입을 옷을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추천해주면 좋겠다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0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C8C5F-90BE-49AA-98C9-12B60C7E5F23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 4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BA87-4DF5-46AB-9EDF-1067CF1BD576}"/>
              </a:ext>
            </a:extLst>
          </p:cNvPr>
          <p:cNvSpPr txBox="1"/>
          <p:nvPr/>
        </p:nvSpPr>
        <p:spPr>
          <a:xfrm>
            <a:off x="454256" y="3256855"/>
            <a:ext cx="4398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선정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(Idea Judgement)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4DE45-A1E3-493B-93F5-3A26CDD30D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577675" y="0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선정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2136288" y="962419"/>
            <a:ext cx="2041451" cy="2991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2136288" y="962417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4894846" y="962419"/>
            <a:ext cx="2041451" cy="2991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7653404" y="962419"/>
            <a:ext cx="2041451" cy="2991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6B8DE-2D98-4EAB-8287-070FBDA50518}"/>
              </a:ext>
            </a:extLst>
          </p:cNvPr>
          <p:cNvSpPr txBox="1"/>
          <p:nvPr/>
        </p:nvSpPr>
        <p:spPr>
          <a:xfrm>
            <a:off x="2431974" y="107739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학교 개선점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4894845" y="962417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5096757" y="1077390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전자기기 개선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7653402" y="962417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8122211" y="1077390"/>
            <a:ext cx="1120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공공시설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B3AB5-5E48-420B-937B-427CC7598604}"/>
              </a:ext>
            </a:extLst>
          </p:cNvPr>
          <p:cNvSpPr txBox="1"/>
          <p:nvPr/>
        </p:nvSpPr>
        <p:spPr>
          <a:xfrm>
            <a:off x="2315565" y="2036851"/>
            <a:ext cx="1682895" cy="14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출석 앱을 직접 실행해서 출석체크를 하는 것이 번거롭다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6CB1E-D5BD-4CFC-9BBA-F748F5F8618E}"/>
              </a:ext>
            </a:extLst>
          </p:cNvPr>
          <p:cNvSpPr txBox="1"/>
          <p:nvPr/>
        </p:nvSpPr>
        <p:spPr>
          <a:xfrm>
            <a:off x="5081817" y="2199099"/>
            <a:ext cx="1682895" cy="73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전자기기의 배터리 충전이 귀찮다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DED31-105F-40CC-B968-27ABABCE9019}"/>
              </a:ext>
            </a:extLst>
          </p:cNvPr>
          <p:cNvSpPr txBox="1"/>
          <p:nvPr/>
        </p:nvSpPr>
        <p:spPr>
          <a:xfrm>
            <a:off x="7878085" y="2199099"/>
            <a:ext cx="1682895" cy="10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지하철에서 자리를 기다리는 것이 불편하다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FB5A6C-FC6D-B45B-B63F-605D6506C9C2}"/>
              </a:ext>
            </a:extLst>
          </p:cNvPr>
          <p:cNvSpPr/>
          <p:nvPr/>
        </p:nvSpPr>
        <p:spPr>
          <a:xfrm>
            <a:off x="3157017" y="3503774"/>
            <a:ext cx="2041451" cy="299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392347-053A-76DE-D501-9FEE5DCB5B6B}"/>
              </a:ext>
            </a:extLst>
          </p:cNvPr>
          <p:cNvSpPr/>
          <p:nvPr/>
        </p:nvSpPr>
        <p:spPr>
          <a:xfrm>
            <a:off x="3157013" y="35037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C221E-BFF5-7C05-54FA-E23AAB7387D6}"/>
              </a:ext>
            </a:extLst>
          </p:cNvPr>
          <p:cNvSpPr txBox="1"/>
          <p:nvPr/>
        </p:nvSpPr>
        <p:spPr>
          <a:xfrm>
            <a:off x="3734614" y="361874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마스크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4A14B-B481-BC91-BBD4-F5FC519ADC40}"/>
              </a:ext>
            </a:extLst>
          </p:cNvPr>
          <p:cNvSpPr txBox="1"/>
          <p:nvPr/>
        </p:nvSpPr>
        <p:spPr>
          <a:xfrm>
            <a:off x="3336290" y="4764298"/>
            <a:ext cx="1682895" cy="10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가볍고 착용감이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좋은 마스크를 착용한다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BC49E2-2D2D-1452-EF37-24E82F7967CF}"/>
              </a:ext>
            </a:extLst>
          </p:cNvPr>
          <p:cNvSpPr/>
          <p:nvPr/>
        </p:nvSpPr>
        <p:spPr>
          <a:xfrm>
            <a:off x="5915574" y="3503774"/>
            <a:ext cx="2041451" cy="299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9C78FA-59DB-0D2D-9706-FF1834361853}"/>
              </a:ext>
            </a:extLst>
          </p:cNvPr>
          <p:cNvSpPr/>
          <p:nvPr/>
        </p:nvSpPr>
        <p:spPr>
          <a:xfrm>
            <a:off x="5915570" y="3503772"/>
            <a:ext cx="2041451" cy="604280"/>
          </a:xfrm>
          <a:prstGeom prst="rect">
            <a:avLst/>
          </a:prstGeom>
          <a:solidFill>
            <a:srgbClr val="CFC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A28364-C545-9E89-59FD-37E3E3477D24}"/>
              </a:ext>
            </a:extLst>
          </p:cNvPr>
          <p:cNvSpPr txBox="1"/>
          <p:nvPr/>
        </p:nvSpPr>
        <p:spPr>
          <a:xfrm>
            <a:off x="6077995" y="3618745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옷 추천 시스템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FB75DC-B9D6-C6B0-871A-8D0DBC234CA8}"/>
              </a:ext>
            </a:extLst>
          </p:cNvPr>
          <p:cNvSpPr txBox="1"/>
          <p:nvPr/>
        </p:nvSpPr>
        <p:spPr>
          <a:xfrm>
            <a:off x="6094847" y="4759132"/>
            <a:ext cx="1682895" cy="10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그날의 옷을 추천해 주면 좋을 것 같다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F96DA5-8082-7D35-CA6C-9F516BCAB21E}"/>
              </a:ext>
            </a:extLst>
          </p:cNvPr>
          <p:cNvSpPr/>
          <p:nvPr/>
        </p:nvSpPr>
        <p:spPr>
          <a:xfrm>
            <a:off x="8674131" y="3503774"/>
            <a:ext cx="2041451" cy="299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2A484A-29B7-A71C-F1AF-0DB12F967CFE}"/>
              </a:ext>
            </a:extLst>
          </p:cNvPr>
          <p:cNvSpPr/>
          <p:nvPr/>
        </p:nvSpPr>
        <p:spPr>
          <a:xfrm>
            <a:off x="8674127" y="35037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3C08D-DCB0-087D-937E-DF6C8A80150F}"/>
              </a:ext>
            </a:extLst>
          </p:cNvPr>
          <p:cNvSpPr txBox="1"/>
          <p:nvPr/>
        </p:nvSpPr>
        <p:spPr>
          <a:xfrm>
            <a:off x="8719533" y="3618745"/>
            <a:ext cx="1951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자신의 능력 향상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78B89B-5D09-91F3-E094-F3CAFB80584B}"/>
              </a:ext>
            </a:extLst>
          </p:cNvPr>
          <p:cNvSpPr txBox="1"/>
          <p:nvPr/>
        </p:nvSpPr>
        <p:spPr>
          <a:xfrm>
            <a:off x="8853404" y="4738216"/>
            <a:ext cx="1682895" cy="10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외부 상황에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의해 집중력이 떨어진다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2994D-153F-4270-9956-FF89703AB3F0}"/>
              </a:ext>
            </a:extLst>
          </p:cNvPr>
          <p:cNvSpPr txBox="1"/>
          <p:nvPr/>
        </p:nvSpPr>
        <p:spPr>
          <a:xfrm>
            <a:off x="3196010" y="3136612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전자기기의 배터리 충전이 귀찮다</a:t>
            </a:r>
            <a:r>
              <a:rPr lang="en-US" altLang="ko-KR" sz="32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spc="-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88270E-4E4D-FE2B-3CA4-BD45991CD08C}"/>
              </a:ext>
            </a:extLst>
          </p:cNvPr>
          <p:cNvSpPr/>
          <p:nvPr/>
        </p:nvSpPr>
        <p:spPr>
          <a:xfrm>
            <a:off x="2952749" y="2706477"/>
            <a:ext cx="6286502" cy="144504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06C32F-1FBF-4EB6-9E0D-39EFE908218D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 5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53206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융합 및 개선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(Idea Integration and </a:t>
            </a: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Enhancement)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FA0A79-B79A-C9FD-813C-857DCD97565E}"/>
              </a:ext>
            </a:extLst>
          </p:cNvPr>
          <p:cNvSpPr/>
          <p:nvPr/>
        </p:nvSpPr>
        <p:spPr>
          <a:xfrm>
            <a:off x="568101" y="508000"/>
            <a:ext cx="1980000" cy="19691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0A15C0-94AB-7DDB-51EF-02138DA2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2994D-153F-4270-9956-FF89703AB3F0}"/>
              </a:ext>
            </a:extLst>
          </p:cNvPr>
          <p:cNvSpPr txBox="1"/>
          <p:nvPr/>
        </p:nvSpPr>
        <p:spPr>
          <a:xfrm>
            <a:off x="2952749" y="2581863"/>
            <a:ext cx="6286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무선 충전기 한 개를 통해 </a:t>
            </a:r>
            <a:endParaRPr lang="en-US" altLang="ko-KR" sz="3200" spc="-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여러 가지의 전자기기를 </a:t>
            </a:r>
            <a:endParaRPr lang="en-US" altLang="ko-KR" sz="3200" spc="-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2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충전할 수 있는 충전기를 개발한다</a:t>
            </a:r>
            <a:r>
              <a:rPr lang="en-US" altLang="ko-KR" sz="3200" spc="-3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spc="-3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88270E-4E4D-FE2B-3CA4-BD45991CD08C}"/>
              </a:ext>
            </a:extLst>
          </p:cNvPr>
          <p:cNvSpPr/>
          <p:nvPr/>
        </p:nvSpPr>
        <p:spPr>
          <a:xfrm>
            <a:off x="2085975" y="2162175"/>
            <a:ext cx="8020050" cy="25336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C1E94CC-B3CD-62BA-72B0-87988B22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80" r="12585" b="246"/>
          <a:stretch>
            <a:fillRect/>
          </a:stretch>
        </p:blipFill>
        <p:spPr>
          <a:xfrm>
            <a:off x="1115615" y="1825294"/>
            <a:ext cx="4742993" cy="3201265"/>
          </a:xfrm>
          <a:prstGeom prst="rect">
            <a:avLst/>
          </a:prstGeom>
          <a:noFill/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97EB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0" descr="케이스이(가) 표시된 사진&#10;&#10;자동 생성된 설명">
            <a:extLst>
              <a:ext uri="{FF2B5EF4-FFF2-40B4-BE49-F238E27FC236}">
                <a16:creationId xmlns:a16="http://schemas.microsoft.com/office/drawing/2014/main" id="{9B9E795F-3FBE-C6DA-B37A-E28937A529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0"/>
          <a:stretch>
            <a:fillRect/>
          </a:stretch>
        </p:blipFill>
        <p:spPr>
          <a:xfrm>
            <a:off x="6343240" y="1568349"/>
            <a:ext cx="4728015" cy="3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4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06C32F-1FBF-4EB6-9E0D-39EFE908218D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 6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2335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검토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(Review)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C2DA0B-D7B3-EDB6-2F9E-55B5F8A0D75B}"/>
              </a:ext>
            </a:extLst>
          </p:cNvPr>
          <p:cNvSpPr/>
          <p:nvPr/>
        </p:nvSpPr>
        <p:spPr>
          <a:xfrm>
            <a:off x="454256" y="442953"/>
            <a:ext cx="1980000" cy="196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FB58CC-4940-6B5F-6A39-C53EF6F4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577675" y="0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검토</a:t>
            </a:r>
            <a:endParaRPr lang="en-US" altLang="ko-KR" sz="4000" spc="-3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690593" y="1168734"/>
            <a:ext cx="5405407" cy="49457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단계에서 팀원 간의 소통이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원활하게 이루어 졌고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After-class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단계에서도 깃허브와 디스코드를 통해 팀원들과 소통</a:t>
            </a:r>
            <a:br>
              <a:rPr lang="en-US" altLang="ko-KR" sz="2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B71156-855C-8691-C39A-B2796C881A41}"/>
              </a:ext>
            </a:extLst>
          </p:cNvPr>
          <p:cNvSpPr/>
          <p:nvPr/>
        </p:nvSpPr>
        <p:spPr>
          <a:xfrm>
            <a:off x="6352543" y="1168734"/>
            <a:ext cx="5405407" cy="49457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공통점이 있는 아이디어끼리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적절하게 묶어서 분류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3D0A6D-31CE-2B23-136F-94B9876920D1}"/>
              </a:ext>
            </a:extLst>
          </p:cNvPr>
          <p:cNvSpPr txBox="1"/>
          <p:nvPr/>
        </p:nvSpPr>
        <p:spPr>
          <a:xfrm>
            <a:off x="2115478" y="876346"/>
            <a:ext cx="2555635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전체적인 흐름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D50892-F5BA-B999-A647-F0AEF3A5BECA}"/>
              </a:ext>
            </a:extLst>
          </p:cNvPr>
          <p:cNvSpPr txBox="1"/>
          <p:nvPr/>
        </p:nvSpPr>
        <p:spPr>
          <a:xfrm>
            <a:off x="7777428" y="876346"/>
            <a:ext cx="2555635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27279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41E65E-6F1C-4E48-9767-0E9A54365CBC}"/>
              </a:ext>
            </a:extLst>
          </p:cNvPr>
          <p:cNvSpPr txBox="1"/>
          <p:nvPr/>
        </p:nvSpPr>
        <p:spPr>
          <a:xfrm>
            <a:off x="1506193" y="44704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A table of contents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568960" y="2878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E1647-3700-4CA5-A323-87D9A938F4A9}"/>
              </a:ext>
            </a:extLst>
          </p:cNvPr>
          <p:cNvSpPr/>
          <p:nvPr/>
        </p:nvSpPr>
        <p:spPr>
          <a:xfrm>
            <a:off x="754249" y="1061932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AFD87-C612-40F4-BCB5-D83053003D82}"/>
              </a:ext>
            </a:extLst>
          </p:cNvPr>
          <p:cNvSpPr/>
          <p:nvPr/>
        </p:nvSpPr>
        <p:spPr>
          <a:xfrm>
            <a:off x="752721" y="2077932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751193" y="3093932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A0AC09-CED3-4140-B997-7ADE1FBE106D}"/>
              </a:ext>
            </a:extLst>
          </p:cNvPr>
          <p:cNvSpPr/>
          <p:nvPr/>
        </p:nvSpPr>
        <p:spPr>
          <a:xfrm>
            <a:off x="749665" y="4109932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B714A-7B35-40C0-8676-3AE985CA9762}"/>
              </a:ext>
            </a:extLst>
          </p:cNvPr>
          <p:cNvSpPr/>
          <p:nvPr/>
        </p:nvSpPr>
        <p:spPr>
          <a:xfrm>
            <a:off x="748137" y="5125932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5C71-7197-4584-A02F-945A1E1B5F31}"/>
              </a:ext>
            </a:extLst>
          </p:cNvPr>
          <p:cNvSpPr txBox="1"/>
          <p:nvPr/>
        </p:nvSpPr>
        <p:spPr>
          <a:xfrm>
            <a:off x="871669" y="1165266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D084B-9DB7-464D-A3A7-A1A2628BD076}"/>
              </a:ext>
            </a:extLst>
          </p:cNvPr>
          <p:cNvSpPr txBox="1"/>
          <p:nvPr/>
        </p:nvSpPr>
        <p:spPr>
          <a:xfrm>
            <a:off x="871669" y="2181266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871669" y="3197266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D1DF6-0FFA-407E-8942-6EF7AB688DC2}"/>
              </a:ext>
            </a:extLst>
          </p:cNvPr>
          <p:cNvSpPr txBox="1"/>
          <p:nvPr/>
        </p:nvSpPr>
        <p:spPr>
          <a:xfrm>
            <a:off x="871669" y="4213266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A4167-815F-4AD7-8D5D-3DAD688124B1}"/>
              </a:ext>
            </a:extLst>
          </p:cNvPr>
          <p:cNvSpPr txBox="1"/>
          <p:nvPr/>
        </p:nvSpPr>
        <p:spPr>
          <a:xfrm>
            <a:off x="871669" y="5229266"/>
            <a:ext cx="32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349275" y="1134488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문제정의 </a:t>
            </a:r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(Problem Definition)</a:t>
            </a:r>
            <a:endParaRPr lang="ko-KR" altLang="en-US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2DAB2-4D32-4ED1-A4DE-D789EC4DC8D0}"/>
              </a:ext>
            </a:extLst>
          </p:cNvPr>
          <p:cNvSpPr txBox="1"/>
          <p:nvPr/>
        </p:nvSpPr>
        <p:spPr>
          <a:xfrm>
            <a:off x="1349274" y="2165953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 생성</a:t>
            </a:r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(Idea Generation)</a:t>
            </a:r>
            <a:endParaRPr lang="ko-KR" altLang="en-US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349274" y="3181877"/>
            <a:ext cx="373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 평가</a:t>
            </a:r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(Idea Evaluation)</a:t>
            </a:r>
            <a:endParaRPr lang="ko-KR" altLang="en-US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C8FB4-6886-4981-9F4D-71D6CCEC1095}"/>
              </a:ext>
            </a:extLst>
          </p:cNvPr>
          <p:cNvSpPr txBox="1"/>
          <p:nvPr/>
        </p:nvSpPr>
        <p:spPr>
          <a:xfrm>
            <a:off x="1349274" y="4197801"/>
            <a:ext cx="378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 선정</a:t>
            </a:r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(Idea Judgement)</a:t>
            </a:r>
            <a:endParaRPr lang="ko-KR" altLang="en-US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1A7F2-BB0E-474C-B509-4895E9EB8DFE}"/>
              </a:ext>
            </a:extLst>
          </p:cNvPr>
          <p:cNvSpPr txBox="1"/>
          <p:nvPr/>
        </p:nvSpPr>
        <p:spPr>
          <a:xfrm>
            <a:off x="1349274" y="5213725"/>
            <a:ext cx="4503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 융합 및 개선</a:t>
            </a:r>
            <a:endParaRPr lang="en-US" altLang="ko-KR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(Idea Integration and Enhancement)</a:t>
            </a:r>
            <a:endParaRPr lang="ko-KR" altLang="en-US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F6DF1A-F663-D389-5E2F-82EBBC7DB6F6}"/>
              </a:ext>
            </a:extLst>
          </p:cNvPr>
          <p:cNvSpPr/>
          <p:nvPr/>
        </p:nvSpPr>
        <p:spPr>
          <a:xfrm>
            <a:off x="748137" y="6143483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E076E-A7BA-F122-2247-CC15339B8304}"/>
              </a:ext>
            </a:extLst>
          </p:cNvPr>
          <p:cNvSpPr txBox="1"/>
          <p:nvPr/>
        </p:nvSpPr>
        <p:spPr>
          <a:xfrm>
            <a:off x="871670" y="624681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60494A-74D3-6BD3-00ED-7A19FCA25A0F}"/>
              </a:ext>
            </a:extLst>
          </p:cNvPr>
          <p:cNvSpPr txBox="1"/>
          <p:nvPr/>
        </p:nvSpPr>
        <p:spPr>
          <a:xfrm>
            <a:off x="1349274" y="622964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검토</a:t>
            </a:r>
            <a:r>
              <a:rPr lang="en-US" altLang="ko-KR" sz="20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(Review)</a:t>
            </a:r>
            <a:endParaRPr lang="ko-KR" altLang="en-US" sz="2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577675" y="0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검토</a:t>
            </a:r>
            <a:endParaRPr lang="en-US" altLang="ko-KR" sz="4000" spc="-3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690593" y="1168734"/>
            <a:ext cx="5405407" cy="49457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팀원들이 생각하는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그룹에서의 주요 아이디어 중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가장 많이 언급된 아이디어를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그룹의 핵심 아이디어로 선정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토론을 통하여 각 핵심 아이디어 중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어떤 아이디어가  가장 핵심일지 선정</a:t>
            </a:r>
            <a:endParaRPr lang="en-US" altLang="ko-KR" sz="2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B71156-855C-8691-C39A-B2796C881A41}"/>
              </a:ext>
            </a:extLst>
          </p:cNvPr>
          <p:cNvSpPr/>
          <p:nvPr/>
        </p:nvSpPr>
        <p:spPr>
          <a:xfrm>
            <a:off x="6352543" y="1168734"/>
            <a:ext cx="5405407" cy="49457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선정된 아이디어에 핵심 아이디어로 뽑히지 않았던 아이디어 중 </a:t>
            </a:r>
            <a:b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관련성이나 공통점이 있는 아이디어를 융합하여 개선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3D0A6D-31CE-2B23-136F-94B9876920D1}"/>
              </a:ext>
            </a:extLst>
          </p:cNvPr>
          <p:cNvSpPr txBox="1"/>
          <p:nvPr/>
        </p:nvSpPr>
        <p:spPr>
          <a:xfrm>
            <a:off x="2115478" y="876346"/>
            <a:ext cx="2555635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핵심 문제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D50892-F5BA-B999-A647-F0AEF3A5BECA}"/>
              </a:ext>
            </a:extLst>
          </p:cNvPr>
          <p:cNvSpPr txBox="1"/>
          <p:nvPr/>
        </p:nvSpPr>
        <p:spPr>
          <a:xfrm>
            <a:off x="7777428" y="876346"/>
            <a:ext cx="2555635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융합 및 개선</a:t>
            </a:r>
          </a:p>
        </p:txBody>
      </p:sp>
    </p:spTree>
    <p:extLst>
      <p:ext uri="{BB962C8B-B14F-4D97-AF65-F5344CB8AC3E}">
        <p14:creationId xmlns:p14="http://schemas.microsoft.com/office/powerpoint/2010/main" val="19851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9FBB-E63C-46A1-8A4D-199708E93A8B}"/>
              </a:ext>
            </a:extLst>
          </p:cNvPr>
          <p:cNvSpPr txBox="1"/>
          <p:nvPr/>
        </p:nvSpPr>
        <p:spPr>
          <a:xfrm>
            <a:off x="4272424" y="313661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10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B28A-C8B2-4BF4-86DD-94C4BC8FE0BE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 1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FCA-7038-4B00-A237-D99284D11229}"/>
              </a:ext>
            </a:extLst>
          </p:cNvPr>
          <p:cNvSpPr txBox="1"/>
          <p:nvPr/>
        </p:nvSpPr>
        <p:spPr>
          <a:xfrm>
            <a:off x="454256" y="3256855"/>
            <a:ext cx="5078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문제정의 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(Problem Definition)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5BEF53-70DF-42D3-88D2-641F7F782E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11193-6AF4-416E-A3F5-EFA42BF0D1FB}"/>
              </a:ext>
            </a:extLst>
          </p:cNvPr>
          <p:cNvSpPr txBox="1"/>
          <p:nvPr/>
        </p:nvSpPr>
        <p:spPr>
          <a:xfrm>
            <a:off x="2482671" y="2523902"/>
            <a:ext cx="7226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일상생활에서 개선이 필요하거나 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불편한 부분은 무엇이 있을까</a:t>
            </a:r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455D1AF-2028-612E-F076-D91B5F201C45}"/>
              </a:ext>
            </a:extLst>
          </p:cNvPr>
          <p:cNvSpPr/>
          <p:nvPr/>
        </p:nvSpPr>
        <p:spPr>
          <a:xfrm>
            <a:off x="1707842" y="2088858"/>
            <a:ext cx="8776315" cy="2193526"/>
          </a:xfrm>
          <a:prstGeom prst="bracketPair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6C32F-1FBF-4EB6-9E0D-39EFE908218D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 2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44037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생성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(Idea Generation)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748EB-15D6-48A5-A531-97C07A0B2E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E364FD-199F-8D0C-73BB-942A4BFEE538}"/>
              </a:ext>
            </a:extLst>
          </p:cNvPr>
          <p:cNvSpPr txBox="1"/>
          <p:nvPr/>
        </p:nvSpPr>
        <p:spPr>
          <a:xfrm>
            <a:off x="512979" y="35678"/>
            <a:ext cx="31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생성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ECE72-0842-FA90-459F-7C94B04702B1}"/>
              </a:ext>
            </a:extLst>
          </p:cNvPr>
          <p:cNvSpPr txBox="1"/>
          <p:nvPr/>
        </p:nvSpPr>
        <p:spPr>
          <a:xfrm>
            <a:off x="720000" y="1209349"/>
            <a:ext cx="224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학교에 잠 잘 수 있는 공간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A1082D-07D6-A528-C34F-4FFF03414BE8}"/>
              </a:ext>
            </a:extLst>
          </p:cNvPr>
          <p:cNvSpPr txBox="1"/>
          <p:nvPr/>
        </p:nvSpPr>
        <p:spPr>
          <a:xfrm>
            <a:off x="3660960" y="2188860"/>
            <a:ext cx="224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집중력 향상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1047A-9728-5B07-0AC3-FF0807B1D269}"/>
              </a:ext>
            </a:extLst>
          </p:cNvPr>
          <p:cNvSpPr txBox="1"/>
          <p:nvPr/>
        </p:nvSpPr>
        <p:spPr>
          <a:xfrm>
            <a:off x="6039484" y="4776861"/>
            <a:ext cx="274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노트북 충전 거치대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92A43-9CDD-FAE6-F635-76D8B9F0EB08}"/>
              </a:ext>
            </a:extLst>
          </p:cNvPr>
          <p:cNvSpPr txBox="1"/>
          <p:nvPr/>
        </p:nvSpPr>
        <p:spPr>
          <a:xfrm>
            <a:off x="4456099" y="3228945"/>
            <a:ext cx="274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전자기기 배터리 충전 번거로움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8F954-8A50-418C-1778-32BFD86F0B53}"/>
              </a:ext>
            </a:extLst>
          </p:cNvPr>
          <p:cNvSpPr txBox="1"/>
          <p:nvPr/>
        </p:nvSpPr>
        <p:spPr>
          <a:xfrm>
            <a:off x="2462095" y="4976916"/>
            <a:ext cx="252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당일에 입을 옷 추천해주는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97350-23F4-84D0-E92E-998A32E8945A}"/>
              </a:ext>
            </a:extLst>
          </p:cNvPr>
          <p:cNvSpPr txBox="1"/>
          <p:nvPr/>
        </p:nvSpPr>
        <p:spPr>
          <a:xfrm>
            <a:off x="665379" y="3396732"/>
            <a:ext cx="274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노트북에 쌓인 먼지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EBB130-9D85-E41E-BD13-2EC5310634D7}"/>
              </a:ext>
            </a:extLst>
          </p:cNvPr>
          <p:cNvSpPr txBox="1"/>
          <p:nvPr/>
        </p:nvSpPr>
        <p:spPr>
          <a:xfrm>
            <a:off x="5758380" y="948720"/>
            <a:ext cx="274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마스크 착용 불편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01781-966C-D338-426A-200FAE532DEC}"/>
              </a:ext>
            </a:extLst>
          </p:cNvPr>
          <p:cNvSpPr txBox="1"/>
          <p:nvPr/>
        </p:nvSpPr>
        <p:spPr>
          <a:xfrm>
            <a:off x="8783052" y="3648960"/>
            <a:ext cx="3104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할 일을 기억하지 않아도 상기시켜줄 수 있는 방법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59D736-D805-1F58-EA56-2FF2626CCAD0}"/>
              </a:ext>
            </a:extLst>
          </p:cNvPr>
          <p:cNvSpPr txBox="1"/>
          <p:nvPr/>
        </p:nvSpPr>
        <p:spPr>
          <a:xfrm>
            <a:off x="8358121" y="5679437"/>
            <a:ext cx="274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 자리를 기다리는 불편함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A7F11-A937-1252-304A-46318D77EB0B}"/>
              </a:ext>
            </a:extLst>
          </p:cNvPr>
          <p:cNvSpPr txBox="1"/>
          <p:nvPr/>
        </p:nvSpPr>
        <p:spPr>
          <a:xfrm>
            <a:off x="217912" y="5830845"/>
            <a:ext cx="274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일체형 책걸상의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불편함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B3F53-5B32-A832-E1AE-DEE1C9BEF2CE}"/>
              </a:ext>
            </a:extLst>
          </p:cNvPr>
          <p:cNvSpPr txBox="1"/>
          <p:nvPr/>
        </p:nvSpPr>
        <p:spPr>
          <a:xfrm>
            <a:off x="8501948" y="1881084"/>
            <a:ext cx="274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출석체크 앱을 실행해야만 하는 번거로움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52A91-070F-C40E-D7E5-88C7016AEA50}"/>
              </a:ext>
            </a:extLst>
          </p:cNvPr>
          <p:cNvSpPr txBox="1"/>
          <p:nvPr/>
        </p:nvSpPr>
        <p:spPr>
          <a:xfrm>
            <a:off x="3568505" y="353680"/>
            <a:ext cx="122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4CEA-C5B7-4089-8579-F723427328B1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Part 3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1C6E1-DEA6-4B59-9D3C-C93B9FA62F76}"/>
              </a:ext>
            </a:extLst>
          </p:cNvPr>
          <p:cNvSpPr txBox="1"/>
          <p:nvPr/>
        </p:nvSpPr>
        <p:spPr>
          <a:xfrm>
            <a:off x="454256" y="3256855"/>
            <a:ext cx="42963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평가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(Idea Evaluation)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EB499-3B1E-4A22-811E-50D60022EC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20000" y="1201485"/>
            <a:ext cx="2880000" cy="5178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5104167" y="1201485"/>
            <a:ext cx="2429373" cy="2349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08994-DDF3-45A3-B9FD-E917F7E9D3AF}"/>
              </a:ext>
            </a:extLst>
          </p:cNvPr>
          <p:cNvSpPr/>
          <p:nvPr/>
        </p:nvSpPr>
        <p:spPr>
          <a:xfrm>
            <a:off x="8084834" y="1201485"/>
            <a:ext cx="2429373" cy="2349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084C6-E3F7-4418-840E-09C1F0274AF3}"/>
              </a:ext>
            </a:extLst>
          </p:cNvPr>
          <p:cNvSpPr/>
          <p:nvPr/>
        </p:nvSpPr>
        <p:spPr>
          <a:xfrm>
            <a:off x="6563512" y="4029680"/>
            <a:ext cx="2429373" cy="2349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720000" y="301350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1.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학교에서의 개선점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104167" y="1713223"/>
            <a:ext cx="2429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출석 앱을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직접 실행해서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출석 체크를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하는 것이 번거롭다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D0A32-A30E-944C-A41E-B9B04486A4D5}"/>
              </a:ext>
            </a:extLst>
          </p:cNvPr>
          <p:cNvSpPr txBox="1"/>
          <p:nvPr/>
        </p:nvSpPr>
        <p:spPr>
          <a:xfrm>
            <a:off x="577675" y="0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평가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A872D-8057-EA16-7F78-396F256B4684}"/>
              </a:ext>
            </a:extLst>
          </p:cNvPr>
          <p:cNvSpPr txBox="1"/>
          <p:nvPr/>
        </p:nvSpPr>
        <p:spPr>
          <a:xfrm>
            <a:off x="8097656" y="2021000"/>
            <a:ext cx="242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일체형 책걸상의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사용이 불편하다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19C8-05C4-4B55-0C70-6B3A674FA56E}"/>
              </a:ext>
            </a:extLst>
          </p:cNvPr>
          <p:cNvSpPr txBox="1"/>
          <p:nvPr/>
        </p:nvSpPr>
        <p:spPr>
          <a:xfrm>
            <a:off x="6563512" y="4696774"/>
            <a:ext cx="242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학교에 잠을 잘 수 있는 휴식 공간이 필요하다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3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20000" y="1201485"/>
            <a:ext cx="2880000" cy="5178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5104167" y="1201485"/>
            <a:ext cx="2429373" cy="2349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08994-DDF3-45A3-B9FD-E917F7E9D3AF}"/>
              </a:ext>
            </a:extLst>
          </p:cNvPr>
          <p:cNvSpPr/>
          <p:nvPr/>
        </p:nvSpPr>
        <p:spPr>
          <a:xfrm>
            <a:off x="8084834" y="1201485"/>
            <a:ext cx="2429373" cy="2349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084C6-E3F7-4418-840E-09C1F0274AF3}"/>
              </a:ext>
            </a:extLst>
          </p:cNvPr>
          <p:cNvSpPr/>
          <p:nvPr/>
        </p:nvSpPr>
        <p:spPr>
          <a:xfrm>
            <a:off x="6563512" y="4029680"/>
            <a:ext cx="2429373" cy="2349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720000" y="3013501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Idea 2.</a:t>
            </a:r>
            <a:b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전자기기 기능의 개선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104167" y="2026147"/>
            <a:ext cx="242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전자기기의 배터리 충전이 번거롭다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D0A32-A30E-944C-A41E-B9B04486A4D5}"/>
              </a:ext>
            </a:extLst>
          </p:cNvPr>
          <p:cNvSpPr txBox="1"/>
          <p:nvPr/>
        </p:nvSpPr>
        <p:spPr>
          <a:xfrm>
            <a:off x="577675" y="0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평가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A872D-8057-EA16-7F78-396F256B4684}"/>
              </a:ext>
            </a:extLst>
          </p:cNvPr>
          <p:cNvSpPr txBox="1"/>
          <p:nvPr/>
        </p:nvSpPr>
        <p:spPr>
          <a:xfrm>
            <a:off x="8084834" y="2026147"/>
            <a:ext cx="242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노트북에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먼지가 쌓인다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19C8-05C4-4B55-0C70-6B3A674FA56E}"/>
              </a:ext>
            </a:extLst>
          </p:cNvPr>
          <p:cNvSpPr txBox="1"/>
          <p:nvPr/>
        </p:nvSpPr>
        <p:spPr>
          <a:xfrm>
            <a:off x="6563512" y="4696774"/>
            <a:ext cx="242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노트북을 거치대에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놓았을 때 충전이 되면 좋을 것 같다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5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765</Words>
  <Application>Microsoft Office PowerPoint</Application>
  <PresentationFormat>와이드스크린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나눔스퀘어 ExtraBold</vt:lpstr>
      <vt:lpstr>Arial</vt:lpstr>
      <vt:lpstr>나눔스퀘어</vt:lpstr>
      <vt:lpstr>마루 부리 Beta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황인웅(2018156040)</cp:lastModifiedBy>
  <cp:revision>29</cp:revision>
  <dcterms:created xsi:type="dcterms:W3CDTF">2020-12-05T00:38:41Z</dcterms:created>
  <dcterms:modified xsi:type="dcterms:W3CDTF">2022-09-18T09:35:48Z</dcterms:modified>
</cp:coreProperties>
</file>