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7" r:id="rId2"/>
    <p:sldId id="268" r:id="rId3"/>
    <p:sldId id="263" r:id="rId4"/>
    <p:sldId id="270" r:id="rId5"/>
    <p:sldId id="273" r:id="rId6"/>
    <p:sldId id="261" r:id="rId7"/>
    <p:sldId id="264" r:id="rId8"/>
    <p:sldId id="271" r:id="rId9"/>
    <p:sldId id="259" r:id="rId10"/>
    <p:sldId id="258" r:id="rId11"/>
    <p:sldId id="304" r:id="rId12"/>
    <p:sldId id="306" r:id="rId13"/>
    <p:sldId id="274" r:id="rId14"/>
    <p:sldId id="256" r:id="rId15"/>
    <p:sldId id="305" r:id="rId16"/>
    <p:sldId id="276" r:id="rId17"/>
    <p:sldId id="277" r:id="rId18"/>
    <p:sldId id="279" r:id="rId19"/>
    <p:sldId id="280" r:id="rId20"/>
    <p:sldId id="281" r:id="rId21"/>
    <p:sldId id="278" r:id="rId22"/>
    <p:sldId id="283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4" r:id="rId33"/>
    <p:sldId id="295" r:id="rId34"/>
    <p:sldId id="296" r:id="rId35"/>
    <p:sldId id="301" r:id="rId36"/>
    <p:sldId id="298" r:id="rId37"/>
    <p:sldId id="299" r:id="rId38"/>
    <p:sldId id="297" r:id="rId39"/>
    <p:sldId id="300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bjectives" id="{BF96D52D-05FC-4ED9-80DE-D881951D7580}">
          <p14:sldIdLst>
            <p14:sldId id="267"/>
            <p14:sldId id="268"/>
          </p14:sldIdLst>
        </p14:section>
        <p14:section name="Data Cleaning" id="{7AD8B57B-A6E3-4BEF-AD51-5A928078B7E9}">
          <p14:sldIdLst>
            <p14:sldId id="263"/>
            <p14:sldId id="270"/>
            <p14:sldId id="273"/>
          </p14:sldIdLst>
        </p14:section>
        <p14:section name="Analysis Quistions" id="{5E655B59-5505-4D3A-943F-E9758963B969}">
          <p14:sldIdLst>
            <p14:sldId id="261"/>
            <p14:sldId id="264"/>
          </p14:sldIdLst>
        </p14:section>
        <p14:section name="EDA" id="{E6D84395-75A2-4611-8FE4-9E238ABD5881}">
          <p14:sldIdLst>
            <p14:sldId id="271"/>
            <p14:sldId id="259"/>
            <p14:sldId id="258"/>
          </p14:sldIdLst>
        </p14:section>
        <p14:section name="Default Section" id="{AF9603FA-C1ED-47FC-80FB-34AEFF7A61B7}">
          <p14:sldIdLst>
            <p14:sldId id="304"/>
            <p14:sldId id="306"/>
            <p14:sldId id="274"/>
            <p14:sldId id="256"/>
            <p14:sldId id="305"/>
            <p14:sldId id="276"/>
            <p14:sldId id="277"/>
            <p14:sldId id="279"/>
            <p14:sldId id="280"/>
            <p14:sldId id="281"/>
            <p14:sldId id="278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4"/>
            <p14:sldId id="295"/>
            <p14:sldId id="296"/>
            <p14:sldId id="301"/>
            <p14:sldId id="298"/>
            <p14:sldId id="299"/>
            <p14:sldId id="297"/>
            <p14:sldId id="300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429"/>
    <a:srgbClr val="9E72C3"/>
    <a:srgbClr val="7338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1" autoAdjust="0"/>
  </p:normalViewPr>
  <p:slideViewPr>
    <p:cSldViewPr snapToGrid="0">
      <p:cViewPr>
        <p:scale>
          <a:sx n="66" d="100"/>
          <a:sy n="66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AB76F-4B6D-4B7E-A41E-417CFB9440A8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4296-D06F-4A4A-9C54-3CE3D38B2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4296-D06F-4A4A-9C54-3CE3D38B27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2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AB46A-95C1-ED3D-3CBB-B2D7D1D2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8DC8E-AAFF-0D84-CDCA-DC9396E7C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0D546-561F-DDC8-716D-5DE00A32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8F7D-5E9A-8D22-ADA3-6206E067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4296-D06F-4A4A-9C54-3CE3D38B27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DC56-F79F-87CA-F125-713703F3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308D4-AEBE-5448-D2D6-2D4F583FE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C2DA8-5177-3CD6-6388-BF557A4FE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3C1BE-8195-4AFC-EB15-663C67224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4296-D06F-4A4A-9C54-3CE3D38B27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AB4AE-AFBA-3685-6B4B-CF0643AB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3B577C-C1BD-7BD8-F591-E9F40BE98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3AD916-7ECF-F8EC-8A86-12C9E67AB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14CF4-7DCB-2C70-8068-AA5331E4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4296-D06F-4A4A-9C54-3CE3D38B27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5330E-3966-D2FE-E43D-E53548C24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B3B7D-0E5C-E518-50DF-174312BBB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A7405-3D8E-CEE0-2CEB-E558757B1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B90F-9453-282C-AC85-8A66AE25B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4296-D06F-4A4A-9C54-3CE3D38B27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EDB2-71E7-EC27-ABA7-93E2750C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F3FFD-6C53-58D1-B52F-21516C822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2C507-5B4C-2F64-8275-2FC2B5623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FB21C-1F0E-BCE1-9EC3-F1EC20EC9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4296-D06F-4A4A-9C54-3CE3D38B27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FE36-E4DD-0F59-45B9-5D7795BFD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3C1D-041E-318D-8022-BEBAB5EC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F76B-29A7-DF00-C9B0-C521F287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387E-22F2-DE4A-2B61-01C0BCBC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EA82-8671-B80D-771C-39ABE525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8605-B656-7C2A-8D51-0ECE4BDF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17B40-9621-5D18-959B-38E40D56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D551-13A3-E90E-44FD-08F19E09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3C58-5C53-501B-5E6C-8FCA2284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3000-B575-DC29-B9F5-CEC4AA55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5717-124E-F632-308D-55A6730A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D24C-52DB-2AB5-75BD-AB8454A70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40F5-7253-7C22-5DAE-FDDD4B30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69D-01F7-EE37-76F5-247504D6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637C-6E3F-BDD4-0EDD-F38A3782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7FF5-45F6-5DDB-26D9-3301FB9A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A068-0A08-5C46-57F4-F0A9B54D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F0B6-6A4E-9037-5C1A-DD6434A9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150C-9D19-6DA3-1023-726FAD4A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FDFE-EB00-AB75-0F79-5368B79D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D59-9CF7-5788-43C4-7E3FBB6E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6503-D35B-3479-C942-5368D861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F7F3-C57C-4FCD-7024-551C8741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0272-5DCA-6CF5-3689-B93B670C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18CB-AEBB-6EE0-BBEE-57236C3E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AE09-234F-6C2C-3884-D69359AB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44FE-7DA4-585D-45CF-37B38DFD8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F5372-0503-01FB-595B-3D91E52FE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C3B02-7811-97D7-7B09-F3673D56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05AC1-F13C-CE7D-C3C1-B5A34BBB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B05F-2477-18A4-5DFD-8376FBC6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10EA-9E40-F67A-02BD-D3DDCCD1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7EDB-BB57-8365-66FE-6ACD5087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1D4F8-436A-EFD7-AE9A-8A1C9DB4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0BFBB-58B4-D23D-76FF-B82B36E0E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FE9D5-031E-44DD-3FE8-E25A22270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92678-10AF-A1C8-A445-C056F799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8F7A1-D09A-7BCC-45F9-B4054336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C3CCB-644F-2EF8-C335-DC6C60AB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E61-DEC0-A0D7-4B3E-E4BF1CC2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E96BC-54D3-8F77-F6D2-DA14DE1D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2FF2-0396-45FA-73D2-21361DF3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C6B8-AE7B-FEE4-5A1B-19974AAD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90A3-C6BF-0040-50EA-DE93AF3E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6CAA-B537-8B14-4487-D5BF08E7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D422-7001-FECA-710B-0B2E4827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04F7-3747-9EB0-D2A0-F29BCA27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3FC-B2B8-82A4-4BF0-5CCCCFA7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31939-C94A-B26C-A472-3B96751E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1906-AD88-2121-6898-91704A6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D994-403F-4BB2-0481-6182B7A0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C1E66-0C41-A506-49A4-0EFFE3B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296B-11B3-A495-AFF1-08731D6C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7E4D9-37A7-A735-8C73-B450DED0C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1081-6F7F-AE54-DE3F-BA55C2FE8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D2479-0048-DD12-CD56-2C900BE6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EF43-2F57-3C82-E18B-C29E1732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FCA4-727F-72CE-AA4A-1057D7E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EDC33-98DE-0FB9-651A-7A162301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D57ED-AEEA-26D3-F3FC-AC197A03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5FBD-B2E7-A18F-4A86-46D852F43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FD917-70F1-4478-9EBC-92B7DFC7A09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23F5-44D7-A79E-5F92-4EA547AED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25A9-7EA7-B197-0528-3EBCCAB5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094C1-3295-4C8F-B661-740714A9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3.xml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3.xml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2.png"/><Relationship Id="rId3" Type="http://schemas.openxmlformats.org/officeDocument/2006/relationships/slide" Target="slide1.xml"/><Relationship Id="rId7" Type="http://schemas.openxmlformats.org/officeDocument/2006/relationships/image" Target="../media/image14.png"/><Relationship Id="rId12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86357-77E9-67B3-D7BC-FC62A2E5A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83A53-41E5-2BA4-E8D7-5ECD484D8EF2}"/>
              </a:ext>
            </a:extLst>
          </p:cNvPr>
          <p:cNvSpPr/>
          <p:nvPr/>
        </p:nvSpPr>
        <p:spPr>
          <a:xfrm>
            <a:off x="3493770" y="4094202"/>
            <a:ext cx="52044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OBJECTIVES</a:t>
            </a:r>
            <a:endParaRPr lang="en-LT" sz="4000" b="1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BE92E8-E98D-CEFE-2831-0FCB4AB6E537}"/>
              </a:ext>
            </a:extLst>
          </p:cNvPr>
          <p:cNvSpPr/>
          <p:nvPr/>
        </p:nvSpPr>
        <p:spPr>
          <a:xfrm>
            <a:off x="3303270" y="636270"/>
            <a:ext cx="5585460" cy="5585460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FF6BA0-A457-577F-F8AB-2D5F14DE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4857" y="1338943"/>
            <a:ext cx="2322286" cy="2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C866C-7CBA-2BE0-D02E-DF4B36C7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6 Purple Color Palette Ideas · ColorSlurp">
            <a:extLst>
              <a:ext uri="{FF2B5EF4-FFF2-40B4-BE49-F238E27FC236}">
                <a16:creationId xmlns:a16="http://schemas.microsoft.com/office/drawing/2014/main" id="{084C4522-2B14-6A4B-C71F-0957A6698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39567" r="11760" b="39308"/>
          <a:stretch/>
        </p:blipFill>
        <p:spPr bwMode="auto">
          <a:xfrm>
            <a:off x="0" y="0"/>
            <a:ext cx="4227616" cy="7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E0C282E-03CA-57EB-CCF1-46EBF140A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38" y="1524000"/>
            <a:ext cx="5715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3C47F-370A-FC6E-6B9B-CE20FBAD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7" y="2249631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3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56DCE-45B7-A311-F719-A9309AE55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F0C8E7-675C-3BC9-660D-190E1AE39E5D}"/>
              </a:ext>
            </a:extLst>
          </p:cNvPr>
          <p:cNvSpPr/>
          <p:nvPr/>
        </p:nvSpPr>
        <p:spPr>
          <a:xfrm>
            <a:off x="-1" y="0"/>
            <a:ext cx="4865371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0D42E-3BCE-6988-CE5B-5269CDD50983}"/>
              </a:ext>
            </a:extLst>
          </p:cNvPr>
          <p:cNvSpPr/>
          <p:nvPr/>
        </p:nvSpPr>
        <p:spPr>
          <a:xfrm>
            <a:off x="-169546" y="3044279"/>
            <a:ext cx="52044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2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61633FD6-B553-F96F-2AF9-268FA1B280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3314022"/>
                  </p:ext>
                </p:extLst>
              </p:nvPr>
            </p:nvGraphicFramePr>
            <p:xfrm>
              <a:off x="5802630" y="163611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F96D52D-05FC-4ED9-80DE-D881951D7580}">
                    <psez:zmPr id="{4EFFBE35-19A4-4282-A4C7-8372E960C544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1633FD6-B553-F96F-2AF9-268FA1B280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02630" y="163611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D5700963-2333-368F-A453-C10BC79272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63890" y="163611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AD8B57B-A6E3-4BEF-AD51-5A928078B7E9}">
                    <psez:zmPr id="{E0800952-235F-4152-A197-547BE026F193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700963-2333-368F-A453-C10BC79272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3890" y="163611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849D10F-9F42-E883-DCE0-1B23A9DAC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32145" y="3610957"/>
              <a:ext cx="3188970" cy="1793796"/>
            </p:xfrm>
            <a:graphic>
              <a:graphicData uri="http://schemas.microsoft.com/office/powerpoint/2016/sectionzoom">
                <psez:sectionZm>
                  <psez:sectionZmObj sectionId="{5E655B59-5505-4D3A-943F-E9758963B969}">
                    <psez:zmPr id="{E03335F7-F2B2-4281-83BC-CC4872369637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970" cy="179379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Section Zoom 1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849D10F-9F42-E883-DCE0-1B23A9DACA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2145" y="3610957"/>
                <a:ext cx="3188970" cy="179379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D001E3-3F15-CA12-B89C-C043CE5BEA0A}"/>
              </a:ext>
            </a:extLst>
          </p:cNvPr>
          <p:cNvSpPr txBox="1"/>
          <p:nvPr/>
        </p:nvSpPr>
        <p:spPr>
          <a:xfrm>
            <a:off x="-3323311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BAAA2E-81E0-C3CA-18A4-BE39282D77A5}"/>
              </a:ext>
            </a:extLst>
          </p:cNvPr>
          <p:cNvSpPr/>
          <p:nvPr/>
        </p:nvSpPr>
        <p:spPr>
          <a:xfrm>
            <a:off x="9037350" y="4499358"/>
            <a:ext cx="146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Exploratory</a:t>
            </a:r>
          </a:p>
          <a:p>
            <a:pPr algn="ctr"/>
            <a:r>
              <a:rPr lang="en-US" sz="1600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Data Analysis</a:t>
            </a:r>
            <a:endParaRPr lang="en-LT" sz="1000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829230-3629-034C-DCFF-3C5CA1F93E06}"/>
              </a:ext>
            </a:extLst>
          </p:cNvPr>
          <p:cNvSpPr/>
          <p:nvPr/>
        </p:nvSpPr>
        <p:spPr>
          <a:xfrm>
            <a:off x="9090659" y="3813720"/>
            <a:ext cx="1409731" cy="1393556"/>
          </a:xfrm>
          <a:prstGeom prst="roundRect">
            <a:avLst/>
          </a:prstGeom>
          <a:noFill/>
          <a:ln w="5715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16C237-28DD-A3C5-45E5-7F59700C6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6350" y="3929505"/>
            <a:ext cx="578348" cy="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5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2E7572-A141-0E66-9DEF-CA091649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5A47C-B60A-6B6B-B6F9-FE5C3D07726B}"/>
              </a:ext>
            </a:extLst>
          </p:cNvPr>
          <p:cNvSpPr/>
          <p:nvPr/>
        </p:nvSpPr>
        <p:spPr>
          <a:xfrm>
            <a:off x="-1" y="0"/>
            <a:ext cx="4865371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D099C-BCE5-14F9-C320-00EFA2393792}"/>
              </a:ext>
            </a:extLst>
          </p:cNvPr>
          <p:cNvSpPr/>
          <p:nvPr/>
        </p:nvSpPr>
        <p:spPr>
          <a:xfrm>
            <a:off x="-169546" y="3044279"/>
            <a:ext cx="52044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2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165E1414-E0E7-A965-0026-5BE13312BC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30" y="163611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F96D52D-05FC-4ED9-80DE-D881951D7580}">
                    <psez:zmPr id="{4EFFBE35-19A4-4282-A4C7-8372E960C544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65E1414-E0E7-A965-0026-5BE13312BC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02630" y="163611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D2A067C7-D659-E355-26FA-9EC3F5ECF4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63890" y="163611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AD8B57B-A6E3-4BEF-AD51-5A928078B7E9}">
                    <psez:zmPr id="{E0800952-235F-4152-A197-547BE026F193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2A067C7-D659-E355-26FA-9EC3F5ECF4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3890" y="163611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DCB2937C-6DC7-D80F-9027-D2121B806D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32145" y="3610957"/>
              <a:ext cx="3188970" cy="1793796"/>
            </p:xfrm>
            <a:graphic>
              <a:graphicData uri="http://schemas.microsoft.com/office/powerpoint/2016/sectionzoom">
                <psez:sectionZm>
                  <psez:sectionZmObj sectionId="{5E655B59-5505-4D3A-943F-E9758963B969}">
                    <psez:zmPr id="{E03335F7-F2B2-4281-83BC-CC4872369637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970" cy="179379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Section Zoom 1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CB2937C-6DC7-D80F-9027-D2121B806D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2145" y="3610957"/>
                <a:ext cx="3188970" cy="179379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F642541-C085-ABBE-0CD2-46EE174F832A}"/>
              </a:ext>
            </a:extLst>
          </p:cNvPr>
          <p:cNvSpPr txBox="1"/>
          <p:nvPr/>
        </p:nvSpPr>
        <p:spPr>
          <a:xfrm>
            <a:off x="-3323311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CBF5D-6C6F-D4C8-B6CF-3F483DFC8D2F}"/>
              </a:ext>
            </a:extLst>
          </p:cNvPr>
          <p:cNvSpPr/>
          <p:nvPr/>
        </p:nvSpPr>
        <p:spPr>
          <a:xfrm>
            <a:off x="9037350" y="4499358"/>
            <a:ext cx="146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Exploratory</a:t>
            </a:r>
          </a:p>
          <a:p>
            <a:pPr algn="ctr"/>
            <a:r>
              <a:rPr lang="en-US" sz="1600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Data Analysis</a:t>
            </a:r>
            <a:endParaRPr lang="en-LT" sz="1000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28D12B-9EFE-AEF6-B42A-04C7CB02BF36}"/>
              </a:ext>
            </a:extLst>
          </p:cNvPr>
          <p:cNvSpPr/>
          <p:nvPr/>
        </p:nvSpPr>
        <p:spPr>
          <a:xfrm>
            <a:off x="9090659" y="3813720"/>
            <a:ext cx="1409731" cy="1393556"/>
          </a:xfrm>
          <a:prstGeom prst="roundRect">
            <a:avLst/>
          </a:prstGeom>
          <a:noFill/>
          <a:ln w="5715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9503A1-98B3-9707-EE8D-BB0F33CC24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6350" y="3929505"/>
            <a:ext cx="578348" cy="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52231C-7307-7B26-1208-2EA79B40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F3136-974E-0B46-0B09-862927B4B0D3}"/>
              </a:ext>
            </a:extLst>
          </p:cNvPr>
          <p:cNvSpPr>
            <a:spLocks/>
          </p:cNvSpPr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ECFF8-ABDD-E2AE-79B3-F96CF727DCE9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26103-841A-A0E2-D1DB-447BCFF8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1844232"/>
            <a:ext cx="38100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CEB2A-ED46-57A1-915B-CE5978C5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30" y="1327150"/>
            <a:ext cx="3307080" cy="440944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32FE2-E629-A0AC-A60D-9784807D15DB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FBDE9-8137-0C58-1B69-AC252D90E9C2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4AAEEF-B903-3F41-415E-EE018C0A9D73}"/>
              </a:ext>
            </a:extLst>
          </p:cNvPr>
          <p:cNvSpPr/>
          <p:nvPr/>
        </p:nvSpPr>
        <p:spPr>
          <a:xfrm>
            <a:off x="-522514" y="-530942"/>
            <a:ext cx="13237028" cy="7919884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04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2FD7D-A2BE-FC82-183E-F22046EF2260}"/>
              </a:ext>
            </a:extLst>
          </p:cNvPr>
          <p:cNvSpPr/>
          <p:nvPr/>
        </p:nvSpPr>
        <p:spPr>
          <a:xfrm>
            <a:off x="-1" y="0"/>
            <a:ext cx="4865371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F23D-4070-E666-969C-4F7470B6DBE4}"/>
              </a:ext>
            </a:extLst>
          </p:cNvPr>
          <p:cNvSpPr/>
          <p:nvPr/>
        </p:nvSpPr>
        <p:spPr>
          <a:xfrm>
            <a:off x="-169546" y="3044279"/>
            <a:ext cx="52044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2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09542F81-C353-2E95-C663-63A5D214BA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7842607"/>
                  </p:ext>
                </p:extLst>
              </p:nvPr>
            </p:nvGraphicFramePr>
            <p:xfrm>
              <a:off x="5802630" y="163611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F96D52D-05FC-4ED9-80DE-D881951D7580}">
                    <psez:zmPr id="{4EFFBE35-19A4-4282-A4C7-8372E960C544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542F81-C353-2E95-C663-63A5D214BA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2630" y="163611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723652E6-4046-5EEB-7118-61CD6C87C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0501372"/>
                  </p:ext>
                </p:extLst>
              </p:nvPr>
            </p:nvGraphicFramePr>
            <p:xfrm>
              <a:off x="8263890" y="163611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AD8B57B-A6E3-4BEF-AD51-5A928078B7E9}">
                    <psez:zmPr id="{E0800952-235F-4152-A197-547BE026F193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23652E6-4046-5EEB-7118-61CD6C87C7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63890" y="163611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66DDB184-E7EB-3EAF-F139-918534B92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5252570"/>
                  </p:ext>
                </p:extLst>
              </p:nvPr>
            </p:nvGraphicFramePr>
            <p:xfrm>
              <a:off x="5732145" y="3610957"/>
              <a:ext cx="3188970" cy="1793796"/>
            </p:xfrm>
            <a:graphic>
              <a:graphicData uri="http://schemas.microsoft.com/office/powerpoint/2016/sectionzoom">
                <psez:sectionZm>
                  <psez:sectionZmObj sectionId="{5E655B59-5505-4D3A-943F-E9758963B969}">
                    <psez:zmPr id="{E03335F7-F2B2-4281-83BC-CC4872369637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970" cy="179379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6DDB184-E7EB-3EAF-F139-918534B92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2145" y="3610957"/>
                <a:ext cx="3188970" cy="179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9E00E40E-63B2-A39B-22CC-87DF92D0BA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4752272"/>
                  </p:ext>
                </p:extLst>
              </p:nvPr>
            </p:nvGraphicFramePr>
            <p:xfrm>
              <a:off x="8263890" y="36506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6D84395-75A2-4611-8FE4-9E238ABD5881}">
                    <psez:zmPr id="{498338F0-ABD7-4DDE-B786-CE5BC588BEFE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E00E40E-63B2-A39B-22CC-87DF92D0BA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63890" y="3650605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2EA8F4-EFFE-7A8A-8ED6-34F408C0230F}"/>
              </a:ext>
            </a:extLst>
          </p:cNvPr>
          <p:cNvSpPr txBox="1"/>
          <p:nvPr/>
        </p:nvSpPr>
        <p:spPr>
          <a:xfrm>
            <a:off x="-3323311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</p:spTree>
    <p:extLst>
      <p:ext uri="{BB962C8B-B14F-4D97-AF65-F5344CB8AC3E}">
        <p14:creationId xmlns:p14="http://schemas.microsoft.com/office/powerpoint/2010/main" val="1735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16BDF-4891-8226-5532-8EA7D9E10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76C85-D230-D3B7-B02D-0393B46AF464}"/>
              </a:ext>
            </a:extLst>
          </p:cNvPr>
          <p:cNvSpPr>
            <a:spLocks/>
          </p:cNvSpPr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B1FBD-7D09-330A-4E26-52AC48E28393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C29F6-0491-7369-2307-C5CD10ADC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1844232"/>
            <a:ext cx="38100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0E0FE-C7A8-5FC8-EA53-6DD31B07D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30" y="1327150"/>
            <a:ext cx="3307080" cy="440944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187A21-493B-408A-AA21-78B28342FF7C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F38C1-E686-73AA-E7B1-E3855E1499B8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</p:spTree>
    <p:extLst>
      <p:ext uri="{BB962C8B-B14F-4D97-AF65-F5344CB8AC3E}">
        <p14:creationId xmlns:p14="http://schemas.microsoft.com/office/powerpoint/2010/main" val="3974955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8581F-B0C2-B0F3-A229-D08AC8EA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AB042E-D892-D39A-3F39-0EC1F59EBB05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437F73-0E85-83BD-1DC5-02A5A0FDC34E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EBFB08-6C14-678D-12F0-E191AF7B4D6F}"/>
              </a:ext>
            </a:extLst>
          </p:cNvPr>
          <p:cNvSpPr/>
          <p:nvPr/>
        </p:nvSpPr>
        <p:spPr>
          <a:xfrm>
            <a:off x="100673" y="1098128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5E787-59F1-922F-F108-BC5F8C9F5E2D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880DE8-F183-E65B-6737-B415FE83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21" y="1301555"/>
            <a:ext cx="6633802" cy="2653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922F4E-EA4F-EA9A-50F7-0C4406EE4A3B}"/>
              </a:ext>
            </a:extLst>
          </p:cNvPr>
          <p:cNvSpPr txBox="1"/>
          <p:nvPr/>
        </p:nvSpPr>
        <p:spPr>
          <a:xfrm>
            <a:off x="2888806" y="4155312"/>
            <a:ext cx="8788844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 Plot shows that the major Employees range has small Range, from 43K to 142 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47F435-F8FC-7638-3A66-247F1109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91" y="-4631025"/>
            <a:ext cx="64484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1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3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3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E43DCF-3DBC-CA3E-EC1C-4DB39584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B3697-C2E1-6559-5B81-E3AB4DA144AC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F64FD-0927-4821-30E8-AADAD3EC5AC5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5D50FE-530D-BA9D-1C31-F6EB61C258EF}"/>
              </a:ext>
            </a:extLst>
          </p:cNvPr>
          <p:cNvSpPr/>
          <p:nvPr/>
        </p:nvSpPr>
        <p:spPr>
          <a:xfrm>
            <a:off x="100673" y="1098128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116BE-12D0-A5B7-7C23-49CE0AFF935B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62AA3-C889-E6A7-6584-641ABC0FDFAB}"/>
              </a:ext>
            </a:extLst>
          </p:cNvPr>
          <p:cNvSpPr txBox="1"/>
          <p:nvPr/>
        </p:nvSpPr>
        <p:spPr>
          <a:xfrm>
            <a:off x="4163155" y="5387702"/>
            <a:ext cx="5647596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High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112.956 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CAB54-4C3D-637F-B529-36227E95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41" y="664875"/>
            <a:ext cx="6448425" cy="445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928FC-B153-1163-1574-E64BB2ACB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880" y="1301555"/>
            <a:ext cx="6633802" cy="26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1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B1033-85A9-55F9-E166-791525CE8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E01802-87B7-22F2-F8AB-98D8020AE2D9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8EEC08-6459-2FD1-6E2C-B6F072CBFC2A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542EB1-B1E6-14C2-A1E7-F3C827645E21}"/>
              </a:ext>
            </a:extLst>
          </p:cNvPr>
          <p:cNvSpPr/>
          <p:nvPr/>
        </p:nvSpPr>
        <p:spPr>
          <a:xfrm>
            <a:off x="100673" y="1466428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5FEB1-4976-485B-3266-5FDEEEEFCBA1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55DF26-3A23-CF1D-5EA4-4A968431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01" y="1556775"/>
            <a:ext cx="6613873" cy="2645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E6FD7-0666-67A8-1077-C6E1AAFD5684}"/>
              </a:ext>
            </a:extLst>
          </p:cNvPr>
          <p:cNvSpPr txBox="1"/>
          <p:nvPr/>
        </p:nvSpPr>
        <p:spPr>
          <a:xfrm>
            <a:off x="3299316" y="4202324"/>
            <a:ext cx="8016384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 Plot shows that the major Employees range  is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– 34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 with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 of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0327A-B440-E213-3353-90466AD9222B}"/>
              </a:ext>
            </a:extLst>
          </p:cNvPr>
          <p:cNvSpPr txBox="1"/>
          <p:nvPr/>
        </p:nvSpPr>
        <p:spPr>
          <a:xfrm>
            <a:off x="4822396" y="7018940"/>
            <a:ext cx="4329113" cy="44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High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Salary of 112.956 K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47E46-EB73-8F5A-87F0-46DE8D68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41" y="-4614208"/>
            <a:ext cx="6448425" cy="445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00D7E-C59F-F71F-473B-AE23AA217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02" y="-4614208"/>
            <a:ext cx="6629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4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3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3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804C6E-0A7F-21D7-C49A-AAE70E303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F804E-F978-CFC6-4E39-5F6F99D08368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145C5-ED0F-D2F3-8C45-14E9681BEEDD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1A8AAE-C60C-7524-0E30-D09DA94E75CD}"/>
              </a:ext>
            </a:extLst>
          </p:cNvPr>
          <p:cNvSpPr/>
          <p:nvPr/>
        </p:nvSpPr>
        <p:spPr>
          <a:xfrm>
            <a:off x="100673" y="1466428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DCFB6-B6DA-FD56-0E5B-B936B2729FBE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09C3B-6DD3-5B71-5C0E-FA13552A8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651" y="1556775"/>
            <a:ext cx="6613873" cy="2645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7EE06-1E51-DFE3-8231-528B9CE215C8}"/>
              </a:ext>
            </a:extLst>
          </p:cNvPr>
          <p:cNvSpPr txBox="1"/>
          <p:nvPr/>
        </p:nvSpPr>
        <p:spPr>
          <a:xfrm>
            <a:off x="4822396" y="7018940"/>
            <a:ext cx="4329113" cy="44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High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Salary of 112.956 K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22F14-A355-F5BF-4A15-F3B9DC2C6A1A}"/>
              </a:ext>
            </a:extLst>
          </p:cNvPr>
          <p:cNvSpPr txBox="1"/>
          <p:nvPr/>
        </p:nvSpPr>
        <p:spPr>
          <a:xfrm>
            <a:off x="4522183" y="5716502"/>
            <a:ext cx="5688618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Age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29.98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Years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026471-2DE1-F942-9BD9-0BDCB847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02" y="876103"/>
            <a:ext cx="6629400" cy="445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84075-95CB-C7A7-FBB0-B082D0FA0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22073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4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6E7B1-9000-8F3B-D227-F00D5224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7C1875-7B24-1DF9-AB91-4073BA23D95A}"/>
              </a:ext>
            </a:extLst>
          </p:cNvPr>
          <p:cNvSpPr/>
          <p:nvPr/>
        </p:nvSpPr>
        <p:spPr>
          <a:xfrm>
            <a:off x="634455" y="857517"/>
            <a:ext cx="403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OBJECTIVES</a:t>
            </a:r>
            <a:endParaRPr lang="en-LT" sz="4000" b="1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28364-7040-3755-4CDE-76837356AB89}"/>
              </a:ext>
            </a:extLst>
          </p:cNvPr>
          <p:cNvSpPr txBox="1"/>
          <p:nvPr/>
        </p:nvSpPr>
        <p:spPr>
          <a:xfrm>
            <a:off x="1016000" y="2314958"/>
            <a:ext cx="10160000" cy="240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Analysis aims to discover factors that lead to employee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explore important questions such as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Salary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Mean Distance from home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Average Age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358C23-62BC-AAD2-D881-7E802100EE55}"/>
              </a:ext>
            </a:extLst>
          </p:cNvPr>
          <p:cNvSpPr/>
          <p:nvPr/>
        </p:nvSpPr>
        <p:spPr>
          <a:xfrm>
            <a:off x="-522514" y="-530942"/>
            <a:ext cx="13237028" cy="7919884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04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9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595C7-CCA6-2570-552F-CC8A1A0DD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E5706-48DF-BE2A-749A-9DC2A22B7122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B8776-8C9A-3A0A-8E87-2BE9E96B5F39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9CB9E3-646C-1826-4115-D812015C8310}"/>
              </a:ext>
            </a:extLst>
          </p:cNvPr>
          <p:cNvSpPr/>
          <p:nvPr/>
        </p:nvSpPr>
        <p:spPr>
          <a:xfrm>
            <a:off x="100673" y="1466428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BD4A-49E7-EDF7-B2D4-EB3EBFE2FCBD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94551-E280-874D-E8C9-A7BC9AB2A8AF}"/>
              </a:ext>
            </a:extLst>
          </p:cNvPr>
          <p:cNvSpPr txBox="1"/>
          <p:nvPr/>
        </p:nvSpPr>
        <p:spPr>
          <a:xfrm>
            <a:off x="4822396" y="7018940"/>
            <a:ext cx="4329113" cy="44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High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Salary of 112.956 K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11067-748E-B430-924A-79BE8422827E}"/>
              </a:ext>
            </a:extLst>
          </p:cNvPr>
          <p:cNvSpPr txBox="1"/>
          <p:nvPr/>
        </p:nvSpPr>
        <p:spPr>
          <a:xfrm>
            <a:off x="3387650" y="4764477"/>
            <a:ext cx="5470600" cy="1229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Divided Employees Into 2 Categories:</a:t>
            </a:r>
          </a:p>
          <a:p>
            <a:pPr marL="285750" marR="0" lvl="0" indent="-28575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Average Age</a:t>
            </a:r>
          </a:p>
          <a:p>
            <a:pPr marL="285750" marR="0" lvl="0" indent="-28575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Average 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A31AC9-81D9-B2BE-9583-43BA1339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1220739"/>
            <a:ext cx="5715000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C1581C-3236-E2B1-4517-3A5FFB68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02" y="-4680571"/>
            <a:ext cx="6629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063BA-B86B-3AF6-4AF2-9BAB00FAC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33673-C5D4-E571-B6D6-EBB1DB0CF4A2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9AE03-ECB4-41C4-4BEE-ABC7F80926FC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4163C9-0CC8-1B17-AE54-6727D35868E4}"/>
              </a:ext>
            </a:extLst>
          </p:cNvPr>
          <p:cNvSpPr/>
          <p:nvPr/>
        </p:nvSpPr>
        <p:spPr>
          <a:xfrm>
            <a:off x="100673" y="1466428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321A3-4FD1-C297-B297-C1B8CEEC37E0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2DFCB-7494-C1E9-4110-4369D01721B4}"/>
              </a:ext>
            </a:extLst>
          </p:cNvPr>
          <p:cNvSpPr txBox="1"/>
          <p:nvPr/>
        </p:nvSpPr>
        <p:spPr>
          <a:xfrm>
            <a:off x="7344074" y="4306570"/>
            <a:ext cx="4128062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Age Group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A2625-22C7-3B73-EAC8-7CB17FF8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0" b="9950"/>
          <a:stretch/>
        </p:blipFill>
        <p:spPr>
          <a:xfrm>
            <a:off x="2875623" y="1563786"/>
            <a:ext cx="3810000" cy="27427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F6FEFC-ED60-C9B7-4675-C1FC9C54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1" b="11049"/>
          <a:stretch/>
        </p:blipFill>
        <p:spPr>
          <a:xfrm>
            <a:off x="7573329" y="1563786"/>
            <a:ext cx="3810000" cy="27427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F70D91-E57B-CDF6-5E4E-14448F2BC782}"/>
              </a:ext>
            </a:extLst>
          </p:cNvPr>
          <p:cNvSpPr txBox="1"/>
          <p:nvPr/>
        </p:nvSpPr>
        <p:spPr>
          <a:xfrm>
            <a:off x="2877754" y="4306570"/>
            <a:ext cx="3872390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Age Group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BDB46-CBDD-F00B-2A4C-9E6B1661B3D1}"/>
              </a:ext>
            </a:extLst>
          </p:cNvPr>
          <p:cNvSpPr txBox="1"/>
          <p:nvPr/>
        </p:nvSpPr>
        <p:spPr>
          <a:xfrm>
            <a:off x="3387650" y="6949601"/>
            <a:ext cx="4329113" cy="1209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Divided Employees Into 2 Categories:</a:t>
            </a:r>
          </a:p>
          <a:p>
            <a:pPr marL="285750" marR="0" lvl="0" indent="-28575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Average Age</a:t>
            </a:r>
          </a:p>
          <a:p>
            <a:pPr marL="285750" marR="0" lvl="0" indent="-28575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Average 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3A4017-3134-115E-EDBA-E8E277FE9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514" y="1220739"/>
            <a:ext cx="5715000" cy="381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FE0528-C604-47D3-DE8B-40EE77363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440" y="-1463275"/>
            <a:ext cx="4655327" cy="1162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0F720D-EECF-91DC-ABDD-89F225B31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r="12897"/>
          <a:stretch/>
        </p:blipFill>
        <p:spPr>
          <a:xfrm>
            <a:off x="2875623" y="-1079245"/>
            <a:ext cx="3989634" cy="8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B871B-7192-E0D9-A86E-994190FC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8E826C-6AD3-CACA-24F3-710C1DBA21D3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E3D9C-D02A-A1FA-E7F3-15B5DAC0C12A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C7EACC-8904-7C39-8D71-1D90A64F7FF4}"/>
              </a:ext>
            </a:extLst>
          </p:cNvPr>
          <p:cNvSpPr/>
          <p:nvPr/>
        </p:nvSpPr>
        <p:spPr>
          <a:xfrm>
            <a:off x="100673" y="2598996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4DFC03-D1A1-93C7-0D45-35E1CE8AA66B}"/>
              </a:ext>
            </a:extLst>
          </p:cNvPr>
          <p:cNvSpPr/>
          <p:nvPr/>
        </p:nvSpPr>
        <p:spPr>
          <a:xfrm>
            <a:off x="100673" y="2598996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D95A-4D8B-7CC0-ECC9-058D2A07F382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12E86-B1E4-6202-CD63-1398E8FB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665" y="1466428"/>
            <a:ext cx="4655327" cy="3094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1DBD93-5AA8-1642-AA38-F73A9CF9C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r="12897"/>
          <a:stretch/>
        </p:blipFill>
        <p:spPr>
          <a:xfrm>
            <a:off x="2875623" y="2365147"/>
            <a:ext cx="3989634" cy="2196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213C57-1024-826C-CF26-5D19A9F54B32}"/>
              </a:ext>
            </a:extLst>
          </p:cNvPr>
          <p:cNvSpPr txBox="1"/>
          <p:nvPr/>
        </p:nvSpPr>
        <p:spPr>
          <a:xfrm>
            <a:off x="2974264" y="4979151"/>
            <a:ext cx="8093786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Box Plot and Distribution, we can See that Distance from Home has wide Range and quite far Average of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28.98 km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5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67662-F4E4-6AD3-EFEA-76399DDE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8EF78-68AC-EBD3-08DB-67F470A2A848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B6286-9229-8825-16C3-61E6EB5BC1A2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6719E0-8B4C-79C3-5EE1-614288E2E4F4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2ACE5-944A-6539-40AC-DC438C6BB31D}"/>
              </a:ext>
            </a:extLst>
          </p:cNvPr>
          <p:cNvSpPr/>
          <p:nvPr/>
        </p:nvSpPr>
        <p:spPr>
          <a:xfrm>
            <a:off x="100673" y="1162296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69077-8FA4-C602-112D-806D4DC69BD6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93BC5-2693-F80E-2A4E-8426D5C63BCB}"/>
              </a:ext>
            </a:extLst>
          </p:cNvPr>
          <p:cNvSpPr txBox="1"/>
          <p:nvPr/>
        </p:nvSpPr>
        <p:spPr>
          <a:xfrm>
            <a:off x="3108472" y="4966837"/>
            <a:ext cx="7912454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Shift to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Left in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Plot indicates that the low salary Affect on the Attrition Rate of Employees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0EE83-2FB5-23FA-EA05-2B5F2C8F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01" y="1301555"/>
            <a:ext cx="8552324" cy="3665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169A1-8C03-EB87-88CE-79BF9C07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36" y="-3627395"/>
            <a:ext cx="6394126" cy="38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74A1FE-EE10-C394-CB2D-26FDD43E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8885A-5EB7-9567-43D4-0DFD765DC06C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BB076-51CD-BC6C-0E6A-FB19C252318D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8C8114-9453-FBF1-AA98-8B3F443CE56A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106175-AF1E-77AD-02C2-19B928E47FDF}"/>
              </a:ext>
            </a:extLst>
          </p:cNvPr>
          <p:cNvSpPr/>
          <p:nvPr/>
        </p:nvSpPr>
        <p:spPr>
          <a:xfrm>
            <a:off x="100673" y="1544645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E540C-8068-6BE6-9DA9-9D5F044C9F9D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60D23-4675-0EAC-C6BA-6901091253F4}"/>
              </a:ext>
            </a:extLst>
          </p:cNvPr>
          <p:cNvSpPr txBox="1"/>
          <p:nvPr/>
        </p:nvSpPr>
        <p:spPr>
          <a:xfrm>
            <a:off x="2706226" y="4966837"/>
            <a:ext cx="8716946" cy="1229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Shift to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Left in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Plot indicates that Younger Employees tends to Attire, and the Narrow Spread in the Box indicates that this phenomena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appears strongly on Employees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32FA2-4155-B7AD-A154-F0E976691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16" y="1349136"/>
            <a:ext cx="6394126" cy="3836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81508-8072-5999-907B-FF7B5ED8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516" y="1301555"/>
            <a:ext cx="8552324" cy="3665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0F4A4-4C61-C2C9-B563-D5EC7C59F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3" b="7115"/>
          <a:stretch/>
        </p:blipFill>
        <p:spPr>
          <a:xfrm>
            <a:off x="3588366" y="-3678525"/>
            <a:ext cx="6952666" cy="36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41DD1-F315-1C6A-27FB-B3B700CBD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D65FB-360B-500C-4F8B-2AE972E8D64F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B9BF6-0256-C66D-8B00-F19B171991CF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560EA6-E520-672A-5800-F09E7BDB7527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32074-1D7E-42BD-0DC0-7D81BFBBCABD}"/>
              </a:ext>
            </a:extLst>
          </p:cNvPr>
          <p:cNvSpPr/>
          <p:nvPr/>
        </p:nvSpPr>
        <p:spPr>
          <a:xfrm>
            <a:off x="100673" y="1911131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F0A66-BB58-49A6-E15B-39B63E2DA579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2DD7D-0774-20F5-0649-64A1DC6D52CE}"/>
              </a:ext>
            </a:extLst>
          </p:cNvPr>
          <p:cNvSpPr txBox="1"/>
          <p:nvPr/>
        </p:nvSpPr>
        <p:spPr>
          <a:xfrm>
            <a:off x="3108472" y="4966837"/>
            <a:ext cx="7912454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 has the Highest Attrition Rate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2A85A1-23CC-8F71-811D-737BF1DE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3" b="7115"/>
          <a:stretch/>
        </p:blipFill>
        <p:spPr>
          <a:xfrm>
            <a:off x="3588366" y="1122539"/>
            <a:ext cx="6952666" cy="3678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78F25-E6AA-7923-2021-F61EFDD3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716" y="1349136"/>
            <a:ext cx="6394126" cy="3836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ACD4D1-D129-2E64-6417-566D7ECC7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59" y="-3810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9272B-374D-50E5-E5A0-BFF118100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F2DAD8-4423-CBED-7B29-BEDC70FC4901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3E12E-DD1B-D277-DE0B-08AAFC2656DA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3829DC-EFE9-A948-E690-823FEE6D3F77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CF541-0FBE-1996-19B4-9DC6E77D690D}"/>
              </a:ext>
            </a:extLst>
          </p:cNvPr>
          <p:cNvSpPr/>
          <p:nvPr/>
        </p:nvSpPr>
        <p:spPr>
          <a:xfrm>
            <a:off x="100673" y="2678319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928D0-3B95-0FF7-BA19-455A626736FB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460DD-1555-6E68-5F76-A9D985CD1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3" b="7115"/>
          <a:stretch/>
        </p:blipFill>
        <p:spPr>
          <a:xfrm>
            <a:off x="12529166" y="1122539"/>
            <a:ext cx="6952666" cy="3678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637861-5944-E526-1A9A-17B6BB02A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00" y="699002"/>
            <a:ext cx="4525598" cy="4525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738936-990B-B23B-F00F-81AC5DF566CA}"/>
              </a:ext>
            </a:extLst>
          </p:cNvPr>
          <p:cNvSpPr txBox="1"/>
          <p:nvPr/>
        </p:nvSpPr>
        <p:spPr>
          <a:xfrm>
            <a:off x="3108472" y="4966837"/>
            <a:ext cx="7912454" cy="1229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Pox Plot doesn’t Shows a difference between Employees who leave the Company and others who don’t, based on Distance from Home.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4AF985-82A0-C808-B9B8-89C34CC56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99" y="-368468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E9822-3358-F108-409E-E98A264E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18373-BEC5-D291-1871-F2A6F1289771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E483D-E005-64CC-DB81-6580C297000E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79E98-8028-CCA3-0258-FA845EA638F4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6E41E0-8BD0-CE4D-2F73-BEC5C3AF119D}"/>
              </a:ext>
            </a:extLst>
          </p:cNvPr>
          <p:cNvSpPr/>
          <p:nvPr/>
        </p:nvSpPr>
        <p:spPr>
          <a:xfrm>
            <a:off x="100673" y="4579690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F861-2733-6B47-34DD-31CF595C4A94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02CFD-72C3-F3FC-ACDB-17F25859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99002"/>
            <a:ext cx="4525598" cy="4525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1DCD1-8B25-762E-09DB-F551D1182CF7}"/>
              </a:ext>
            </a:extLst>
          </p:cNvPr>
          <p:cNvSpPr txBox="1"/>
          <p:nvPr/>
        </p:nvSpPr>
        <p:spPr>
          <a:xfrm>
            <a:off x="3108472" y="4966837"/>
            <a:ext cx="7912454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30.5% of Employees Who Work Overtime tend to Attire, Which is Very High Percentage 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F79BD-D265-AF90-DCA3-71FC7278B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38" y="533951"/>
            <a:ext cx="4580322" cy="45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354DB-53FB-DECC-5709-88495564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3C97D-55BD-21E1-4530-89353B15CF2A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84506-FFF9-1AA1-39DF-B515A4D52B22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9CFF9C-2DB2-4F70-1CA7-BCA31FB1B85D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D7FF8A-0A66-70CD-F48E-063D6C286D8F}"/>
              </a:ext>
            </a:extLst>
          </p:cNvPr>
          <p:cNvSpPr/>
          <p:nvPr/>
        </p:nvSpPr>
        <p:spPr>
          <a:xfrm>
            <a:off x="100673" y="4202319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F303-BBA3-27E8-F0E0-D60C456A4DC0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895D4-43BD-BF43-CAF3-A772F7CF853E}"/>
              </a:ext>
            </a:extLst>
          </p:cNvPr>
          <p:cNvSpPr txBox="1"/>
          <p:nvPr/>
        </p:nvSpPr>
        <p:spPr>
          <a:xfrm>
            <a:off x="3108472" y="5271637"/>
            <a:ext cx="7912454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frequently an employee travels, the higher the likelihood of them to Attire.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57270-21C4-40FB-3653-9A9B89C47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840" y="533951"/>
            <a:ext cx="4580322" cy="4580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1834-0738-682B-BD40-0612DB5E7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21" y="395313"/>
            <a:ext cx="6343650" cy="5074920"/>
          </a:xfrm>
          <a:prstGeom prst="rect">
            <a:avLst/>
          </a:prstGeom>
        </p:spPr>
      </p:pic>
      <p:pic>
        <p:nvPicPr>
          <p:cNvPr id="12" name="Picture 11" descr="A graph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03395132-988D-A733-63C3-92642A5A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02" y="-4738904"/>
            <a:ext cx="6082393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189E1-0F15-5A80-AB44-B7FA74A7E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E3D9E-92AE-E6E4-F5F7-4294E6881496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89AC1-8FD4-3765-1D33-5D1D5EEAE425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94EE9F-F75C-DE4F-59E6-E34A7A547EDE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321EE4-AC25-2E50-03C7-00F533B5AA29}"/>
              </a:ext>
            </a:extLst>
          </p:cNvPr>
          <p:cNvSpPr/>
          <p:nvPr/>
        </p:nvSpPr>
        <p:spPr>
          <a:xfrm>
            <a:off x="100673" y="3429000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5D9A7-D7E0-E7E4-E65E-86D8AACAAF91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D297D-B54E-1804-E9F3-01C0C8161D4E}"/>
              </a:ext>
            </a:extLst>
          </p:cNvPr>
          <p:cNvSpPr txBox="1"/>
          <p:nvPr/>
        </p:nvSpPr>
        <p:spPr>
          <a:xfrm>
            <a:off x="3108472" y="5271637"/>
            <a:ext cx="7912454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Employees has the Highest Attire Ratio with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23.3%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DBE50-DFFE-9369-4E7E-91630ADD5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464" y="395313"/>
            <a:ext cx="6343650" cy="5074920"/>
          </a:xfrm>
          <a:prstGeom prst="rect">
            <a:avLst/>
          </a:prstGeom>
        </p:spPr>
      </p:pic>
      <p:pic>
        <p:nvPicPr>
          <p:cNvPr id="10" name="Picture 9" descr="A graph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9E76693A-4F36-3BFB-BD61-A3539E34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02" y="604319"/>
            <a:ext cx="6082393" cy="4865914"/>
          </a:xfrm>
          <a:prstGeom prst="rect">
            <a:avLst/>
          </a:prstGeom>
        </p:spPr>
      </p:pic>
      <p:pic>
        <p:nvPicPr>
          <p:cNvPr id="3" name="Picture 2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0E56349E-5553-4C9F-5077-99B294297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0" y="-4987325"/>
            <a:ext cx="6662964" cy="53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ED3E5-ECC7-DEF2-FF2C-17FC1406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B35D4-F4DE-C590-BAC2-C25ECA7A023F}"/>
              </a:ext>
            </a:extLst>
          </p:cNvPr>
          <p:cNvSpPr/>
          <p:nvPr/>
        </p:nvSpPr>
        <p:spPr>
          <a:xfrm>
            <a:off x="3747135" y="3429000"/>
            <a:ext cx="4697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DATA CLEANING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B37326-6B95-5394-66A4-D403E543ACF3}"/>
              </a:ext>
            </a:extLst>
          </p:cNvPr>
          <p:cNvSpPr/>
          <p:nvPr/>
        </p:nvSpPr>
        <p:spPr>
          <a:xfrm>
            <a:off x="3303270" y="636270"/>
            <a:ext cx="5585460" cy="5585460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026065-D522-F003-DE6B-17942E5C7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214" y="945776"/>
            <a:ext cx="2359211" cy="23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3C386-D555-FF87-4DED-35D8E2864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63AA3-63C5-E2A3-C0F4-CFD19EFF8170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11A58-ACE5-E003-D811-CDBAE0104257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3947D3-1BA9-9451-ECEA-FADD395627C9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0987DE-4F2C-AF87-6E4F-1B570F0A62F0}"/>
              </a:ext>
            </a:extLst>
          </p:cNvPr>
          <p:cNvSpPr/>
          <p:nvPr/>
        </p:nvSpPr>
        <p:spPr>
          <a:xfrm>
            <a:off x="100673" y="3060210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64420-2DF4-EE0B-DB91-16FF8D9FE21C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5663C-D1AC-7EBF-41F1-7A837B9118F6}"/>
              </a:ext>
            </a:extLst>
          </p:cNvPr>
          <p:cNvSpPr txBox="1"/>
          <p:nvPr/>
        </p:nvSpPr>
        <p:spPr>
          <a:xfrm>
            <a:off x="3108472" y="5271637"/>
            <a:ext cx="7912454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and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Resources have a relatively High Attrition Ratio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aph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A55EFC4F-B32C-2ED5-9AE9-23AC55D52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130" y="604319"/>
            <a:ext cx="6082393" cy="4865914"/>
          </a:xfrm>
          <a:prstGeom prst="rect">
            <a:avLst/>
          </a:prstGeom>
        </p:spPr>
      </p:pic>
      <p:pic>
        <p:nvPicPr>
          <p:cNvPr id="8" name="Picture 7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1176D45C-CCFD-8DE7-F508-1874B534F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0" y="101610"/>
            <a:ext cx="6662964" cy="5330371"/>
          </a:xfrm>
          <a:prstGeom prst="rect">
            <a:avLst/>
          </a:prstGeom>
        </p:spPr>
      </p:pic>
      <p:pic>
        <p:nvPicPr>
          <p:cNvPr id="12" name="Picture 11" descr="A graph with purple and white lines&#10;&#10;Description automatically generated">
            <a:extLst>
              <a:ext uri="{FF2B5EF4-FFF2-40B4-BE49-F238E27FC236}">
                <a16:creationId xmlns:a16="http://schemas.microsoft.com/office/drawing/2014/main" id="{F571D00F-C2CC-A65D-3F73-1FDB50FD0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24" y="-2675460"/>
            <a:ext cx="10032976" cy="26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AECB0-D8B3-F3FC-98BD-C008236AA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6586CF-6F18-D302-F504-7CA7D335B7A5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873D1C-CFFE-E01D-9A8B-7ABA8CA05B82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6369DF-4ABC-5E63-F4AE-2CAC0D7C9161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D9612C-3C0A-063F-E836-55E9A684C492}"/>
              </a:ext>
            </a:extLst>
          </p:cNvPr>
          <p:cNvSpPr/>
          <p:nvPr/>
        </p:nvSpPr>
        <p:spPr>
          <a:xfrm>
            <a:off x="100673" y="2290953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54D57-99D1-DDAC-402D-1A08E88CB7EB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74C3F-4579-E0BA-0AB2-ADA8013AF2BC}"/>
              </a:ext>
            </a:extLst>
          </p:cNvPr>
          <p:cNvSpPr txBox="1"/>
          <p:nvPr/>
        </p:nvSpPr>
        <p:spPr>
          <a:xfrm>
            <a:off x="2566048" y="5016258"/>
            <a:ext cx="8997302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Sales, Representative, Recruiter, Data Scientist, Sales Executive and  Software Engineer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Roles Have the Highest Attrition Rate</a:t>
            </a:r>
          </a:p>
        </p:txBody>
      </p:sp>
      <p:pic>
        <p:nvPicPr>
          <p:cNvPr id="8" name="Picture 7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33123630-A42E-4DA6-C241-047B5810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840" y="101610"/>
            <a:ext cx="6662964" cy="5330371"/>
          </a:xfrm>
          <a:prstGeom prst="rect">
            <a:avLst/>
          </a:prstGeom>
        </p:spPr>
      </p:pic>
      <p:pic>
        <p:nvPicPr>
          <p:cNvPr id="11" name="Picture 10" descr="A graph with purple and white lines&#10;&#10;Description automatically generated">
            <a:extLst>
              <a:ext uri="{FF2B5EF4-FFF2-40B4-BE49-F238E27FC236}">
                <a16:creationId xmlns:a16="http://schemas.microsoft.com/office/drawing/2014/main" id="{5E649607-0541-FE86-CF72-92A1D412A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24" y="1961661"/>
            <a:ext cx="10032976" cy="26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1B631-B1F1-1CC1-3F69-96453553D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67DA9-A2F3-AD9B-1750-3BB89D07593E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A017B-E0A6-CE7A-E7E0-F8088B6715EC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CE10E-F948-924D-580C-36E332439616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3063D3-E12F-08B2-2DD2-3D1611F33D0E}"/>
              </a:ext>
            </a:extLst>
          </p:cNvPr>
          <p:cNvSpPr/>
          <p:nvPr/>
        </p:nvSpPr>
        <p:spPr>
          <a:xfrm>
            <a:off x="100673" y="2290953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BE6E1-B65D-5400-7A7F-6FA8C7BC2636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3C219-3BE5-3A99-1C7B-78D05BEF9C29}"/>
              </a:ext>
            </a:extLst>
          </p:cNvPr>
          <p:cNvSpPr txBox="1"/>
          <p:nvPr/>
        </p:nvSpPr>
        <p:spPr>
          <a:xfrm>
            <a:off x="3108472" y="519440"/>
            <a:ext cx="7912454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Charts Shows the Exact Percentage of these Five Job Roles</a:t>
            </a:r>
          </a:p>
        </p:txBody>
      </p:sp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90E8FEE7-5336-1FCA-810E-49BB4E53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3529" r="25425" b="17335"/>
          <a:stretch/>
        </p:blipFill>
        <p:spPr>
          <a:xfrm>
            <a:off x="3048750" y="4198944"/>
            <a:ext cx="2346734" cy="2253047"/>
          </a:xfrm>
          <a:prstGeom prst="rect">
            <a:avLst/>
          </a:prstGeom>
        </p:spPr>
      </p:pic>
      <p:pic>
        <p:nvPicPr>
          <p:cNvPr id="23" name="Picture 22" descr="A screenshot of a graph&#10;&#10;Description automatically generated">
            <a:extLst>
              <a:ext uri="{FF2B5EF4-FFF2-40B4-BE49-F238E27FC236}">
                <a16:creationId xmlns:a16="http://schemas.microsoft.com/office/drawing/2014/main" id="{1EEBBD13-3FE1-7D3D-781E-D90411BC3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5" t="22700" r="26424" b="18166"/>
          <a:stretch/>
        </p:blipFill>
        <p:spPr>
          <a:xfrm>
            <a:off x="7452239" y="1532533"/>
            <a:ext cx="2340782" cy="2253046"/>
          </a:xfrm>
          <a:prstGeom prst="rect">
            <a:avLst/>
          </a:prstGeom>
        </p:spPr>
      </p:pic>
      <p:pic>
        <p:nvPicPr>
          <p:cNvPr id="25" name="Picture 24" descr="A screenshot of a graph&#10;&#10;Description automatically generated">
            <a:extLst>
              <a:ext uri="{FF2B5EF4-FFF2-40B4-BE49-F238E27FC236}">
                <a16:creationId xmlns:a16="http://schemas.microsoft.com/office/drawing/2014/main" id="{B6131B14-AF1F-6B80-7B34-9916697B1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23116" r="26050" b="17750"/>
          <a:stretch/>
        </p:blipFill>
        <p:spPr>
          <a:xfrm>
            <a:off x="6078031" y="4198944"/>
            <a:ext cx="2340782" cy="2253046"/>
          </a:xfrm>
          <a:prstGeom prst="rect">
            <a:avLst/>
          </a:prstGeom>
        </p:spPr>
      </p:pic>
      <p:pic>
        <p:nvPicPr>
          <p:cNvPr id="27" name="Picture 26" descr="A purple pie chart with white text&#10;&#10;Description automatically generated">
            <a:extLst>
              <a:ext uri="{FF2B5EF4-FFF2-40B4-BE49-F238E27FC236}">
                <a16:creationId xmlns:a16="http://schemas.microsoft.com/office/drawing/2014/main" id="{976A7798-9408-2918-9402-C848CDFB2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6" t="22531" r="26114" b="18334"/>
          <a:stretch/>
        </p:blipFill>
        <p:spPr>
          <a:xfrm>
            <a:off x="4498844" y="1532533"/>
            <a:ext cx="2340782" cy="2253046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D59C8B93-CAA0-BF5C-A330-37D0C3023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3" t="23807" r="25362" b="17057"/>
          <a:stretch/>
        </p:blipFill>
        <p:spPr>
          <a:xfrm>
            <a:off x="9101359" y="4198944"/>
            <a:ext cx="2346734" cy="22530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2CD0B7-BD6A-510F-DF19-D5F5B37D3F37}"/>
              </a:ext>
            </a:extLst>
          </p:cNvPr>
          <p:cNvSpPr txBox="1"/>
          <p:nvPr/>
        </p:nvSpPr>
        <p:spPr>
          <a:xfrm>
            <a:off x="4500165" y="3638788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Representative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F146B-FEA8-92B6-0696-4EE694224B0E}"/>
              </a:ext>
            </a:extLst>
          </p:cNvPr>
          <p:cNvSpPr txBox="1"/>
          <p:nvPr/>
        </p:nvSpPr>
        <p:spPr>
          <a:xfrm>
            <a:off x="7454257" y="3638788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7189A3-2098-1924-2D22-B5ED78C3756D}"/>
              </a:ext>
            </a:extLst>
          </p:cNvPr>
          <p:cNvSpPr txBox="1"/>
          <p:nvPr/>
        </p:nvSpPr>
        <p:spPr>
          <a:xfrm>
            <a:off x="3021334" y="6311411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649ABF-25B5-B97D-DA72-33C491181FE8}"/>
              </a:ext>
            </a:extLst>
          </p:cNvPr>
          <p:cNvSpPr txBox="1"/>
          <p:nvPr/>
        </p:nvSpPr>
        <p:spPr>
          <a:xfrm>
            <a:off x="6003193" y="6311411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Executive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ACF0F-29BF-F157-5944-72E162056F97}"/>
              </a:ext>
            </a:extLst>
          </p:cNvPr>
          <p:cNvSpPr txBox="1"/>
          <p:nvPr/>
        </p:nvSpPr>
        <p:spPr>
          <a:xfrm>
            <a:off x="9170666" y="6311410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0E13C-CA0A-64AD-69E2-DED1D0D55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89" y="-4222929"/>
            <a:ext cx="8872446" cy="44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3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44CD2-88B9-C7F2-C3C5-9666AB37A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D575B1-93F0-3758-E3E3-20AA8BAEC3C1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22C33-108C-9AD2-FD18-63526D2797FF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9A921F-5BE7-F93B-2D6A-1FA43A24C320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1301AC-1EF0-7C53-81F0-2C811C7A0824}"/>
              </a:ext>
            </a:extLst>
          </p:cNvPr>
          <p:cNvSpPr/>
          <p:nvPr/>
        </p:nvSpPr>
        <p:spPr>
          <a:xfrm>
            <a:off x="151473" y="3824942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48F08-81A8-E218-9CFD-767422E61330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7E61A-C5C1-C467-89F4-3C9D07687FCC}"/>
              </a:ext>
            </a:extLst>
          </p:cNvPr>
          <p:cNvSpPr txBox="1"/>
          <p:nvPr/>
        </p:nvSpPr>
        <p:spPr>
          <a:xfrm>
            <a:off x="2656218" y="5171450"/>
            <a:ext cx="8519782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Educational level (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Doctorate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has low attrition rate.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3DF582-9BBB-F38E-86AF-E85D5469F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89" y="735227"/>
            <a:ext cx="8872446" cy="4436223"/>
          </a:xfrm>
          <a:prstGeom prst="rect">
            <a:avLst/>
          </a:prstGeom>
        </p:spPr>
      </p:pic>
      <p:pic>
        <p:nvPicPr>
          <p:cNvPr id="26" name="Picture 25" descr="A screenshot of a graph&#10;&#10;Description automatically generated">
            <a:extLst>
              <a:ext uri="{FF2B5EF4-FFF2-40B4-BE49-F238E27FC236}">
                <a16:creationId xmlns:a16="http://schemas.microsoft.com/office/drawing/2014/main" id="{D6C6ED3E-CC12-6E55-1A1F-C774E2764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3529" r="25425" b="17335"/>
          <a:stretch/>
        </p:blipFill>
        <p:spPr>
          <a:xfrm>
            <a:off x="-826564" y="7362752"/>
            <a:ext cx="2346734" cy="2253047"/>
          </a:xfrm>
          <a:prstGeom prst="rect">
            <a:avLst/>
          </a:prstGeom>
        </p:spPr>
      </p:pic>
      <p:pic>
        <p:nvPicPr>
          <p:cNvPr id="28" name="Picture 27" descr="A screenshot of a graph&#10;&#10;Description automatically generated">
            <a:extLst>
              <a:ext uri="{FF2B5EF4-FFF2-40B4-BE49-F238E27FC236}">
                <a16:creationId xmlns:a16="http://schemas.microsoft.com/office/drawing/2014/main" id="{DE4C4377-ED67-A278-99E0-749C429B1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5" t="22700" r="26424" b="18166"/>
          <a:stretch/>
        </p:blipFill>
        <p:spPr>
          <a:xfrm>
            <a:off x="9242076" y="7222172"/>
            <a:ext cx="2340782" cy="2253046"/>
          </a:xfrm>
          <a:prstGeom prst="rect">
            <a:avLst/>
          </a:prstGeom>
        </p:spPr>
      </p:pic>
      <p:pic>
        <p:nvPicPr>
          <p:cNvPr id="35" name="Picture 34" descr="A screenshot of a graph&#10;&#10;Description automatically generated">
            <a:extLst>
              <a:ext uri="{FF2B5EF4-FFF2-40B4-BE49-F238E27FC236}">
                <a16:creationId xmlns:a16="http://schemas.microsoft.com/office/drawing/2014/main" id="{8D9F1E9D-07A1-C7EF-5AA4-B457B9C1E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23116" r="26050" b="17750"/>
          <a:stretch/>
        </p:blipFill>
        <p:spPr>
          <a:xfrm>
            <a:off x="6078031" y="7362752"/>
            <a:ext cx="2340782" cy="2253046"/>
          </a:xfrm>
          <a:prstGeom prst="rect">
            <a:avLst/>
          </a:prstGeom>
        </p:spPr>
      </p:pic>
      <p:pic>
        <p:nvPicPr>
          <p:cNvPr id="36" name="Picture 35" descr="A purple pie chart with white text&#10;&#10;Description automatically generated">
            <a:extLst>
              <a:ext uri="{FF2B5EF4-FFF2-40B4-BE49-F238E27FC236}">
                <a16:creationId xmlns:a16="http://schemas.microsoft.com/office/drawing/2014/main" id="{4E9CE895-48C9-779B-BFD4-7055881FB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6" t="22531" r="26114" b="18334"/>
          <a:stretch/>
        </p:blipFill>
        <p:spPr>
          <a:xfrm>
            <a:off x="2398979" y="7249321"/>
            <a:ext cx="2340782" cy="2253046"/>
          </a:xfrm>
          <a:prstGeom prst="rect">
            <a:avLst/>
          </a:prstGeom>
        </p:spPr>
      </p:pic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CC8B7F8F-7DDE-9653-817E-247A0B499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3" t="23807" r="25362" b="17057"/>
          <a:stretch/>
        </p:blipFill>
        <p:spPr>
          <a:xfrm>
            <a:off x="12425130" y="7362752"/>
            <a:ext cx="2346734" cy="225304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AFDB6DB-1A2E-78D5-8803-5FCC3BA1BCC4}"/>
              </a:ext>
            </a:extLst>
          </p:cNvPr>
          <p:cNvSpPr txBox="1"/>
          <p:nvPr/>
        </p:nvSpPr>
        <p:spPr>
          <a:xfrm>
            <a:off x="2400300" y="9355576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Representative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D42396-FFE8-2986-B3A4-DF201B46FB95}"/>
              </a:ext>
            </a:extLst>
          </p:cNvPr>
          <p:cNvSpPr txBox="1"/>
          <p:nvPr/>
        </p:nvSpPr>
        <p:spPr>
          <a:xfrm>
            <a:off x="9244094" y="9328427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14F2E-5D8A-3BE7-6F41-554F5AD84458}"/>
              </a:ext>
            </a:extLst>
          </p:cNvPr>
          <p:cNvSpPr txBox="1"/>
          <p:nvPr/>
        </p:nvSpPr>
        <p:spPr>
          <a:xfrm>
            <a:off x="-853980" y="9475219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E6E868-3C90-2D9D-6DAA-9BC8CEE214D0}"/>
              </a:ext>
            </a:extLst>
          </p:cNvPr>
          <p:cNvSpPr txBox="1"/>
          <p:nvPr/>
        </p:nvSpPr>
        <p:spPr>
          <a:xfrm>
            <a:off x="6003193" y="9475219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Executive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27B549-37C8-1409-AF7F-BC0821FF6ADC}"/>
              </a:ext>
            </a:extLst>
          </p:cNvPr>
          <p:cNvSpPr txBox="1"/>
          <p:nvPr/>
        </p:nvSpPr>
        <p:spPr>
          <a:xfrm>
            <a:off x="12494437" y="9475218"/>
            <a:ext cx="2490458" cy="44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255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D47A6-8857-3406-F7E3-448E363C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6703F7-28C8-6191-C245-2701333387D3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5D1CBD-9048-0CC3-14EA-39E86E8B7E4B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EF4FDF-3C7D-6387-D72A-5FD8B7DA5BA5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EBDFE8-D067-51F7-B59F-31E09E5A8A1B}"/>
              </a:ext>
            </a:extLst>
          </p:cNvPr>
          <p:cNvSpPr/>
          <p:nvPr/>
        </p:nvSpPr>
        <p:spPr>
          <a:xfrm>
            <a:off x="151473" y="4960538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CC2A1-2585-9C74-2E69-ECED1E5290DF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FC69B-5CAD-84E6-62F4-52A2E8C2D190}"/>
              </a:ext>
            </a:extLst>
          </p:cNvPr>
          <p:cNvSpPr txBox="1"/>
          <p:nvPr/>
        </p:nvSpPr>
        <p:spPr>
          <a:xfrm>
            <a:off x="2959882" y="5171450"/>
            <a:ext cx="7912454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Degree and Human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a very High Attrition Rate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0EF0F8-AF36-FCF9-75AF-19825584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130" y="735227"/>
            <a:ext cx="8872446" cy="4436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910DC-2627-2679-A6B4-BC89DCE3E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98" y="1048338"/>
            <a:ext cx="9525000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A29B4-ECC5-367C-D137-7ED56732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6" y="-402006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5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712D7-0341-783D-2510-2350DC26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9F4840-6072-78C8-C509-74D1B1AC9FC2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2B8A6-0A48-0F45-EB00-5731947CC71D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458A12-EE93-DD96-FA15-7EEAAB772AC0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0D1648-9CFA-4055-45F4-B42A8C6BFD0D}"/>
              </a:ext>
            </a:extLst>
          </p:cNvPr>
          <p:cNvSpPr/>
          <p:nvPr/>
        </p:nvSpPr>
        <p:spPr>
          <a:xfrm>
            <a:off x="122445" y="5726313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60947-8A99-8FA4-7153-FD3FAA094467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0D874-CD7D-BD53-C2FA-C03124153BF3}"/>
              </a:ext>
            </a:extLst>
          </p:cNvPr>
          <p:cNvSpPr txBox="1"/>
          <p:nvPr/>
        </p:nvSpPr>
        <p:spPr>
          <a:xfrm>
            <a:off x="2867375" y="5200650"/>
            <a:ext cx="8519782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Native Hawaiian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Indian Alaska Native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the Highest Attrition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22E3F-A0ED-0C2D-B150-BFA455E1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6" y="1428240"/>
            <a:ext cx="95250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9665EC-D367-0399-7FD7-26C2C683A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130" y="1048338"/>
            <a:ext cx="9525000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A34F4-CC78-B116-F33F-7EF598929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2"/>
          <a:stretch/>
        </p:blipFill>
        <p:spPr>
          <a:xfrm>
            <a:off x="3829758" y="-4943538"/>
            <a:ext cx="6696494" cy="49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64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DE4D1-D18F-17C7-ADD5-7446B7AB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D3AA45-6864-E879-07EC-8BD6F23100EB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34400-A099-DE68-84C1-D433A57D5C2D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E9AB-D2DD-2DBC-3978-A20FA756F300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FBCA2C-3DA2-3A49-9999-08052E4908B2}"/>
              </a:ext>
            </a:extLst>
          </p:cNvPr>
          <p:cNvSpPr/>
          <p:nvPr/>
        </p:nvSpPr>
        <p:spPr>
          <a:xfrm>
            <a:off x="122445" y="6104823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019A4-0041-FC9C-6421-CAA018F1801A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D910E-FC22-9D42-51EF-ED775EB0B44A}"/>
              </a:ext>
            </a:extLst>
          </p:cNvPr>
          <p:cNvSpPr txBox="1"/>
          <p:nvPr/>
        </p:nvSpPr>
        <p:spPr>
          <a:xfrm>
            <a:off x="3221778" y="5171450"/>
            <a:ext cx="7912454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112E51"/>
                </a:solidFill>
                <a:effectLst/>
                <a:latin typeface="IBM Plex Serif" panose="020F0502020204030204" pitchFamily="18" charset="0"/>
              </a:rPr>
              <a:t>California</a:t>
            </a:r>
            <a:r>
              <a:rPr lang="en-US" sz="2400" b="0" i="0" dirty="0">
                <a:solidFill>
                  <a:srgbClr val="112E51"/>
                </a:solidFill>
                <a:effectLst/>
                <a:latin typeface="IBM Plex Serif" panose="020F0502020204030204" pitchFamily="18" charset="0"/>
              </a:rPr>
              <a:t> has the Highest Attrition Rate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629CB-E7A4-D4A8-E68B-88A96BC04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2"/>
          <a:stretch/>
        </p:blipFill>
        <p:spPr>
          <a:xfrm>
            <a:off x="3829758" y="-23194"/>
            <a:ext cx="6696494" cy="4943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F292C-B8C1-0697-6961-814AF09DE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428240"/>
            <a:ext cx="9525000" cy="381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B9E7AD-FF49-0A46-D161-B12B2D896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90" y="-3039455"/>
            <a:ext cx="10110109" cy="26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06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20C97-0F8C-F628-1DAC-C0103B162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F0D7C-BA3D-8F2B-F2A4-4456F45807FC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0F741-6621-D6AD-A318-22D578089D0E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3446C3-DB7A-17A3-BBBA-0E0E0791B7D5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85D41E-986B-2D31-1626-D7A37E3FB52F}"/>
              </a:ext>
            </a:extLst>
          </p:cNvPr>
          <p:cNvSpPr/>
          <p:nvPr/>
        </p:nvSpPr>
        <p:spPr>
          <a:xfrm>
            <a:off x="122445" y="5353805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6DAA56-A22C-81C2-9A80-6961FD768CE5}"/>
              </a:ext>
            </a:extLst>
          </p:cNvPr>
          <p:cNvSpPr/>
          <p:nvPr/>
        </p:nvSpPr>
        <p:spPr>
          <a:xfrm>
            <a:off x="122444" y="5353805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F045C-83A8-7307-461F-9B8717DBE903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BD9E0-D93F-DCD9-7067-65BF3F59063F}"/>
              </a:ext>
            </a:extLst>
          </p:cNvPr>
          <p:cNvSpPr txBox="1"/>
          <p:nvPr/>
        </p:nvSpPr>
        <p:spPr>
          <a:xfrm>
            <a:off x="3221778" y="5171450"/>
            <a:ext cx="7912454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Huge Number of Employees tends to Attire even before having a chance for Promotion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8D4CE-1046-EA65-9179-C97EDE62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90" y="1803400"/>
            <a:ext cx="10110109" cy="2696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7FCAAA-AAEB-1391-8FEA-7D7F0119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2"/>
          <a:stretch/>
        </p:blipFill>
        <p:spPr>
          <a:xfrm>
            <a:off x="12054840" y="-23194"/>
            <a:ext cx="6696494" cy="4943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62C0E-668D-C624-ACEB-7CB603E4C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"/>
          <a:stretch/>
        </p:blipFill>
        <p:spPr>
          <a:xfrm>
            <a:off x="2515527" y="-5337237"/>
            <a:ext cx="9525000" cy="53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0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BF13B8-E072-7677-B085-A3EF8499A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765420-A550-CB2E-03D6-DB30B160D020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75A8C-E803-51B2-2EAA-1B4CDE976CA8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F3787A-D363-0DB2-7255-41D3FE10669C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B26153-5DB9-3F8A-3557-7C29D50905CF}"/>
              </a:ext>
            </a:extLst>
          </p:cNvPr>
          <p:cNvSpPr/>
          <p:nvPr/>
        </p:nvSpPr>
        <p:spPr>
          <a:xfrm>
            <a:off x="112705" y="1162296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2634A-CE0F-F722-FB00-C8FAFF38A8F0}"/>
              </a:ext>
            </a:extLst>
          </p:cNvPr>
          <p:cNvSpPr/>
          <p:nvPr/>
        </p:nvSpPr>
        <p:spPr>
          <a:xfrm>
            <a:off x="122445" y="5726313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BB8A5-6FED-4FC5-09FD-83C9C35E9887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Home Dista</a:t>
            </a: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Educational Level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945F2-1226-09CD-A560-E35A1980F496}"/>
              </a:ext>
            </a:extLst>
          </p:cNvPr>
          <p:cNvSpPr txBox="1"/>
          <p:nvPr/>
        </p:nvSpPr>
        <p:spPr>
          <a:xfrm>
            <a:off x="2918114" y="5558472"/>
            <a:ext cx="8519782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Spread in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Indian Alaska Native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Pox Bolt shows that they tend to Attire even though they have highest range of Salary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21B11-D0C8-F1C6-D4F9-0603784C2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"/>
          <a:stretch/>
        </p:blipFill>
        <p:spPr>
          <a:xfrm>
            <a:off x="2515527" y="244429"/>
            <a:ext cx="9525000" cy="5314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7D09DE-AC60-0128-DEEE-218B6DE53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57" y="1803400"/>
            <a:ext cx="10110109" cy="2696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FB2905-0C49-D02F-7B1B-7E00714D7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01" y="-3648943"/>
            <a:ext cx="8552324" cy="36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43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ABB16-A60E-59AB-7AD1-CD8FB10F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BA9305-6504-3823-C264-5C8223920C4F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14EB5-A706-92E8-32F8-19164FB647CB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3C9067-DFA4-6EB9-01D3-F8A18169F020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15C6DF-79DB-20F3-C73C-0E51FF26A792}"/>
              </a:ext>
            </a:extLst>
          </p:cNvPr>
          <p:cNvSpPr/>
          <p:nvPr/>
        </p:nvSpPr>
        <p:spPr>
          <a:xfrm>
            <a:off x="112705" y="1162296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5D5D7C-A9F2-4233-2A0D-A1AEA1BB79EB}"/>
              </a:ext>
            </a:extLst>
          </p:cNvPr>
          <p:cNvSpPr/>
          <p:nvPr/>
        </p:nvSpPr>
        <p:spPr>
          <a:xfrm>
            <a:off x="134037" y="3437419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74BB1-16F2-A341-6CEA-281A6A4EA3B6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D2D9A-A996-2627-28D3-3ECA31D04F04}"/>
              </a:ext>
            </a:extLst>
          </p:cNvPr>
          <p:cNvSpPr txBox="1"/>
          <p:nvPr/>
        </p:nvSpPr>
        <p:spPr>
          <a:xfrm>
            <a:off x="3108472" y="5271637"/>
            <a:ext cx="7912454" cy="84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the most type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who attire and here box shows that they have a quite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Salary than others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AD590-E907-3EBC-C733-F14A12E3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"/>
          <a:stretch/>
        </p:blipFill>
        <p:spPr>
          <a:xfrm>
            <a:off x="12364377" y="244429"/>
            <a:ext cx="9525000" cy="5314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F2EDC-23E9-B057-22F3-EE5BFF89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9" y="640464"/>
            <a:ext cx="5715000" cy="476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AD7C8E-43A4-648A-BF4C-DA38AEB37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6" y="-4835299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CA567-C8D5-AB8E-03E3-3108AD83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AA7E8F-E7A0-6028-1910-0BAC2B342E9F}"/>
              </a:ext>
            </a:extLst>
          </p:cNvPr>
          <p:cNvSpPr/>
          <p:nvPr/>
        </p:nvSpPr>
        <p:spPr>
          <a:xfrm>
            <a:off x="-522514" y="-530942"/>
            <a:ext cx="13237028" cy="7919884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042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77DA2-A45E-2B5B-09C2-21FEB97F1C64}"/>
              </a:ext>
            </a:extLst>
          </p:cNvPr>
          <p:cNvSpPr/>
          <p:nvPr/>
        </p:nvSpPr>
        <p:spPr>
          <a:xfrm>
            <a:off x="597532" y="123027"/>
            <a:ext cx="4990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DATA</a:t>
            </a:r>
            <a:r>
              <a:rPr lang="en-US" sz="66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  <a:r>
              <a:rPr lang="en-US" sz="44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CLEANING</a:t>
            </a:r>
            <a:endParaRPr lang="en-US" sz="6600" b="1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7" name="Picture 2" descr="36 Purple Color Palette Ideas · ColorSlurp">
            <a:extLst>
              <a:ext uri="{FF2B5EF4-FFF2-40B4-BE49-F238E27FC236}">
                <a16:creationId xmlns:a16="http://schemas.microsoft.com/office/drawing/2014/main" id="{0753A7B3-ABD7-5FBD-CD07-27B00A3E3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39567" r="11760" b="39308"/>
          <a:stretch/>
        </p:blipFill>
        <p:spPr bwMode="auto">
          <a:xfrm>
            <a:off x="7623400" y="-724395"/>
            <a:ext cx="4227616" cy="7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40D12D-BCC2-C406-CE61-76BF8CF87118}"/>
              </a:ext>
            </a:extLst>
          </p:cNvPr>
          <p:cNvGrpSpPr/>
          <p:nvPr/>
        </p:nvGrpSpPr>
        <p:grpSpPr>
          <a:xfrm>
            <a:off x="6708046" y="1231023"/>
            <a:ext cx="2999829" cy="567414"/>
            <a:chOff x="1560285" y="3227044"/>
            <a:chExt cx="2351314" cy="56741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96DCAB-E32A-A23B-91D3-B10FD0BC3EC6}"/>
                </a:ext>
              </a:extLst>
            </p:cNvPr>
            <p:cNvSpPr/>
            <p:nvPr/>
          </p:nvSpPr>
          <p:spPr>
            <a:xfrm>
              <a:off x="1560285" y="3227044"/>
              <a:ext cx="2351314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3E650B-CFA2-0472-0AAC-E8012109931C}"/>
                </a:ext>
              </a:extLst>
            </p:cNvPr>
            <p:cNvSpPr txBox="1"/>
            <p:nvPr/>
          </p:nvSpPr>
          <p:spPr>
            <a:xfrm>
              <a:off x="1640567" y="3279919"/>
              <a:ext cx="2190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D7396E-DF8C-1AC7-6006-7AD5188BDDDC}"/>
              </a:ext>
            </a:extLst>
          </p:cNvPr>
          <p:cNvGrpSpPr/>
          <p:nvPr/>
        </p:nvGrpSpPr>
        <p:grpSpPr>
          <a:xfrm>
            <a:off x="6708045" y="2269297"/>
            <a:ext cx="2999830" cy="567414"/>
            <a:chOff x="1560285" y="3227044"/>
            <a:chExt cx="2351314" cy="56741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4FFFF50-9767-0124-A18B-3056B76BA981}"/>
                </a:ext>
              </a:extLst>
            </p:cNvPr>
            <p:cNvSpPr/>
            <p:nvPr/>
          </p:nvSpPr>
          <p:spPr>
            <a:xfrm>
              <a:off x="1560285" y="3227044"/>
              <a:ext cx="2351314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07B1E-7C69-A832-774A-26AE0BD659E9}"/>
                </a:ext>
              </a:extLst>
            </p:cNvPr>
            <p:cNvSpPr txBox="1"/>
            <p:nvPr/>
          </p:nvSpPr>
          <p:spPr>
            <a:xfrm>
              <a:off x="1640567" y="3279919"/>
              <a:ext cx="2190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Performance Rating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2DC739-1E79-BAF4-BA6A-8E9CAA8C4D28}"/>
              </a:ext>
            </a:extLst>
          </p:cNvPr>
          <p:cNvGrpSpPr/>
          <p:nvPr/>
        </p:nvGrpSpPr>
        <p:grpSpPr>
          <a:xfrm>
            <a:off x="6708045" y="3307571"/>
            <a:ext cx="2999830" cy="567414"/>
            <a:chOff x="1560285" y="3227044"/>
            <a:chExt cx="2351314" cy="56741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A6CAD1-4160-E9D5-509D-2BF7251D1833}"/>
                </a:ext>
              </a:extLst>
            </p:cNvPr>
            <p:cNvSpPr/>
            <p:nvPr/>
          </p:nvSpPr>
          <p:spPr>
            <a:xfrm>
              <a:off x="1560285" y="3227044"/>
              <a:ext cx="2351314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AE2D4E-C322-3C93-D260-5AA295303622}"/>
                </a:ext>
              </a:extLst>
            </p:cNvPr>
            <p:cNvSpPr txBox="1"/>
            <p:nvPr/>
          </p:nvSpPr>
          <p:spPr>
            <a:xfrm>
              <a:off x="1640567" y="3279919"/>
              <a:ext cx="2190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Rating Level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4CEDDD-4694-EC0F-564C-863AC12DE9A9}"/>
              </a:ext>
            </a:extLst>
          </p:cNvPr>
          <p:cNvGrpSpPr/>
          <p:nvPr/>
        </p:nvGrpSpPr>
        <p:grpSpPr>
          <a:xfrm>
            <a:off x="6708045" y="4345845"/>
            <a:ext cx="2999830" cy="567414"/>
            <a:chOff x="1560285" y="3227044"/>
            <a:chExt cx="2351314" cy="56741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DBA39DA-745B-105B-98D9-63EA2C14F5EC}"/>
                </a:ext>
              </a:extLst>
            </p:cNvPr>
            <p:cNvSpPr/>
            <p:nvPr/>
          </p:nvSpPr>
          <p:spPr>
            <a:xfrm>
              <a:off x="1560285" y="3227044"/>
              <a:ext cx="2351314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7FCFB7-DA16-942F-9AF7-362E6B88DD5E}"/>
                </a:ext>
              </a:extLst>
            </p:cNvPr>
            <p:cNvSpPr txBox="1"/>
            <p:nvPr/>
          </p:nvSpPr>
          <p:spPr>
            <a:xfrm>
              <a:off x="1640567" y="3279919"/>
              <a:ext cx="2190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Satisfied Level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FD38E0-ED49-5019-D26C-DB0212BBC822}"/>
              </a:ext>
            </a:extLst>
          </p:cNvPr>
          <p:cNvGrpSpPr/>
          <p:nvPr/>
        </p:nvGrpSpPr>
        <p:grpSpPr>
          <a:xfrm>
            <a:off x="6708045" y="5384119"/>
            <a:ext cx="2999830" cy="567414"/>
            <a:chOff x="6708045" y="5384119"/>
            <a:chExt cx="2999830" cy="5674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CCCC09-861C-9E65-9338-8A8D307F6A16}"/>
                </a:ext>
              </a:extLst>
            </p:cNvPr>
            <p:cNvSpPr/>
            <p:nvPr/>
          </p:nvSpPr>
          <p:spPr>
            <a:xfrm>
              <a:off x="6708045" y="5384119"/>
              <a:ext cx="2999830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9422BF-7CCC-4BDB-E88D-20C8D0D871CC}"/>
                </a:ext>
              </a:extLst>
            </p:cNvPr>
            <p:cNvSpPr txBox="1"/>
            <p:nvPr/>
          </p:nvSpPr>
          <p:spPr>
            <a:xfrm>
              <a:off x="6810470" y="5436994"/>
              <a:ext cx="27949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Education Level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C2A790-E2E9-35E6-9AD6-442F820DB545}"/>
              </a:ext>
            </a:extLst>
          </p:cNvPr>
          <p:cNvSpPr/>
          <p:nvPr/>
        </p:nvSpPr>
        <p:spPr>
          <a:xfrm>
            <a:off x="1867532" y="3307571"/>
            <a:ext cx="2240011" cy="567414"/>
          </a:xfrm>
          <a:prstGeom prst="roundRect">
            <a:avLst>
              <a:gd name="adj" fmla="val 50000"/>
            </a:avLst>
          </a:prstGeom>
          <a:solidFill>
            <a:srgbClr val="9E72C3"/>
          </a:solidFill>
          <a:ln>
            <a:solidFill>
              <a:srgbClr val="100429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52206-4E48-5992-C641-7B8AC0B3EBBC}"/>
              </a:ext>
            </a:extLst>
          </p:cNvPr>
          <p:cNvSpPr txBox="1"/>
          <p:nvPr/>
        </p:nvSpPr>
        <p:spPr>
          <a:xfrm>
            <a:off x="1944013" y="3360446"/>
            <a:ext cx="208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D631199-23E6-DD11-CD72-2E51A6CBCBB8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4107543" y="3591278"/>
            <a:ext cx="2600502" cy="207654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A398377-FAD9-42F3-A7ED-A579F08E92DB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4107543" y="3591278"/>
            <a:ext cx="2600502" cy="103827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16083CC-B18B-C00D-9DA1-D982EB1FAE91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4107543" y="3591278"/>
            <a:ext cx="2600502" cy="1270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8B4AE63-E543-63B7-F939-0A8820F65729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4107543" y="2553004"/>
            <a:ext cx="2600502" cy="103827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8223CE8-BC0B-8C9B-A513-928568EA5C6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107543" y="1514730"/>
            <a:ext cx="2600502" cy="207654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8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1A6FA-8D5F-246C-A220-8C836B05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F6096A-67B3-F831-D902-BF87F6947317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569B1-5923-2588-89D5-461D4AD438B3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863F3-8C7C-4A8A-8BB3-89C2B4F55EBC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8D637-1EEB-D8A5-0D04-1CEA48284FD1}"/>
              </a:ext>
            </a:extLst>
          </p:cNvPr>
          <p:cNvSpPr/>
          <p:nvPr/>
        </p:nvSpPr>
        <p:spPr>
          <a:xfrm>
            <a:off x="112705" y="1162296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D13F54-3EDB-5E56-FB0B-B2D595FEE301}"/>
              </a:ext>
            </a:extLst>
          </p:cNvPr>
          <p:cNvSpPr/>
          <p:nvPr/>
        </p:nvSpPr>
        <p:spPr>
          <a:xfrm>
            <a:off x="134037" y="1929987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CFCC7-B89E-D46E-F223-3361A930E8C5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B27C0-ADC6-AD29-9737-713176B55975}"/>
              </a:ext>
            </a:extLst>
          </p:cNvPr>
          <p:cNvSpPr txBox="1"/>
          <p:nvPr/>
        </p:nvSpPr>
        <p:spPr>
          <a:xfrm>
            <a:off x="3108472" y="5271637"/>
            <a:ext cx="7912454" cy="1229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Attire have a narrow range of Salary,</a:t>
            </a:r>
          </a:p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Non-Binary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tends to Attire Even though they have a quite wide Range of Salary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1E3AB-45A9-1794-5974-EDE510AC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0464"/>
            <a:ext cx="571500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86565-3931-1789-908C-02F2D9A0B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6" y="562389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7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0F937-A8A9-7B33-B1EA-817F136C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7CB4D5-D9B5-1F0F-1ED1-B4A9D0B31340}"/>
              </a:ext>
            </a:extLst>
          </p:cNvPr>
          <p:cNvSpPr/>
          <p:nvPr/>
        </p:nvSpPr>
        <p:spPr>
          <a:xfrm>
            <a:off x="-1" y="0"/>
            <a:ext cx="2159025" cy="6858000"/>
          </a:xfrm>
          <a:prstGeom prst="rect">
            <a:avLst/>
          </a:prstGeom>
          <a:solidFill>
            <a:srgbClr val="100429"/>
          </a:solidFill>
          <a:ln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D28CF-742C-46A9-8673-0A9E513BB6CA}"/>
              </a:ext>
            </a:extLst>
          </p:cNvPr>
          <p:cNvSpPr/>
          <p:nvPr/>
        </p:nvSpPr>
        <p:spPr>
          <a:xfrm>
            <a:off x="137160" y="127010"/>
            <a:ext cx="169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HR Dataset</a:t>
            </a:r>
            <a:endParaRPr lang="en-LT" sz="1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9F2A1F-08C8-0D69-B213-BF207A86E45E}"/>
              </a:ext>
            </a:extLst>
          </p:cNvPr>
          <p:cNvSpPr>
            <a:spLocks/>
          </p:cNvSpPr>
          <p:nvPr/>
        </p:nvSpPr>
        <p:spPr>
          <a:xfrm>
            <a:off x="102870" y="715685"/>
            <a:ext cx="1640205" cy="4068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70EE5A-7B92-9E3F-DD61-3F71F4FD7275}"/>
              </a:ext>
            </a:extLst>
          </p:cNvPr>
          <p:cNvSpPr/>
          <p:nvPr/>
        </p:nvSpPr>
        <p:spPr>
          <a:xfrm>
            <a:off x="112705" y="1524000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F82CC3-7F0D-1854-F443-827A3C240E9C}"/>
              </a:ext>
            </a:extLst>
          </p:cNvPr>
          <p:cNvSpPr/>
          <p:nvPr/>
        </p:nvSpPr>
        <p:spPr>
          <a:xfrm>
            <a:off x="134037" y="1929987"/>
            <a:ext cx="1640205" cy="254454"/>
          </a:xfrm>
          <a:prstGeom prst="roundRect">
            <a:avLst/>
          </a:prstGeom>
          <a:solidFill>
            <a:srgbClr val="9E72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2AB86-B55C-8575-BB28-A2CD0FA301A3}"/>
              </a:ext>
            </a:extLst>
          </p:cNvPr>
          <p:cNvSpPr txBox="1"/>
          <p:nvPr/>
        </p:nvSpPr>
        <p:spPr>
          <a:xfrm>
            <a:off x="102870" y="640464"/>
            <a:ext cx="2159025" cy="621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Attrition</a:t>
            </a:r>
          </a:p>
          <a:p>
            <a:pPr marR="0" lvl="0" indent="0" algn="just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Salary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Age </a:t>
            </a:r>
          </a:p>
          <a:p>
            <a:pPr algn="just">
              <a:lnSpc>
                <a:spcPts val="3000"/>
              </a:lnSpc>
              <a:defRPr/>
            </a:pPr>
            <a:r>
              <a:rPr lang="en-US" dirty="0">
                <a:solidFill>
                  <a:srgbClr val="100429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 algn="just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Distance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Marital Status</a:t>
            </a:r>
          </a:p>
          <a:p>
            <a:pPr algn="just">
              <a:lnSpc>
                <a:spcPts val="3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Field 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Promotion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ts val="3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DF1CA-1D06-66F8-FA2D-3321AC3FF4DA}"/>
              </a:ext>
            </a:extLst>
          </p:cNvPr>
          <p:cNvSpPr txBox="1"/>
          <p:nvPr/>
        </p:nvSpPr>
        <p:spPr>
          <a:xfrm>
            <a:off x="3108472" y="5271637"/>
            <a:ext cx="7912454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Clear Relation between Gender, Age and Attrition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21FF2-FF1B-23BA-D0F9-98FE78C7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126" y="562389"/>
            <a:ext cx="9525000" cy="476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D974E-8A7C-A240-7A24-11930FFD8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24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65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1BF4E-BF7C-B727-6B45-35B7BF203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C38271-0532-D02F-DE57-3B483213935D}"/>
              </a:ext>
            </a:extLst>
          </p:cNvPr>
          <p:cNvSpPr/>
          <p:nvPr/>
        </p:nvSpPr>
        <p:spPr>
          <a:xfrm>
            <a:off x="-522514" y="-530942"/>
            <a:ext cx="13237028" cy="7919884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042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247A7-A76F-1B0C-0C11-3CBB4834FF7F}"/>
              </a:ext>
            </a:extLst>
          </p:cNvPr>
          <p:cNvSpPr/>
          <p:nvPr/>
        </p:nvSpPr>
        <p:spPr>
          <a:xfrm>
            <a:off x="4466498" y="25425"/>
            <a:ext cx="31489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DATA</a:t>
            </a:r>
            <a:r>
              <a:rPr lang="en-US" sz="44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  <a:r>
              <a:rPr lang="en-US" sz="28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CLEANING</a:t>
            </a:r>
            <a:endParaRPr lang="en-US" sz="4400" b="1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7" name="Picture 2" descr="36 Purple Color Palette Ideas · ColorSlurp">
            <a:extLst>
              <a:ext uri="{FF2B5EF4-FFF2-40B4-BE49-F238E27FC236}">
                <a16:creationId xmlns:a16="http://schemas.microsoft.com/office/drawing/2014/main" id="{8C8769CF-6761-2884-F955-C4C00BD9C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39567" r="11760" b="39308"/>
          <a:stretch/>
        </p:blipFill>
        <p:spPr bwMode="auto">
          <a:xfrm>
            <a:off x="7623400" y="-724395"/>
            <a:ext cx="4227616" cy="7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10E3321-5A14-34EB-41A2-E5EC99A52316}"/>
              </a:ext>
            </a:extLst>
          </p:cNvPr>
          <p:cNvGrpSpPr/>
          <p:nvPr/>
        </p:nvGrpSpPr>
        <p:grpSpPr>
          <a:xfrm>
            <a:off x="268228" y="1088997"/>
            <a:ext cx="1547812" cy="567414"/>
            <a:chOff x="268228" y="1088997"/>
            <a:chExt cx="1547812" cy="56741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098A79A-E311-7B09-DC06-61FDCF06F368}"/>
                </a:ext>
              </a:extLst>
            </p:cNvPr>
            <p:cNvSpPr/>
            <p:nvPr/>
          </p:nvSpPr>
          <p:spPr>
            <a:xfrm>
              <a:off x="268228" y="1088997"/>
              <a:ext cx="1547812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EAA7FA-064D-7DCD-CE7B-4A806F93AB29}"/>
                </a:ext>
              </a:extLst>
            </p:cNvPr>
            <p:cNvSpPr txBox="1"/>
            <p:nvPr/>
          </p:nvSpPr>
          <p:spPr>
            <a:xfrm>
              <a:off x="321076" y="1141872"/>
              <a:ext cx="14421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F4EF55-4BD5-0F74-3FE7-461DE7D19C0D}"/>
              </a:ext>
            </a:extLst>
          </p:cNvPr>
          <p:cNvSpPr txBox="1"/>
          <p:nvPr/>
        </p:nvSpPr>
        <p:spPr>
          <a:xfrm>
            <a:off x="278821" y="1709286"/>
            <a:ext cx="20325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BusinessTravel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DistanceFromHome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(KM)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EducationField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JobRole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MaritalStatus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SalaryStockOptionLevel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HireDate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YearsAtCompany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YearsInMostRecentRole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YearsSinceLastPromotion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YearsWithCurrManage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6EA687-3361-6BA4-CBB0-DA0C318BBE1D}"/>
              </a:ext>
            </a:extLst>
          </p:cNvPr>
          <p:cNvGrpSpPr/>
          <p:nvPr/>
        </p:nvGrpSpPr>
        <p:grpSpPr>
          <a:xfrm>
            <a:off x="2007503" y="1088997"/>
            <a:ext cx="2900336" cy="567414"/>
            <a:chOff x="1560285" y="3227044"/>
            <a:chExt cx="2351314" cy="56741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7E731D-823F-09DA-5EC4-C1D942A6DA0B}"/>
                </a:ext>
              </a:extLst>
            </p:cNvPr>
            <p:cNvSpPr/>
            <p:nvPr/>
          </p:nvSpPr>
          <p:spPr>
            <a:xfrm>
              <a:off x="1560285" y="3227044"/>
              <a:ext cx="2351314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AD2809-D006-3064-82CE-12E6BDF4F530}"/>
                </a:ext>
              </a:extLst>
            </p:cNvPr>
            <p:cNvSpPr txBox="1"/>
            <p:nvPr/>
          </p:nvSpPr>
          <p:spPr>
            <a:xfrm>
              <a:off x="1640567" y="3279919"/>
              <a:ext cx="2190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Performance Rating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83DFF1-9037-C3CA-6806-44FBAF668A48}"/>
              </a:ext>
            </a:extLst>
          </p:cNvPr>
          <p:cNvGrpSpPr/>
          <p:nvPr/>
        </p:nvGrpSpPr>
        <p:grpSpPr>
          <a:xfrm>
            <a:off x="5099302" y="1088997"/>
            <a:ext cx="1883361" cy="567414"/>
            <a:chOff x="1560285" y="3227044"/>
            <a:chExt cx="2351314" cy="56741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DFEB12-B5FD-8F89-0899-F238968C1E3B}"/>
                </a:ext>
              </a:extLst>
            </p:cNvPr>
            <p:cNvSpPr/>
            <p:nvPr/>
          </p:nvSpPr>
          <p:spPr>
            <a:xfrm>
              <a:off x="1560285" y="3227044"/>
              <a:ext cx="2351314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33C447-FF09-B5E4-8CB7-EA8754509191}"/>
                </a:ext>
              </a:extLst>
            </p:cNvPr>
            <p:cNvSpPr txBox="1"/>
            <p:nvPr/>
          </p:nvSpPr>
          <p:spPr>
            <a:xfrm>
              <a:off x="1640567" y="3279919"/>
              <a:ext cx="2190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Rating Level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A4F9A-DB94-7293-E8B9-E7B3FF8DDA14}"/>
              </a:ext>
            </a:extLst>
          </p:cNvPr>
          <p:cNvGrpSpPr/>
          <p:nvPr/>
        </p:nvGrpSpPr>
        <p:grpSpPr>
          <a:xfrm>
            <a:off x="7174126" y="1088997"/>
            <a:ext cx="2158659" cy="567414"/>
            <a:chOff x="1560285" y="3227044"/>
            <a:chExt cx="2351314" cy="56741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F8CC7BD-4B23-6385-7D1D-A38968909467}"/>
                </a:ext>
              </a:extLst>
            </p:cNvPr>
            <p:cNvSpPr/>
            <p:nvPr/>
          </p:nvSpPr>
          <p:spPr>
            <a:xfrm>
              <a:off x="1560285" y="3227044"/>
              <a:ext cx="2351314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320D2C-E4C8-2D4E-4631-3A17326FDFB5}"/>
                </a:ext>
              </a:extLst>
            </p:cNvPr>
            <p:cNvSpPr txBox="1"/>
            <p:nvPr/>
          </p:nvSpPr>
          <p:spPr>
            <a:xfrm>
              <a:off x="1640567" y="3279919"/>
              <a:ext cx="2190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Satisfied Level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640AB6-93A8-0DB6-80A7-A8D6F1E48F1A}"/>
              </a:ext>
            </a:extLst>
          </p:cNvPr>
          <p:cNvGrpSpPr/>
          <p:nvPr/>
        </p:nvGrpSpPr>
        <p:grpSpPr>
          <a:xfrm>
            <a:off x="9524249" y="1088997"/>
            <a:ext cx="2368063" cy="567414"/>
            <a:chOff x="6708045" y="5384119"/>
            <a:chExt cx="2999830" cy="5674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0BA971F-9439-60E4-BC4D-7C26B42BFB05}"/>
                </a:ext>
              </a:extLst>
            </p:cNvPr>
            <p:cNvSpPr/>
            <p:nvPr/>
          </p:nvSpPr>
          <p:spPr>
            <a:xfrm>
              <a:off x="6708045" y="5384119"/>
              <a:ext cx="2999830" cy="567414"/>
            </a:xfrm>
            <a:prstGeom prst="roundRect">
              <a:avLst>
                <a:gd name="adj" fmla="val 50000"/>
              </a:avLst>
            </a:prstGeom>
            <a:solidFill>
              <a:srgbClr val="9E72C3"/>
            </a:solidFill>
            <a:ln>
              <a:solidFill>
                <a:srgbClr val="100429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322F14-6023-1D61-6CC8-83C09580BC9E}"/>
                </a:ext>
              </a:extLst>
            </p:cNvPr>
            <p:cNvSpPr txBox="1"/>
            <p:nvPr/>
          </p:nvSpPr>
          <p:spPr>
            <a:xfrm>
              <a:off x="6810470" y="5436994"/>
              <a:ext cx="27949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Education Level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7FC37E-9CD0-DC69-8F86-7000084D66A6}"/>
              </a:ext>
            </a:extLst>
          </p:cNvPr>
          <p:cNvSpPr txBox="1"/>
          <p:nvPr/>
        </p:nvSpPr>
        <p:spPr>
          <a:xfrm>
            <a:off x="2209826" y="1793806"/>
            <a:ext cx="26980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PerformanceID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ReviewDate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EnvironmentSatisfaction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JobSatisfaction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RelationshipSatisfaction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TrainingOpportunitiesWithinYear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TrainingOpportunitiesTaken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WorkLifeBalance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SelfRating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ManagerRating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3AAE0-07EE-F5C7-BD7F-B9372EDE33E3}"/>
              </a:ext>
            </a:extLst>
          </p:cNvPr>
          <p:cNvSpPr txBox="1"/>
          <p:nvPr/>
        </p:nvSpPr>
        <p:spPr>
          <a:xfrm>
            <a:off x="9982174" y="1793806"/>
            <a:ext cx="1516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EducationLevelID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EducationLevel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C4F855-343B-FB3F-D6E7-7BF2F0AD6E88}"/>
              </a:ext>
            </a:extLst>
          </p:cNvPr>
          <p:cNvSpPr txBox="1"/>
          <p:nvPr/>
        </p:nvSpPr>
        <p:spPr>
          <a:xfrm>
            <a:off x="5337816" y="1793806"/>
            <a:ext cx="1516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RatingID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RatingLevel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F3CD8-0E92-064D-70F5-5C4E7EA20995}"/>
              </a:ext>
            </a:extLst>
          </p:cNvPr>
          <p:cNvSpPr txBox="1"/>
          <p:nvPr/>
        </p:nvSpPr>
        <p:spPr>
          <a:xfrm>
            <a:off x="7495271" y="1793806"/>
            <a:ext cx="1516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SatisificationID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SatisficationLevel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58ACC24-9E09-731C-62BA-58B7C950DA5B}"/>
              </a:ext>
            </a:extLst>
          </p:cNvPr>
          <p:cNvGrpSpPr/>
          <p:nvPr/>
        </p:nvGrpSpPr>
        <p:grpSpPr>
          <a:xfrm>
            <a:off x="3479006" y="1934306"/>
            <a:ext cx="4038455" cy="1176099"/>
            <a:chOff x="3479006" y="1934306"/>
            <a:chExt cx="4038455" cy="11760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0C3067E-FCC3-4476-B1D5-CC5F0F8F1CF2}"/>
                </a:ext>
              </a:extLst>
            </p:cNvPr>
            <p:cNvSpPr/>
            <p:nvPr/>
          </p:nvSpPr>
          <p:spPr>
            <a:xfrm>
              <a:off x="5422286" y="3064686"/>
              <a:ext cx="45719" cy="45719"/>
            </a:xfrm>
            <a:prstGeom prst="ellipse">
              <a:avLst/>
            </a:prstGeom>
            <a:solidFill>
              <a:srgbClr val="100429"/>
            </a:solidFill>
            <a:ln>
              <a:solidFill>
                <a:srgbClr val="1004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2788039D-2955-C879-FDF4-6AF82EEB1D18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4130039" y="2616484"/>
              <a:ext cx="1315107" cy="448202"/>
            </a:xfrm>
            <a:prstGeom prst="curvedConnector2">
              <a:avLst/>
            </a:prstGeom>
            <a:ln>
              <a:solidFill>
                <a:srgbClr val="100429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D18473F3-8933-4CB7-F366-D755E6E71DC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3479006" y="2826282"/>
              <a:ext cx="1943280" cy="26126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100429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9EF27100-B502-F688-21B2-07EC6AC5AE2B}"/>
                </a:ext>
              </a:extLst>
            </p:cNvPr>
            <p:cNvCxnSpPr>
              <a:cxnSpLocks/>
              <a:endCxn id="38" idx="4"/>
            </p:cNvCxnSpPr>
            <p:nvPr/>
          </p:nvCxnSpPr>
          <p:spPr>
            <a:xfrm>
              <a:off x="4129088" y="3047541"/>
              <a:ext cx="1316058" cy="62864"/>
            </a:xfrm>
            <a:prstGeom prst="curvedConnector4">
              <a:avLst>
                <a:gd name="adj1" fmla="val 49131"/>
                <a:gd name="adj2" fmla="val 463642"/>
              </a:avLst>
            </a:prstGeom>
            <a:ln>
              <a:solidFill>
                <a:srgbClr val="100429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9A2DE313-14E9-B031-0ACD-CF5DA7502332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rot="10800000" flipV="1">
              <a:off x="5468006" y="1934306"/>
              <a:ext cx="2049455" cy="1153240"/>
            </a:xfrm>
            <a:prstGeom prst="curvedConnector3">
              <a:avLst/>
            </a:prstGeom>
            <a:ln>
              <a:solidFill>
                <a:srgbClr val="100429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79D6B75-B15F-4EFF-6C20-A6AC0D59CB0A}"/>
              </a:ext>
            </a:extLst>
          </p:cNvPr>
          <p:cNvGrpSpPr/>
          <p:nvPr/>
        </p:nvGrpSpPr>
        <p:grpSpPr>
          <a:xfrm>
            <a:off x="3112736" y="1911447"/>
            <a:ext cx="2267315" cy="2213547"/>
            <a:chOff x="3112736" y="1911447"/>
            <a:chExt cx="2267315" cy="221354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B62C9-C29B-E3DF-3A19-FEBD1452B003}"/>
                </a:ext>
              </a:extLst>
            </p:cNvPr>
            <p:cNvSpPr/>
            <p:nvPr/>
          </p:nvSpPr>
          <p:spPr>
            <a:xfrm>
              <a:off x="5334332" y="1911447"/>
              <a:ext cx="45719" cy="45719"/>
            </a:xfrm>
            <a:prstGeom prst="ellipse">
              <a:avLst/>
            </a:prstGeom>
            <a:solidFill>
              <a:srgbClr val="100429"/>
            </a:solidFill>
            <a:ln>
              <a:solidFill>
                <a:srgbClr val="1004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9540A6F-2EC2-5BFF-EDFA-EF3E06C8122C}"/>
                </a:ext>
              </a:extLst>
            </p:cNvPr>
            <p:cNvGrpSpPr/>
            <p:nvPr/>
          </p:nvGrpSpPr>
          <p:grpSpPr>
            <a:xfrm>
              <a:off x="3112736" y="1934307"/>
              <a:ext cx="2221596" cy="2190687"/>
              <a:chOff x="3112736" y="1934307"/>
              <a:chExt cx="2221596" cy="2190687"/>
            </a:xfrm>
          </p:grpSpPr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F6D1320B-064D-BB9B-D188-2445DC228FB5}"/>
                  </a:ext>
                </a:extLst>
              </p:cNvPr>
              <p:cNvCxnSpPr>
                <a:cxnSpLocks/>
                <a:stCxn id="64" idx="6"/>
                <a:endCxn id="71" idx="2"/>
              </p:cNvCxnSpPr>
              <p:nvPr/>
            </p:nvCxnSpPr>
            <p:spPr>
              <a:xfrm flipV="1">
                <a:off x="4242406" y="1934307"/>
                <a:ext cx="1091926" cy="208330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10042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CF16F03-A58E-E445-CECD-B469AA780486}"/>
                  </a:ext>
                </a:extLst>
              </p:cNvPr>
              <p:cNvSpPr/>
              <p:nvPr/>
            </p:nvSpPr>
            <p:spPr>
              <a:xfrm>
                <a:off x="4196687" y="3994755"/>
                <a:ext cx="45719" cy="45719"/>
              </a:xfrm>
              <a:prstGeom prst="ellipse">
                <a:avLst/>
              </a:prstGeom>
              <a:solidFill>
                <a:srgbClr val="100429"/>
              </a:solidFill>
              <a:ln>
                <a:solidFill>
                  <a:srgbClr val="10042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Connector: Curved 75">
                <a:extLst>
                  <a:ext uri="{FF2B5EF4-FFF2-40B4-BE49-F238E27FC236}">
                    <a16:creationId xmlns:a16="http://schemas.microsoft.com/office/drawing/2014/main" id="{44461788-4E20-708C-8B41-98636533D556}"/>
                  </a:ext>
                </a:extLst>
              </p:cNvPr>
              <p:cNvCxnSpPr>
                <a:endCxn id="64" idx="1"/>
              </p:cNvCxnSpPr>
              <p:nvPr/>
            </p:nvCxnSpPr>
            <p:spPr>
              <a:xfrm>
                <a:off x="3112736" y="3904543"/>
                <a:ext cx="1090646" cy="96907"/>
              </a:xfrm>
              <a:prstGeom prst="curvedConnector2">
                <a:avLst/>
              </a:prstGeom>
              <a:ln>
                <a:solidFill>
                  <a:srgbClr val="100429"/>
                </a:solidFill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Curved 76">
                <a:extLst>
                  <a:ext uri="{FF2B5EF4-FFF2-40B4-BE49-F238E27FC236}">
                    <a16:creationId xmlns:a16="http://schemas.microsoft.com/office/drawing/2014/main" id="{2B2BBD2A-1CBC-8F1F-9395-49E6C09FA979}"/>
                  </a:ext>
                </a:extLst>
              </p:cNvPr>
              <p:cNvCxnSpPr>
                <a:cxnSpLocks/>
                <a:endCxn id="64" idx="3"/>
              </p:cNvCxnSpPr>
              <p:nvPr/>
            </p:nvCxnSpPr>
            <p:spPr>
              <a:xfrm flipV="1">
                <a:off x="3495675" y="4033779"/>
                <a:ext cx="707707" cy="91215"/>
              </a:xfrm>
              <a:prstGeom prst="curvedConnector2">
                <a:avLst/>
              </a:prstGeom>
              <a:ln cap="rnd">
                <a:solidFill>
                  <a:srgbClr val="100429"/>
                </a:solidFill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AA53DAA-D353-F9DC-289F-6AB8F3783B97}"/>
              </a:ext>
            </a:extLst>
          </p:cNvPr>
          <p:cNvCxnSpPr>
            <a:cxnSpLocks/>
          </p:cNvCxnSpPr>
          <p:nvPr/>
        </p:nvCxnSpPr>
        <p:spPr>
          <a:xfrm flipV="1">
            <a:off x="1157288" y="1934305"/>
            <a:ext cx="8824886" cy="3142520"/>
          </a:xfrm>
          <a:prstGeom prst="curvedConnector3">
            <a:avLst>
              <a:gd name="adj1" fmla="val 81517"/>
            </a:avLst>
          </a:prstGeom>
          <a:ln>
            <a:solidFill>
              <a:srgbClr val="100429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FAD6D4-F0A1-F0F1-51BE-AB6C372EA290}"/>
              </a:ext>
            </a:extLst>
          </p:cNvPr>
          <p:cNvCxnSpPr/>
          <p:nvPr/>
        </p:nvCxnSpPr>
        <p:spPr>
          <a:xfrm>
            <a:off x="340984" y="2307640"/>
            <a:ext cx="816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A5649A-C283-9600-283D-B53A9E1E5AC9}"/>
              </a:ext>
            </a:extLst>
          </p:cNvPr>
          <p:cNvCxnSpPr/>
          <p:nvPr/>
        </p:nvCxnSpPr>
        <p:spPr>
          <a:xfrm>
            <a:off x="340984" y="2086184"/>
            <a:ext cx="816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C3BB04-2FE5-A839-2D8C-E9D2C24DA366}"/>
              </a:ext>
            </a:extLst>
          </p:cNvPr>
          <p:cNvCxnSpPr/>
          <p:nvPr/>
        </p:nvCxnSpPr>
        <p:spPr>
          <a:xfrm>
            <a:off x="340984" y="5296109"/>
            <a:ext cx="816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3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ED4BA-50BA-E380-A181-103C5E524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1CF41-9BA5-0D3A-72F7-03F2897C4D99}"/>
              </a:ext>
            </a:extLst>
          </p:cNvPr>
          <p:cNvSpPr/>
          <p:nvPr/>
        </p:nvSpPr>
        <p:spPr>
          <a:xfrm>
            <a:off x="3630930" y="3429000"/>
            <a:ext cx="49301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ANALYSIS QUESTIONS</a:t>
            </a:r>
            <a:endParaRPr lang="en-LT" sz="4000" b="1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B27D03-7D94-920D-CAD7-F616D97EBF46}"/>
              </a:ext>
            </a:extLst>
          </p:cNvPr>
          <p:cNvSpPr/>
          <p:nvPr/>
        </p:nvSpPr>
        <p:spPr>
          <a:xfrm>
            <a:off x="3303270" y="636270"/>
            <a:ext cx="5585460" cy="5585460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67049B-D1C2-7B47-24BA-615F42660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171" y="1144996"/>
            <a:ext cx="2123658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35568E-AD8C-8849-8CAB-A00459A3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9C3A2-7083-F745-8BEF-BCEED6823160}"/>
              </a:ext>
            </a:extLst>
          </p:cNvPr>
          <p:cNvSpPr/>
          <p:nvPr/>
        </p:nvSpPr>
        <p:spPr>
          <a:xfrm>
            <a:off x="-522514" y="-530942"/>
            <a:ext cx="13237028" cy="7919884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042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CDCE-A3A6-8477-A9E4-DF13DC2DD4C6}"/>
              </a:ext>
            </a:extLst>
          </p:cNvPr>
          <p:cNvSpPr txBox="1"/>
          <p:nvPr/>
        </p:nvSpPr>
        <p:spPr>
          <a:xfrm>
            <a:off x="490700" y="1191814"/>
            <a:ext cx="1074879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1.What is the attrition rate across different age groups?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2.How does Salary affect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3.How does distance from home affect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4.Does education level affect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5.Does gender play a role in employee attrition?</a:t>
            </a:r>
          </a:p>
          <a:p>
            <a:pPr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.How does overtime impact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7.Which department has the highest attrition rate?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8.How does job satisfaction affect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9.How does Environment Satisfaction affect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10.How does Relationship Satisfaction affect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11.How does Work Life Balance affect attrition?</a:t>
            </a:r>
          </a:p>
          <a:p>
            <a:pPr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.How does business travel frequency impact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13.What is the relation between the employees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BusinessTravel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their job satisfaction level?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14.what is the percentage of different satisfaction levels among employees?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.what is the percentage of different Work Life Balance levels among employees?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.What is the relation between self-rating and manager rating?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.What is the relation between attrition and years with current managers?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.How does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stockoption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Level affect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D4FB-5BCE-4600-7718-707DCE6A770E}"/>
              </a:ext>
            </a:extLst>
          </p:cNvPr>
          <p:cNvSpPr/>
          <p:nvPr/>
        </p:nvSpPr>
        <p:spPr>
          <a:xfrm>
            <a:off x="197043" y="256314"/>
            <a:ext cx="6521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ANALYSIS QUESTIONS</a:t>
            </a:r>
            <a:endParaRPr lang="en-LT" sz="2400" b="1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DFE69-8D3C-B526-1AE2-4BB9273AB988}"/>
              </a:ext>
            </a:extLst>
          </p:cNvPr>
          <p:cNvSpPr txBox="1"/>
          <p:nvPr/>
        </p:nvSpPr>
        <p:spPr>
          <a:xfrm>
            <a:off x="6550413" y="1187453"/>
            <a:ext cx="5702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19.Does Education Field  impact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.Does years since last Promotion play a role in attrition?</a:t>
            </a:r>
          </a:p>
          <a:p>
            <a:pPr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 Does Job role impact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.Does marital status impact attrition?</a:t>
            </a:r>
          </a:p>
          <a:p>
            <a:pPr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 does Training Times Last Year influence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.Does Education Field  impact attrition?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.How does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stockoption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Level affect attrition?</a:t>
            </a:r>
          </a:p>
        </p:txBody>
      </p:sp>
    </p:spTree>
    <p:extLst>
      <p:ext uri="{BB962C8B-B14F-4D97-AF65-F5344CB8AC3E}">
        <p14:creationId xmlns:p14="http://schemas.microsoft.com/office/powerpoint/2010/main" val="398092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55246-7F8D-9C10-BCBB-51EC13D83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E4F93F-649C-DEAC-AFF2-48B33A740FB3}"/>
              </a:ext>
            </a:extLst>
          </p:cNvPr>
          <p:cNvSpPr/>
          <p:nvPr/>
        </p:nvSpPr>
        <p:spPr>
          <a:xfrm>
            <a:off x="2931886" y="3611880"/>
            <a:ext cx="6066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Exploratory</a:t>
            </a:r>
          </a:p>
          <a:p>
            <a:pPr algn="ctr"/>
            <a:r>
              <a:rPr lang="en-US" sz="6000" b="1" spc="-150" dirty="0">
                <a:solidFill>
                  <a:srgbClr val="100429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Data Analysis</a:t>
            </a:r>
            <a:endParaRPr lang="en-LT" sz="3600" b="1" spc="-150" dirty="0">
              <a:solidFill>
                <a:srgbClr val="100429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DD0871-F87B-CF23-DAAF-F385968BE413}"/>
              </a:ext>
            </a:extLst>
          </p:cNvPr>
          <p:cNvSpPr/>
          <p:nvPr/>
        </p:nvSpPr>
        <p:spPr>
          <a:xfrm>
            <a:off x="3303270" y="636270"/>
            <a:ext cx="5585460" cy="5585460"/>
          </a:xfrm>
          <a:prstGeom prst="roundRect">
            <a:avLst/>
          </a:prstGeom>
          <a:noFill/>
          <a:ln w="190500">
            <a:solidFill>
              <a:srgbClr val="100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04C448C-6048-C90A-2A6D-F10FD320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36" y="1195070"/>
            <a:ext cx="2233928" cy="22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9E72C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B03C8-A869-3B88-8EC4-5E76F6A9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6 Purple Color Palette Ideas · ColorSlurp">
            <a:extLst>
              <a:ext uri="{FF2B5EF4-FFF2-40B4-BE49-F238E27FC236}">
                <a16:creationId xmlns:a16="http://schemas.microsoft.com/office/drawing/2014/main" id="{D3E18E00-FDE4-7F69-51EC-D85FF85F4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39567" r="11760" b="39308"/>
          <a:stretch/>
        </p:blipFill>
        <p:spPr bwMode="auto">
          <a:xfrm>
            <a:off x="0" y="0"/>
            <a:ext cx="4227616" cy="7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AA85139-E832-1364-89BF-0DF8E0D3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0" t="12314" r="13200" b="20050"/>
          <a:stretch/>
        </p:blipFill>
        <p:spPr>
          <a:xfrm>
            <a:off x="1337310" y="1880753"/>
            <a:ext cx="4080510" cy="2576945"/>
          </a:xfrm>
          <a:prstGeom prst="rect">
            <a:avLst/>
          </a:prstGeom>
        </p:spPr>
      </p:pic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2087F5B-5390-4DCB-3A16-23AA9FF88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38" y="1524000"/>
            <a:ext cx="5715000" cy="3810000"/>
          </a:xfrm>
          <a:prstGeom prst="rect">
            <a:avLst/>
          </a:prstGeom>
        </p:spPr>
      </p:pic>
      <p:pic>
        <p:nvPicPr>
          <p:cNvPr id="2" name="Picture 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C4C27C3-C2FD-546C-C95B-0A96B9394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0" t="79950" r="13200" b="6250"/>
          <a:stretch/>
        </p:blipFill>
        <p:spPr>
          <a:xfrm>
            <a:off x="1337310" y="4457699"/>
            <a:ext cx="4080510" cy="525781"/>
          </a:xfrm>
          <a:prstGeom prst="rect">
            <a:avLst/>
          </a:prstGeom>
        </p:spPr>
      </p:pic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F2363CC-6F45-AF10-C44C-D503E4FF6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16560" r="84600" b="15804"/>
          <a:stretch/>
        </p:blipFill>
        <p:spPr>
          <a:xfrm>
            <a:off x="605642" y="2042555"/>
            <a:ext cx="731668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1618</Words>
  <Application>Microsoft Office PowerPoint</Application>
  <PresentationFormat>Widescreen</PresentationFormat>
  <Paragraphs>672</Paragraphs>
  <Slides>41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Aptos</vt:lpstr>
      <vt:lpstr>Aptos Display</vt:lpstr>
      <vt:lpstr>Arial</vt:lpstr>
      <vt:lpstr>IBM Plex Serif</vt:lpstr>
      <vt:lpstr>Raleway Black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ahmedmohamed</dc:creator>
  <cp:lastModifiedBy>ahmedmohamed</cp:lastModifiedBy>
  <cp:revision>214</cp:revision>
  <dcterms:created xsi:type="dcterms:W3CDTF">2024-10-14T19:01:09Z</dcterms:created>
  <dcterms:modified xsi:type="dcterms:W3CDTF">2024-10-19T13:25:08Z</dcterms:modified>
</cp:coreProperties>
</file>