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7" r:id="rId3"/>
    <p:sldId id="293" r:id="rId5"/>
    <p:sldId id="349" r:id="rId6"/>
    <p:sldId id="347" r:id="rId7"/>
    <p:sldId id="287" r:id="rId8"/>
    <p:sldId id="304" r:id="rId9"/>
    <p:sldId id="358" r:id="rId10"/>
    <p:sldId id="351" r:id="rId11"/>
    <p:sldId id="25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09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31904" y="3525012"/>
            <a:ext cx="6960096" cy="1440160"/>
          </a:xfrm>
          <a:prstGeom prst="rect">
            <a:avLst/>
          </a:prstGeom>
        </p:spPr>
        <p:txBody>
          <a:bodyPr anchor="ctr"/>
          <a:lstStyle>
            <a:lvl1pPr marL="0" indent="0" algn="l">
              <a:lnSpc>
                <a:spcPct val="100000"/>
              </a:lnSpc>
              <a:buNone/>
              <a:defRPr sz="48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5231904" y="4965171"/>
            <a:ext cx="6959899" cy="672075"/>
          </a:xfrm>
          <a:prstGeom prst="rect">
            <a:avLst/>
          </a:prstGeom>
        </p:spPr>
        <p:txBody>
          <a:bodyPr anchor="ctr"/>
          <a:lstStyle>
            <a:lvl1pPr marL="0" indent="0" algn="l">
              <a:lnSpc>
                <a:spcPct val="100000"/>
              </a:lnSpc>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endParaRPr lang="en-US" altLang="ko-KR" dirty="0"/>
          </a:p>
          <a:p>
            <a:pPr lvl="0"/>
            <a:r>
              <a:rPr lang="en-US" altLang="ko-KR" dirty="0"/>
              <a:t>PRESENTATION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3831909" y="208364"/>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4007279" y="459152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2623863" y="2922816"/>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814343" y="107346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5246111" y="19023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7490940" y="317962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7284209" y="981533"/>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6384032" y="4494287"/>
            <a:ext cx="2116161" cy="20193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3006107" y="331184"/>
            <a:ext cx="6179787" cy="6195632"/>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mn-lt"/>
              </a:endParaRPr>
            </a:p>
          </p:txBody>
        </p:sp>
      </p:grpSp>
      <p:sp>
        <p:nvSpPr>
          <p:cNvPr id="10" name="Text Placeholder 9"/>
          <p:cNvSpPr>
            <a:spLocks noGrp="1"/>
          </p:cNvSpPr>
          <p:nvPr>
            <p:ph type="body" sz="quarter" idx="10" hasCustomPrompt="1"/>
          </p:nvPr>
        </p:nvSpPr>
        <p:spPr>
          <a:xfrm>
            <a:off x="4271797" y="2802136"/>
            <a:ext cx="3648404"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4271600" y="3570221"/>
            <a:ext cx="3648404" cy="576064"/>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endParaRPr lang="en-US" altLang="ko-KR" dirty="0"/>
          </a:p>
          <a:p>
            <a:pPr lvl="0"/>
            <a:r>
              <a:rPr lang="en-US" altLang="ko-KR" dirty="0"/>
              <a:t>of your subtitle Here</a:t>
            </a:r>
            <a:endParaRPr lang="en-US" altLang="ko-KR" dirty="0"/>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0480"/>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320469" y="4833056"/>
            <a:ext cx="1876544" cy="2024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4" y="502829"/>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7" name="Text Placeholder 9"/>
          <p:cNvSpPr>
            <a:spLocks noGrp="1"/>
          </p:cNvSpPr>
          <p:nvPr>
            <p:ph type="body" sz="quarter" idx="10" hasCustomPrompt="1"/>
          </p:nvPr>
        </p:nvSpPr>
        <p:spPr>
          <a:xfrm>
            <a:off x="3772131" y="5106392"/>
            <a:ext cx="4608512"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anose="020B0604020202020204" pitchFamily="34" charset="0"/>
              </a:defRPr>
            </a:lvl1pPr>
          </a:lstStyle>
          <a:p>
            <a:pPr lvl="0"/>
            <a:r>
              <a:rPr lang="en-US" altLang="ko-KR" dirty="0"/>
              <a:t>Welcome!!</a:t>
            </a:r>
            <a:endParaRPr lang="en-US" altLang="ko-KR" dirty="0"/>
          </a:p>
        </p:txBody>
      </p:sp>
      <p:sp>
        <p:nvSpPr>
          <p:cNvPr id="8" name="Text Placeholder 9"/>
          <p:cNvSpPr>
            <a:spLocks noGrp="1"/>
          </p:cNvSpPr>
          <p:nvPr>
            <p:ph type="body" sz="quarter" idx="11" hasCustomPrompt="1"/>
          </p:nvPr>
        </p:nvSpPr>
        <p:spPr>
          <a:xfrm>
            <a:off x="3771933" y="5925277"/>
            <a:ext cx="4608512"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 name="Block Arc 1"/>
          <p:cNvSpPr/>
          <p:nvPr userDrawn="1"/>
        </p:nvSpPr>
        <p:spPr>
          <a:xfrm>
            <a:off x="911424"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solidFill>
                <a:schemeClr val="tx1"/>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dirty="0">
              <a:solidFill>
                <a:schemeClr val="tx1"/>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solidFill>
                <a:schemeClr val="tx1"/>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solidFill>
                <a:schemeClr val="tx1"/>
              </a:solidFill>
            </a:endParaRPr>
          </a:p>
        </p:txBody>
      </p:sp>
      <p:sp>
        <p:nvSpPr>
          <p:cNvPr id="17"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8"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5"/>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12192000" cy="37170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695733" y="1873019"/>
            <a:ext cx="8496267" cy="403244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6"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4079776"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8112000" y="3930000"/>
            <a:ext cx="4080000" cy="292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704523" y="0"/>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9360363" y="2564904"/>
            <a:ext cx="2831637" cy="4293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957144" y="1700808"/>
            <a:ext cx="3264727"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4452723"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7947939" y="1700808"/>
            <a:ext cx="3264364" cy="269873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8" name="Text Placeholder 9"/>
          <p:cNvSpPr>
            <a:spLocks noGrp="1"/>
          </p:cNvSpPr>
          <p:nvPr>
            <p:ph type="body" sz="quarter" idx="14"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6381" y="1700808"/>
            <a:ext cx="3898337" cy="33581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96861" y="1700808"/>
            <a:ext cx="3898337" cy="335815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110208" y="1832541"/>
            <a:ext cx="3600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427952" y="1832541"/>
            <a:ext cx="3648000"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9"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3796148" y="1572993"/>
            <a:ext cx="4535419" cy="4535419"/>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7" y="1438673"/>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755104"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728952"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728504" y="3816221"/>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4" name="Rectangle 3"/>
          <p:cNvSpPr/>
          <p:nvPr userDrawn="1"/>
        </p:nvSpPr>
        <p:spPr>
          <a:xfrm>
            <a:off x="728504" y="2956276"/>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5" name="Rectangle 4"/>
          <p:cNvSpPr/>
          <p:nvPr userDrawn="1"/>
        </p:nvSpPr>
        <p:spPr>
          <a:xfrm>
            <a:off x="728056" y="5447872"/>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6" name="Picture Placeholder 2"/>
          <p:cNvSpPr>
            <a:spLocks noGrp="1"/>
          </p:cNvSpPr>
          <p:nvPr>
            <p:ph type="pic" idx="11" hasCustomPrompt="1"/>
          </p:nvPr>
        </p:nvSpPr>
        <p:spPr>
          <a:xfrm>
            <a:off x="3444409"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3443961" y="3816221"/>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8" name="Rectangle 7"/>
          <p:cNvSpPr/>
          <p:nvPr userDrawn="1"/>
        </p:nvSpPr>
        <p:spPr>
          <a:xfrm>
            <a:off x="3443961" y="2956276"/>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9" name="Rectangle 8"/>
          <p:cNvSpPr/>
          <p:nvPr userDrawn="1"/>
        </p:nvSpPr>
        <p:spPr>
          <a:xfrm>
            <a:off x="3443513" y="5447872"/>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0" name="Picture Placeholder 2"/>
          <p:cNvSpPr>
            <a:spLocks noGrp="1"/>
          </p:cNvSpPr>
          <p:nvPr>
            <p:ph type="pic" idx="13" hasCustomPrompt="1"/>
          </p:nvPr>
        </p:nvSpPr>
        <p:spPr>
          <a:xfrm>
            <a:off x="6159867"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6159419" y="3816221"/>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12" name="Rectangle 11"/>
          <p:cNvSpPr/>
          <p:nvPr userDrawn="1"/>
        </p:nvSpPr>
        <p:spPr>
          <a:xfrm>
            <a:off x="6159419" y="2956276"/>
            <a:ext cx="2592000" cy="707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3" name="Rectangle 12"/>
          <p:cNvSpPr/>
          <p:nvPr userDrawn="1"/>
        </p:nvSpPr>
        <p:spPr>
          <a:xfrm>
            <a:off x="6158971" y="5447872"/>
            <a:ext cx="2592000" cy="707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4" name="Picture Placeholder 2"/>
          <p:cNvSpPr>
            <a:spLocks noGrp="1"/>
          </p:cNvSpPr>
          <p:nvPr>
            <p:ph type="pic" idx="15" hasCustomPrompt="1"/>
          </p:nvPr>
        </p:nvSpPr>
        <p:spPr>
          <a:xfrm>
            <a:off x="8875325" y="1562579"/>
            <a:ext cx="2592000" cy="13914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8874877" y="3816221"/>
            <a:ext cx="2592000" cy="163218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ea typeface="+mj-ea"/>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16" name="Rectangle 15"/>
          <p:cNvSpPr/>
          <p:nvPr userDrawn="1"/>
        </p:nvSpPr>
        <p:spPr>
          <a:xfrm>
            <a:off x="8874877" y="2956276"/>
            <a:ext cx="2592000" cy="707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7" name="Rectangle 16"/>
          <p:cNvSpPr/>
          <p:nvPr userDrawn="1"/>
        </p:nvSpPr>
        <p:spPr>
          <a:xfrm>
            <a:off x="8874429" y="5447872"/>
            <a:ext cx="2592000" cy="707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618400" y="2973837"/>
            <a:ext cx="6573600" cy="631435"/>
          </a:xfrm>
          <a:prstGeom prst="rect">
            <a:avLst/>
          </a:prstGeom>
        </p:spPr>
        <p:txBody>
          <a:bodyPr anchor="ctr"/>
          <a:lstStyle>
            <a:lvl1pPr marL="0" indent="0" algn="l">
              <a:buNone/>
              <a:defRPr sz="48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5618400" y="3605272"/>
            <a:ext cx="6573600"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75785" y="4869160"/>
            <a:ext cx="1351860" cy="13553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27915" y="1267653"/>
            <a:ext cx="864096" cy="866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5413" y="559757"/>
            <a:ext cx="589523" cy="591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0523" y="2372267"/>
            <a:ext cx="480053" cy="48128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487488" y="1700809"/>
            <a:ext cx="3447541" cy="3456381"/>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224459" y="4771744"/>
            <a:ext cx="1967541" cy="21231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10969139" y="-68703"/>
            <a:ext cx="1173107" cy="1265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hyperlink" Target="http://www.free-powerpoint-templates-desig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1"/>
          </p:cNvPr>
          <p:cNvSpPr txBox="1"/>
          <p:nvPr/>
        </p:nvSpPr>
        <p:spPr>
          <a:xfrm>
            <a:off x="0" y="6458757"/>
            <a:ext cx="12192000" cy="306705"/>
          </a:xfrm>
          <a:prstGeom prst="rect">
            <a:avLst/>
          </a:prstGeom>
          <a:noFill/>
        </p:spPr>
        <p:txBody>
          <a:bodyPr wrap="square" rtlCol="0">
            <a:spAutoFit/>
          </a:bodyPr>
          <a:lstStyle/>
          <a:p>
            <a:pPr algn="ctr"/>
            <a:r>
              <a:rPr lang="ru-RU" altLang="en-US" sz="1400" dirty="0">
                <a:solidFill>
                  <a:schemeClr val="bg1"/>
                </a:solidFill>
                <a:cs typeface="Arial" panose="020B0604020202020204" pitchFamily="34" charset="0"/>
                <a:hlinkClick r:id="rId1"/>
              </a:rPr>
              <a:t>КФУ, 2023</a:t>
            </a:r>
            <a:endParaRPr lang="ru-RU" altLang="en-US" sz="1400" dirty="0">
              <a:solidFill>
                <a:schemeClr val="bg1"/>
              </a:solidFill>
              <a:cs typeface="Arial" panose="020B0604020202020204" pitchFamily="34" charset="0"/>
              <a:hlinkClick r:id="rId1"/>
            </a:endParaRPr>
          </a:p>
        </p:txBody>
      </p:sp>
      <p:sp>
        <p:nvSpPr>
          <p:cNvPr id="3" name="Text Placeholder 2"/>
          <p:cNvSpPr>
            <a:spLocks noGrp="1"/>
          </p:cNvSpPr>
          <p:nvPr>
            <p:ph type="body" sz="quarter" idx="10"/>
          </p:nvPr>
        </p:nvSpPr>
        <p:spPr>
          <a:xfrm>
            <a:off x="5231904" y="3525012"/>
            <a:ext cx="6960096" cy="1440160"/>
          </a:xfrm>
        </p:spPr>
        <p:txBody>
          <a:bodyPr/>
          <a:lstStyle/>
          <a:p>
            <a:pPr lvl="0"/>
            <a:r>
              <a:rPr lang="ru-RU" altLang="en-US" sz="5400" dirty="0"/>
              <a:t>Дерево Фенвика</a:t>
            </a:r>
            <a:endParaRPr lang="ru-RU" altLang="en-US" sz="5400" dirty="0"/>
          </a:p>
        </p:txBody>
      </p:sp>
      <p:sp>
        <p:nvSpPr>
          <p:cNvPr id="4" name="Text Placeholder 3"/>
          <p:cNvSpPr>
            <a:spLocks noGrp="1"/>
          </p:cNvSpPr>
          <p:nvPr>
            <p:ph type="body" sz="quarter" idx="11"/>
          </p:nvPr>
        </p:nvSpPr>
        <p:spPr/>
        <p:txBody>
          <a:bodyPr/>
          <a:lstStyle/>
          <a:p>
            <a:pPr fontAlgn="auto">
              <a:spcBef>
                <a:spcPts val="0"/>
              </a:spcBef>
              <a:spcAft>
                <a:spcPts val="0"/>
              </a:spcAft>
              <a:defRPr/>
            </a:pPr>
            <a:r>
              <a:rPr lang="ru-RU" altLang="en-US" sz="2000" b="1" dirty="0"/>
              <a:t>Балашова Софья, гр. 11-203 </a:t>
            </a:r>
            <a:r>
              <a:rPr lang="en-US" altLang="ko-KR" sz="2000" b="1" dirty="0"/>
              <a:t>    </a:t>
            </a:r>
            <a:endParaRPr lang="en-US" altLang="ko-KR" sz="2000" b="1" dirty="0"/>
          </a:p>
        </p:txBody>
      </p:sp>
      <p:grpSp>
        <p:nvGrpSpPr>
          <p:cNvPr id="6" name="Group 5"/>
          <p:cNvGrpSpPr/>
          <p:nvPr/>
        </p:nvGrpSpPr>
        <p:grpSpPr>
          <a:xfrm>
            <a:off x="4867275" y="3968750"/>
            <a:ext cx="172720" cy="160274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е поле 1"/>
          <p:cNvSpPr txBox="1"/>
          <p:nvPr/>
        </p:nvSpPr>
        <p:spPr>
          <a:xfrm>
            <a:off x="3162300" y="613410"/>
            <a:ext cx="8761095" cy="5631180"/>
          </a:xfrm>
          <a:prstGeom prst="rect">
            <a:avLst/>
          </a:prstGeom>
          <a:noFill/>
        </p:spPr>
        <p:txBody>
          <a:bodyPr wrap="square" rtlCol="0" anchor="t">
            <a:spAutoFit/>
          </a:bodyPr>
          <a:p>
            <a:r>
              <a:rPr lang="ru-RU" altLang="en-US" sz="2000" u="sng"/>
              <a:t>Дерево Фенвика</a:t>
            </a:r>
            <a:r>
              <a:rPr lang="ru-RU" altLang="en-US" sz="2000"/>
              <a:t>, также известное как дерево Бита,  это структура данных, впервые описанная Питером Фенвиком в 1994 году. Данная структура похожа на дерево отрезков, но проще в реализации.</a:t>
            </a:r>
            <a:endParaRPr lang="ru-RU" altLang="en-US" sz="2000"/>
          </a:p>
          <a:p>
            <a:endParaRPr lang="ru-RU" altLang="en-US" sz="2000"/>
          </a:p>
          <a:p>
            <a:r>
              <a:rPr lang="ru-RU" altLang="en-US" sz="2000"/>
              <a:t>Используется для эффективного решения задач на массивах, таких как нахождение суммы элементов на отрезке или изменение значения элемента массива. Представляет собой бинарное дерево, в котором каждый узел хранит сумму значений элементов соответствующего подмассива. </a:t>
            </a:r>
            <a:endParaRPr lang="ru-RU" altLang="en-US" sz="2000"/>
          </a:p>
          <a:p>
            <a:endParaRPr lang="ru-RU" altLang="en-US" sz="2000"/>
          </a:p>
          <a:p>
            <a:r>
              <a:rPr lang="ru-RU" altLang="en-US" sz="2000">
                <a:sym typeface="+mn-ea"/>
              </a:rPr>
              <a:t>В этой структуре данных нет как таковых методов вставки, удаления и добавления данных, но зато есть два других метода: обновление значения элемента, нахождение суммы значений элементов на отрезке.</a:t>
            </a:r>
            <a:endParaRPr lang="ru-RU" altLang="en-US" sz="2000">
              <a:sym typeface="+mn-ea"/>
            </a:endParaRPr>
          </a:p>
          <a:p>
            <a:endParaRPr lang="ru-RU" altLang="en-US" sz="2000">
              <a:sym typeface="+mn-ea"/>
            </a:endParaRPr>
          </a:p>
          <a:p>
            <a:r>
              <a:rPr lang="ru-RU" altLang="en-US" sz="2000"/>
              <a:t>Чтобы построить дерево Фенвика, нужно взять исходный массив и заменить у него элементы: для каждого элемента взять его индекс а, по формуле f(i) = i &amp; (i + 1) вычислить индекс другого элемента b и положить в индекс а сумму от b до а. Индекс следующего для обновления элемента равен  f(i) = i | (i + 1).</a:t>
            </a:r>
            <a:endParaRPr lang="ru-RU" altLang="en-US" sz="2000"/>
          </a:p>
          <a:p>
            <a:endParaRPr lang="ru-RU"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ий текст 2"/>
          <p:cNvSpPr>
            <a:spLocks noGrp="1"/>
          </p:cNvSpPr>
          <p:nvPr>
            <p:ph type="body" sz="quarter" idx="10"/>
          </p:nvPr>
        </p:nvSpPr>
        <p:spPr/>
        <p:txBody>
          <a:bodyPr>
            <a:normAutofit fontScale="90000"/>
          </a:bodyPr>
          <a:p>
            <a:r>
              <a:rPr lang="en-US" sz="4890">
                <a:latin typeface="Calibri" panose="020F0502020204030204" charset="0"/>
                <a:ea typeface="SimSun" panose="02010600030101010101" pitchFamily="2" charset="-122"/>
                <a:sym typeface="+mn-ea"/>
              </a:rPr>
              <a:t>Характеристики дерева Фенвика:</a:t>
            </a:r>
            <a:endParaRPr lang="en-US" altLang="en-US" sz="4890">
              <a:latin typeface="Calibri" panose="020F0502020204030204" charset="0"/>
              <a:ea typeface="SimSun" panose="02010600030101010101" pitchFamily="2" charset="-122"/>
              <a:sym typeface="+mn-ea"/>
            </a:endParaRPr>
          </a:p>
        </p:txBody>
      </p:sp>
      <p:sp>
        <p:nvSpPr>
          <p:cNvPr id="100" name="Текстовое поле 99"/>
          <p:cNvSpPr txBox="1"/>
          <p:nvPr/>
        </p:nvSpPr>
        <p:spPr>
          <a:xfrm>
            <a:off x="1353820" y="1425575"/>
            <a:ext cx="9485630" cy="4399915"/>
          </a:xfrm>
          <a:prstGeom prst="rect">
            <a:avLst/>
          </a:prstGeom>
          <a:noFill/>
          <a:ln w="9525">
            <a:noFill/>
          </a:ln>
        </p:spPr>
        <p:txBody>
          <a:bodyPr wrap="square">
            <a:spAutoFit/>
          </a:bodyPr>
          <a:p>
            <a:pPr indent="0"/>
            <a:r>
              <a:rPr lang="en-US" sz="2000" b="0" u="sng">
                <a:latin typeface="Calibri" panose="020F0502020204030204" charset="0"/>
                <a:ea typeface="SimSun" panose="02010600030101010101" pitchFamily="2" charset="-122"/>
              </a:rPr>
              <a:t>Эффективность использования пространства:</a:t>
            </a:r>
            <a:r>
              <a:rPr lang="en-US" sz="2000" b="0">
                <a:latin typeface="Calibri" panose="020F0502020204030204" charset="0"/>
                <a:ea typeface="SimSun" panose="02010600030101010101" pitchFamily="2" charset="-122"/>
              </a:rPr>
              <a:t> Деревья Фенвика экономят пространство, поскольку они используют двоичное представление индексов для хранения только необходимых элементов дерева, что значительно сокращает общее использование памяти дерева по сравнению с другими структурами данных, такими как деревья сегментов.</a:t>
            </a:r>
            <a:endParaRPr lang="en-US" sz="2000" b="0">
              <a:latin typeface="Calibri" panose="020F0502020204030204" charset="0"/>
              <a:ea typeface="SimSun" panose="02010600030101010101" pitchFamily="2" charset="-122"/>
            </a:endParaRPr>
          </a:p>
          <a:p>
            <a:pPr indent="0"/>
            <a:r>
              <a:rPr lang="en-US" sz="2000" b="0" u="sng">
                <a:latin typeface="Calibri" panose="020F0502020204030204" charset="0"/>
                <a:ea typeface="SimSun" panose="02010600030101010101" pitchFamily="2" charset="-122"/>
              </a:rPr>
              <a:t>Динамические:</a:t>
            </a:r>
            <a:r>
              <a:rPr lang="en-US" sz="2000" b="0">
                <a:latin typeface="Calibri" panose="020F0502020204030204" charset="0"/>
                <a:ea typeface="SimSun" panose="02010600030101010101" pitchFamily="2" charset="-122"/>
              </a:rPr>
              <a:t> Деревья Фенвика являются динамическими структурами данных, что означает, что они могут обрабатывать изменения во входных данных и могут эффективно обновлять совокупные частоты.</a:t>
            </a:r>
            <a:endParaRPr lang="en-US" sz="2000" b="0">
              <a:latin typeface="Calibri" panose="020F0502020204030204" charset="0"/>
              <a:ea typeface="SimSun" panose="02010600030101010101" pitchFamily="2" charset="-122"/>
            </a:endParaRPr>
          </a:p>
          <a:p>
            <a:pPr indent="0"/>
            <a:r>
              <a:rPr lang="en-US" sz="2000" b="0" u="sng">
                <a:latin typeface="Calibri" panose="020F0502020204030204" charset="0"/>
                <a:ea typeface="SimSun" panose="02010600030101010101" pitchFamily="2" charset="-122"/>
              </a:rPr>
              <a:t>Нет распространения:</a:t>
            </a:r>
            <a:r>
              <a:rPr lang="en-US" sz="2000" b="0">
                <a:latin typeface="Calibri" panose="020F0502020204030204" charset="0"/>
                <a:ea typeface="SimSun" panose="02010600030101010101" pitchFamily="2" charset="-122"/>
              </a:rPr>
              <a:t> Деревья Фенвика не требуют распространения обновлений, что делает их более эффективными с точки зрения временной сложности.</a:t>
            </a:r>
            <a:endParaRPr lang="en-US" sz="2000" b="0">
              <a:latin typeface="Calibri" panose="020F0502020204030204" charset="0"/>
              <a:ea typeface="SimSun" panose="02010600030101010101" pitchFamily="2" charset="-122"/>
            </a:endParaRPr>
          </a:p>
          <a:p>
            <a:pPr indent="0"/>
            <a:r>
              <a:rPr lang="en-US" sz="2000" b="0" u="sng">
                <a:latin typeface="Calibri" panose="020F0502020204030204" charset="0"/>
                <a:ea typeface="SimSun" panose="02010600030101010101" pitchFamily="2" charset="-122"/>
              </a:rPr>
              <a:t>Двоичное представление:</a:t>
            </a:r>
            <a:r>
              <a:rPr lang="en-US" sz="2000" b="0">
                <a:latin typeface="Calibri" panose="020F0502020204030204" charset="0"/>
                <a:ea typeface="SimSun" panose="02010600030101010101" pitchFamily="2" charset="-122"/>
              </a:rPr>
              <a:t> Деревья Фенвика используют двоичное представление индексов для хранения совокупных частот и манипулирования ими. Это двоичное представление позволяет эффективно вычислять совокупные частоты, а также оперативно обновлять дерево.</a:t>
            </a:r>
            <a:endParaRPr lang="en-US" altLang="en-US" sz="2000" b="0">
              <a:latin typeface="Calibri" panose="020F0502020204030204" charset="0"/>
              <a:ea typeface="SimSun" panose="02010600030101010101" pitchFamily="2" charset="-122"/>
            </a:endParaRPr>
          </a:p>
        </p:txBody>
      </p:sp>
      <p:sp>
        <p:nvSpPr>
          <p:cNvPr id="5" name="Rectangle 3"/>
          <p:cNvSpPr/>
          <p:nvPr/>
        </p:nvSpPr>
        <p:spPr>
          <a:xfrm>
            <a:off x="2160127" y="933088"/>
            <a:ext cx="787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ko-KR"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е поле 1"/>
          <p:cNvSpPr txBox="1"/>
          <p:nvPr/>
        </p:nvSpPr>
        <p:spPr>
          <a:xfrm>
            <a:off x="3155315" y="613410"/>
            <a:ext cx="8761095" cy="5631180"/>
          </a:xfrm>
          <a:prstGeom prst="rect">
            <a:avLst/>
          </a:prstGeom>
          <a:noFill/>
        </p:spPr>
        <p:txBody>
          <a:bodyPr wrap="square" rtlCol="0" anchor="t">
            <a:spAutoFit/>
          </a:bodyPr>
          <a:p>
            <a:r>
              <a:rPr lang="ru-RU" altLang="en-US" sz="2000">
                <a:sym typeface="+mn-ea"/>
              </a:rPr>
              <a:t>Для работы с деревом Фенвика необходимо реализовать две операции: </a:t>
            </a:r>
            <a:endParaRPr lang="ru-RU" altLang="en-US" sz="2000"/>
          </a:p>
          <a:p>
            <a:r>
              <a:rPr lang="ru-RU" altLang="en-US" sz="2000">
                <a:sym typeface="+mn-ea"/>
              </a:rPr>
              <a:t>- обновление значения элемента </a:t>
            </a:r>
            <a:endParaRPr lang="ru-RU" altLang="en-US" sz="2000"/>
          </a:p>
          <a:p>
            <a:r>
              <a:rPr lang="ru-RU" altLang="en-US" sz="2000">
                <a:sym typeface="+mn-ea"/>
              </a:rPr>
              <a:t>- нахождение суммы значений элементов на отрезке</a:t>
            </a:r>
            <a:endParaRPr lang="ru-RU" altLang="en-US" sz="2000"/>
          </a:p>
          <a:p>
            <a:endParaRPr lang="ru-RU" altLang="en-US" sz="2000"/>
          </a:p>
          <a:p>
            <a:r>
              <a:rPr lang="ru-RU" altLang="en-US" sz="2000"/>
              <a:t>Обновление значения элемента происходит </a:t>
            </a:r>
            <a:r>
              <a:rPr lang="ru-RU" altLang="en-US" sz="2000">
                <a:sym typeface="+mn-ea"/>
              </a:rPr>
              <a:t>следующим образом:</a:t>
            </a:r>
            <a:r>
              <a:rPr lang="ru-RU" altLang="en-US" sz="2000"/>
              <a:t> </a:t>
            </a:r>
            <a:endParaRPr lang="ru-RU" altLang="en-US" sz="2000"/>
          </a:p>
          <a:p>
            <a:r>
              <a:rPr lang="ru-RU" altLang="en-US" sz="2000"/>
              <a:t>Сначала изменяем значение элемента в исходном массиве. Затем пересчитываем значения всех узлов дерева, которые содержат измененный элемент. Для этого начинаем с узла, соответствующего измененному элементу, и переходим к его родителю, затем к его родителю и так далее до корня дерева. В каждом узле пересчитываем значение суммы элементов соответствующего подмассива.</a:t>
            </a:r>
            <a:endParaRPr lang="ru-RU" altLang="en-US" sz="2000"/>
          </a:p>
          <a:p>
            <a:endParaRPr lang="ru-RU" altLang="en-US" sz="2000"/>
          </a:p>
          <a:p>
            <a:r>
              <a:rPr lang="ru-RU" altLang="en-US" sz="2000"/>
              <a:t>Нахождение суммы значений элементов на отрезке происходит следующим образом. Сначала находим сумму значений элементов от начала массива до правого конца интересующего нас отрезка. Затем вычитаем из нее сумму значений элементов от начала массива до левого конца интересующего нас отрезка. Таким образом, получаем сумму значений элементов на интересующем нас отрезке.</a:t>
            </a:r>
            <a:endParaRPr lang="ru-RU"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0000"/>
          </a:bodyPr>
          <a:lstStyle/>
          <a:p>
            <a:r>
              <a:rPr lang="en-US" altLang="ko-KR" sz="4890" dirty="0">
                <a:sym typeface="+mn-ea"/>
              </a:rPr>
              <a:t>Применение дерева Фенвик</a:t>
            </a:r>
            <a:r>
              <a:rPr lang="ru-RU" altLang="en-US" sz="4890" dirty="0">
                <a:sym typeface="+mn-ea"/>
              </a:rPr>
              <a:t>а</a:t>
            </a:r>
            <a:endParaRPr lang="ru-RU" altLang="en-US" sz="4890" dirty="0">
              <a:solidFill>
                <a:schemeClr val="tx1">
                  <a:lumMod val="75000"/>
                  <a:lumOff val="25000"/>
                </a:schemeClr>
              </a:solidFill>
              <a:sym typeface="+mn-ea"/>
            </a:endParaRPr>
          </a:p>
        </p:txBody>
      </p:sp>
      <p:sp>
        <p:nvSpPr>
          <p:cNvPr id="4" name="Rectangle 3"/>
          <p:cNvSpPr/>
          <p:nvPr/>
        </p:nvSpPr>
        <p:spPr>
          <a:xfrm>
            <a:off x="2160127" y="933088"/>
            <a:ext cx="787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6" name="TextBox 5"/>
          <p:cNvSpPr txBox="1"/>
          <p:nvPr/>
        </p:nvSpPr>
        <p:spPr>
          <a:xfrm>
            <a:off x="2038350" y="1104265"/>
            <a:ext cx="8432800" cy="5631180"/>
          </a:xfrm>
          <a:prstGeom prst="rect">
            <a:avLst/>
          </a:prstGeom>
          <a:noFill/>
        </p:spPr>
        <p:txBody>
          <a:bodyPr wrap="square" rtlCol="0">
            <a:spAutoFit/>
          </a:bodyPr>
          <a:lstStyle/>
          <a:p>
            <a:pPr algn="l"/>
            <a:r>
              <a:rPr lang="en-US" altLang="ko-KR" sz="2000" u="sng" dirty="0">
                <a:solidFill>
                  <a:schemeClr val="tx1">
                    <a:lumMod val="75000"/>
                    <a:lumOff val="25000"/>
                  </a:schemeClr>
                </a:solidFill>
                <a:cs typeface="Arial" panose="020B0604020202020204" pitchFamily="34" charset="0"/>
              </a:rPr>
              <a:t>Обработка изображений:</a:t>
            </a:r>
            <a:r>
              <a:rPr lang="en-US" altLang="ko-KR" sz="2000" dirty="0">
                <a:solidFill>
                  <a:schemeClr val="tx1">
                    <a:lumMod val="75000"/>
                    <a:lumOff val="25000"/>
                  </a:schemeClr>
                </a:solidFill>
                <a:cs typeface="Arial" panose="020B0604020202020204" pitchFamily="34" charset="0"/>
              </a:rPr>
              <a:t> При обработке изображений биты могут использоваться для вычисления суммы интенсивностей пикселей в заданной прямоугольной области изображения, что полезно для многих приложений, таких как фильтрация и сегментация изображений.</a:t>
            </a:r>
            <a:endParaRPr lang="en-US" altLang="ko-KR" sz="2000" dirty="0">
              <a:solidFill>
                <a:schemeClr val="tx1">
                  <a:lumMod val="75000"/>
                  <a:lumOff val="25000"/>
                </a:schemeClr>
              </a:solidFill>
              <a:cs typeface="Arial" panose="020B0604020202020204" pitchFamily="34" charset="0"/>
            </a:endParaRPr>
          </a:p>
          <a:p>
            <a:pPr algn="l"/>
            <a:endParaRPr lang="en-US" altLang="ko-KR" sz="2000" dirty="0">
              <a:solidFill>
                <a:schemeClr val="tx1">
                  <a:lumMod val="75000"/>
                  <a:lumOff val="25000"/>
                </a:schemeClr>
              </a:solidFill>
              <a:cs typeface="Arial" panose="020B0604020202020204" pitchFamily="34" charset="0"/>
            </a:endParaRPr>
          </a:p>
          <a:p>
            <a:pPr algn="l"/>
            <a:r>
              <a:rPr lang="en-US" altLang="ko-KR" sz="2000" u="sng" dirty="0">
                <a:solidFill>
                  <a:schemeClr val="tx1">
                    <a:lumMod val="75000"/>
                    <a:lumOff val="25000"/>
                  </a:schemeClr>
                </a:solidFill>
                <a:cs typeface="Arial" panose="020B0604020202020204" pitchFamily="34" charset="0"/>
              </a:rPr>
              <a:t>Разработка игр:</a:t>
            </a:r>
            <a:r>
              <a:rPr lang="en-US" altLang="ko-KR" sz="2000" dirty="0">
                <a:solidFill>
                  <a:schemeClr val="tx1">
                    <a:lumMod val="75000"/>
                    <a:lumOff val="25000"/>
                  </a:schemeClr>
                </a:solidFill>
                <a:cs typeface="Arial" panose="020B0604020202020204" pitchFamily="34" charset="0"/>
              </a:rPr>
              <a:t> биты могут использоваться при разработке игр для эффективного обновления и запроса состояния игры, такого как проверка на наличие столкновений или вычисление прямой видимости между объектами.</a:t>
            </a:r>
            <a:endParaRPr lang="en-US" altLang="ko-KR" sz="2000" dirty="0">
              <a:solidFill>
                <a:schemeClr val="tx1">
                  <a:lumMod val="75000"/>
                  <a:lumOff val="25000"/>
                </a:schemeClr>
              </a:solidFill>
              <a:cs typeface="Arial" panose="020B0604020202020204" pitchFamily="34" charset="0"/>
            </a:endParaRPr>
          </a:p>
          <a:p>
            <a:pPr algn="l"/>
            <a:endParaRPr lang="en-US" altLang="ko-KR" sz="2000" dirty="0">
              <a:solidFill>
                <a:schemeClr val="tx1">
                  <a:lumMod val="75000"/>
                  <a:lumOff val="25000"/>
                </a:schemeClr>
              </a:solidFill>
              <a:cs typeface="Arial" panose="020B0604020202020204" pitchFamily="34" charset="0"/>
            </a:endParaRPr>
          </a:p>
          <a:p>
            <a:pPr algn="l"/>
            <a:r>
              <a:rPr lang="en-US" altLang="ko-KR" sz="2000" u="sng" dirty="0">
                <a:solidFill>
                  <a:schemeClr val="tx1">
                    <a:lumMod val="75000"/>
                    <a:lumOff val="25000"/>
                  </a:schemeClr>
                </a:solidFill>
                <a:cs typeface="Arial" panose="020B0604020202020204" pitchFamily="34" charset="0"/>
              </a:rPr>
              <a:t>Вычислительная биология:</a:t>
            </a:r>
            <a:r>
              <a:rPr lang="en-US" altLang="ko-KR" sz="2000" dirty="0">
                <a:solidFill>
                  <a:schemeClr val="tx1">
                    <a:lumMod val="75000"/>
                    <a:lumOff val="25000"/>
                  </a:schemeClr>
                </a:solidFill>
                <a:cs typeface="Arial" panose="020B0604020202020204" pitchFamily="34" charset="0"/>
              </a:rPr>
              <a:t> биты могут использоваться в вычислительной биологии для решения таких задач, как выравнивание последовательностей и анализ экспрессии генов, которые включают запросы и обновление больших массивов данных.</a:t>
            </a:r>
            <a:endParaRPr lang="en-US" altLang="ko-KR" sz="2000" dirty="0">
              <a:solidFill>
                <a:schemeClr val="tx1">
                  <a:lumMod val="75000"/>
                  <a:lumOff val="25000"/>
                </a:schemeClr>
              </a:solidFill>
              <a:cs typeface="Arial" panose="020B0604020202020204" pitchFamily="34" charset="0"/>
            </a:endParaRPr>
          </a:p>
          <a:p>
            <a:pPr algn="l"/>
            <a:endParaRPr lang="en-US" altLang="ko-KR" sz="2000" dirty="0">
              <a:solidFill>
                <a:schemeClr val="tx1">
                  <a:lumMod val="75000"/>
                  <a:lumOff val="25000"/>
                </a:schemeClr>
              </a:solidFill>
              <a:cs typeface="Arial" panose="020B0604020202020204" pitchFamily="34" charset="0"/>
            </a:endParaRPr>
          </a:p>
          <a:p>
            <a:pPr algn="l"/>
            <a:r>
              <a:rPr lang="en-US" altLang="ko-KR" sz="2000" u="sng" dirty="0">
                <a:solidFill>
                  <a:schemeClr val="tx1">
                    <a:lumMod val="75000"/>
                    <a:lumOff val="25000"/>
                  </a:schemeClr>
                </a:solidFill>
                <a:cs typeface="Arial" panose="020B0604020202020204" pitchFamily="34" charset="0"/>
              </a:rPr>
              <a:t>Сжатие данных:</a:t>
            </a:r>
            <a:r>
              <a:rPr lang="en-US" altLang="ko-KR" sz="2000" dirty="0">
                <a:solidFill>
                  <a:schemeClr val="tx1">
                    <a:lumMod val="75000"/>
                    <a:lumOff val="25000"/>
                  </a:schemeClr>
                </a:solidFill>
                <a:cs typeface="Arial" panose="020B0604020202020204" pitchFamily="34" charset="0"/>
              </a:rPr>
              <a:t> биты могут использоваться в алгоритмах сжатия данных, таких как преобразование Берроуза-Уилера (BWT), для эффективного вычисления частоты каждого символа в заданной строке.</a:t>
            </a:r>
            <a:endParaRPr lang="en-US" altLang="ko-KR" sz="2000" dirty="0">
              <a:solidFill>
                <a:schemeClr val="tx1">
                  <a:lumMod val="75000"/>
                  <a:lumOff val="25000"/>
                </a:schemeClr>
              </a:solidFill>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46222"/>
            <a:ext cx="12192000" cy="768085"/>
          </a:xfrm>
        </p:spPr>
        <p:txBody>
          <a:bodyPr/>
          <a:lstStyle/>
          <a:p>
            <a:r>
              <a:rPr lang="ru-RU" altLang="en-US" sz="4400" dirty="0">
                <a:sym typeface="+mn-ea"/>
              </a:rPr>
              <a:t>Недостатки и преимущества</a:t>
            </a:r>
            <a:endParaRPr lang="ru-RU" altLang="en-US" sz="4400" dirty="0">
              <a:solidFill>
                <a:schemeClr val="tx1">
                  <a:lumMod val="75000"/>
                  <a:lumOff val="25000"/>
                </a:schemeClr>
              </a:solidFill>
              <a:sym typeface="+mn-ea"/>
            </a:endParaRPr>
          </a:p>
        </p:txBody>
      </p:sp>
      <p:sp>
        <p:nvSpPr>
          <p:cNvPr id="4" name="Rectangle 3"/>
          <p:cNvSpPr/>
          <p:nvPr/>
        </p:nvSpPr>
        <p:spPr>
          <a:xfrm>
            <a:off x="2118217" y="1946548"/>
            <a:ext cx="3456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000">
              <a:cs typeface="+mn-lt"/>
            </a:endParaRPr>
          </a:p>
        </p:txBody>
      </p:sp>
      <p:sp>
        <p:nvSpPr>
          <p:cNvPr id="5" name="Rectangle 4"/>
          <p:cNvSpPr/>
          <p:nvPr/>
        </p:nvSpPr>
        <p:spPr>
          <a:xfrm>
            <a:off x="6564564" y="1946548"/>
            <a:ext cx="3456000" cy="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000">
              <a:cs typeface="+mn-lt"/>
            </a:endParaRPr>
          </a:p>
        </p:txBody>
      </p:sp>
      <p:sp>
        <p:nvSpPr>
          <p:cNvPr id="10" name="Текстовое поле 9"/>
          <p:cNvSpPr txBox="1"/>
          <p:nvPr/>
        </p:nvSpPr>
        <p:spPr>
          <a:xfrm>
            <a:off x="2118360" y="2248535"/>
            <a:ext cx="3650615" cy="3476625"/>
          </a:xfrm>
          <a:prstGeom prst="rect">
            <a:avLst/>
          </a:prstGeom>
          <a:noFill/>
        </p:spPr>
        <p:txBody>
          <a:bodyPr wrap="square" rtlCol="0" anchor="t">
            <a:spAutoFit/>
          </a:bodyPr>
          <a:p>
            <a:pPr algn="l"/>
            <a:r>
              <a:rPr lang="ru-RU" altLang="en-US" sz="2000">
                <a:cs typeface="+mn-lt"/>
              </a:rPr>
              <a:t>- При изменении 1 элемента исходного массива, приходится пересчитывать в среднем O(N) частичных сумм</a:t>
            </a:r>
            <a:endParaRPr lang="ru-RU" altLang="en-US" sz="2000">
              <a:cs typeface="+mn-lt"/>
            </a:endParaRPr>
          </a:p>
          <a:p>
            <a:pPr algn="l"/>
            <a:r>
              <a:rPr lang="ru-RU" altLang="en-US" sz="2000">
                <a:cs typeface="+mn-lt"/>
              </a:rPr>
              <a:t>- Функция должна быть обратимой, а значит, что минимум и максимум это дерево считать не может</a:t>
            </a:r>
            <a:endParaRPr lang="ru-RU" altLang="en-US" sz="2000">
              <a:cs typeface="+mn-lt"/>
            </a:endParaRPr>
          </a:p>
          <a:p>
            <a:pPr algn="l"/>
            <a:r>
              <a:rPr lang="ru-RU" altLang="en-US" sz="2000">
                <a:cs typeface="+mn-lt"/>
              </a:rPr>
              <a:t>- Сложность с пространством</a:t>
            </a:r>
            <a:endParaRPr lang="ru-RU" altLang="en-US" sz="2000">
              <a:cs typeface="+mn-lt"/>
            </a:endParaRPr>
          </a:p>
          <a:p>
            <a:pPr algn="l"/>
            <a:r>
              <a:rPr lang="ru-RU" altLang="en-US" sz="2000">
                <a:cs typeface="+mn-lt"/>
              </a:rPr>
              <a:t>- Ограниченные обновления</a:t>
            </a:r>
            <a:endParaRPr lang="ru-RU" altLang="en-US" sz="2000">
              <a:cs typeface="+mn-lt"/>
            </a:endParaRPr>
          </a:p>
          <a:p>
            <a:pPr algn="l"/>
            <a:r>
              <a:rPr lang="ru-RU" altLang="en-US" sz="2000">
                <a:cs typeface="+mn-lt"/>
              </a:rPr>
              <a:t>- Не подходит для всех задач</a:t>
            </a:r>
            <a:endParaRPr lang="ru-RU" altLang="en-US" sz="2000">
              <a:cs typeface="+mn-lt"/>
            </a:endParaRPr>
          </a:p>
        </p:txBody>
      </p:sp>
      <p:sp>
        <p:nvSpPr>
          <p:cNvPr id="11" name="Текстовое поле 10"/>
          <p:cNvSpPr txBox="1"/>
          <p:nvPr/>
        </p:nvSpPr>
        <p:spPr>
          <a:xfrm>
            <a:off x="3150870" y="1429385"/>
            <a:ext cx="1443990" cy="398780"/>
          </a:xfrm>
          <a:prstGeom prst="rect">
            <a:avLst/>
          </a:prstGeom>
          <a:noFill/>
        </p:spPr>
        <p:txBody>
          <a:bodyPr wrap="none" rtlCol="0" anchor="t">
            <a:spAutoFit/>
          </a:bodyPr>
          <a:p>
            <a:r>
              <a:rPr lang="ru-RU" altLang="en-US" sz="2000" b="1">
                <a:cs typeface="+mn-lt"/>
                <a:sym typeface="+mn-ea"/>
              </a:rPr>
              <a:t>Недостатки</a:t>
            </a:r>
            <a:endParaRPr lang="ru-RU" altLang="en-US" sz="2000" b="1">
              <a:cs typeface="+mn-lt"/>
              <a:sym typeface="+mn-ea"/>
            </a:endParaRPr>
          </a:p>
        </p:txBody>
      </p:sp>
      <p:sp>
        <p:nvSpPr>
          <p:cNvPr id="12" name="Текстовое поле 11"/>
          <p:cNvSpPr txBox="1"/>
          <p:nvPr/>
        </p:nvSpPr>
        <p:spPr>
          <a:xfrm>
            <a:off x="6564630" y="2248535"/>
            <a:ext cx="3455670" cy="2553335"/>
          </a:xfrm>
          <a:prstGeom prst="rect">
            <a:avLst/>
          </a:prstGeom>
          <a:noFill/>
        </p:spPr>
        <p:txBody>
          <a:bodyPr wrap="square" rtlCol="0" anchor="t">
            <a:spAutoFit/>
          </a:bodyPr>
          <a:p>
            <a:pPr algn="l"/>
            <a:r>
              <a:rPr lang="ru-RU" altLang="en-US" sz="2000">
                <a:cs typeface="+mn-lt"/>
                <a:sym typeface="+mn-ea"/>
              </a:rPr>
              <a:t>- Простота реализации </a:t>
            </a:r>
            <a:endParaRPr lang="ru-RU" altLang="en-US" sz="2000">
              <a:cs typeface="+mn-lt"/>
              <a:sym typeface="+mn-ea"/>
            </a:endParaRPr>
          </a:p>
          <a:p>
            <a:pPr algn="l"/>
            <a:r>
              <a:rPr lang="ru-RU" altLang="en-US" sz="2000">
                <a:cs typeface="+mn-lt"/>
                <a:sym typeface="+mn-ea"/>
              </a:rPr>
              <a:t>- Быстрота ответов на запросы </a:t>
            </a:r>
            <a:endParaRPr lang="ru-RU" altLang="en-US" sz="2000">
              <a:cs typeface="+mn-lt"/>
              <a:sym typeface="+mn-ea"/>
            </a:endParaRPr>
          </a:p>
          <a:p>
            <a:pPr algn="l"/>
            <a:r>
              <a:rPr lang="ru-RU" altLang="en-US" sz="2000">
                <a:cs typeface="+mn-lt"/>
              </a:rPr>
              <a:t>- Эффективные обновления</a:t>
            </a:r>
            <a:endParaRPr lang="ru-RU" altLang="en-US" sz="2000">
              <a:cs typeface="+mn-lt"/>
            </a:endParaRPr>
          </a:p>
          <a:p>
            <a:pPr algn="l"/>
            <a:r>
              <a:rPr lang="ru-RU" altLang="en-US" sz="2000">
                <a:cs typeface="+mn-lt"/>
              </a:rPr>
              <a:t>- Эффективность использования пространства</a:t>
            </a:r>
            <a:endParaRPr lang="ru-RU" altLang="en-US" sz="2000">
              <a:cs typeface="+mn-lt"/>
            </a:endParaRPr>
          </a:p>
          <a:p>
            <a:pPr algn="l"/>
            <a:r>
              <a:rPr lang="ru-RU" altLang="en-US" sz="2000">
                <a:cs typeface="+mn-lt"/>
              </a:rPr>
              <a:t>- Эффективные запросы диапазона</a:t>
            </a:r>
            <a:endParaRPr lang="ru-RU" altLang="en-US" sz="2000">
              <a:cs typeface="+mn-lt"/>
            </a:endParaRPr>
          </a:p>
        </p:txBody>
      </p:sp>
      <p:sp>
        <p:nvSpPr>
          <p:cNvPr id="13" name="Текстовое поле 12"/>
          <p:cNvSpPr txBox="1"/>
          <p:nvPr/>
        </p:nvSpPr>
        <p:spPr>
          <a:xfrm>
            <a:off x="7459980" y="1429385"/>
            <a:ext cx="1829435" cy="398780"/>
          </a:xfrm>
          <a:prstGeom prst="rect">
            <a:avLst/>
          </a:prstGeom>
          <a:noFill/>
        </p:spPr>
        <p:txBody>
          <a:bodyPr wrap="none" rtlCol="0" anchor="t">
            <a:spAutoFit/>
          </a:bodyPr>
          <a:p>
            <a:r>
              <a:rPr lang="ru-RU" altLang="en-US" sz="2000" b="1">
                <a:cs typeface="+mn-lt"/>
                <a:sym typeface="+mn-ea"/>
              </a:rPr>
              <a:t>Преимущества</a:t>
            </a:r>
            <a:endParaRPr lang="ru-RU" altLang="en-US" sz="2000" b="1">
              <a:cs typeface="+mn-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ий текст 2"/>
          <p:cNvSpPr>
            <a:spLocks noGrp="1"/>
          </p:cNvSpPr>
          <p:nvPr>
            <p:ph type="body" sz="quarter" idx="10"/>
          </p:nvPr>
        </p:nvSpPr>
        <p:spPr>
          <a:xfrm>
            <a:off x="0" y="172"/>
            <a:ext cx="12192000" cy="768085"/>
          </a:xfrm>
        </p:spPr>
        <p:txBody>
          <a:bodyPr>
            <a:normAutofit fontScale="90000"/>
          </a:bodyPr>
          <a:p>
            <a:r>
              <a:rPr lang="ru-RU" altLang="ko-KR" dirty="0">
                <a:cs typeface="+mj-lt"/>
                <a:sym typeface="+mn-ea"/>
              </a:rPr>
              <a:t>Оценка сложности</a:t>
            </a:r>
            <a:endParaRPr lang="ru-RU" altLang="en-US"/>
          </a:p>
        </p:txBody>
      </p:sp>
      <p:sp>
        <p:nvSpPr>
          <p:cNvPr id="100" name="Текстовое поле 99"/>
          <p:cNvSpPr txBox="1"/>
          <p:nvPr/>
        </p:nvSpPr>
        <p:spPr>
          <a:xfrm>
            <a:off x="149225" y="768350"/>
            <a:ext cx="12042775" cy="5939155"/>
          </a:xfrm>
          <a:prstGeom prst="rect">
            <a:avLst/>
          </a:prstGeom>
          <a:noFill/>
          <a:ln w="9525">
            <a:noFill/>
          </a:ln>
        </p:spPr>
        <p:txBody>
          <a:bodyPr wrap="square">
            <a:spAutoFit/>
          </a:bodyPr>
          <a:p>
            <a:pPr indent="0"/>
            <a:r>
              <a:rPr lang="en-US" sz="2000" b="0">
                <a:latin typeface="Calibri" panose="020F0502020204030204" charset="0"/>
                <a:ea typeface="SimSun" panose="02010600030101010101" pitchFamily="2" charset="-122"/>
                <a:cs typeface="Times New Roman" panose="02020603050405020304" charset="0"/>
              </a:rPr>
              <a:t>- Пространственная сложность для дерева Фенвика равна O(n)</a:t>
            </a:r>
            <a:r>
              <a:rPr lang="en-US" sz="2000" b="0">
                <a:latin typeface="Calibri" panose="020F0502020204030204" charset="0"/>
                <a:ea typeface="SimSun" panose="02010600030101010101" pitchFamily="2" charset="-122"/>
              </a:rPr>
              <a:t>Дерево Фенвика хранит массив длиной n и дополнительно бинарное дерево с n+1 узлами. </a:t>
            </a:r>
            <a:r>
              <a:rPr lang="en-US" sz="2000" b="0">
                <a:latin typeface="Calibri" panose="020F0502020204030204" charset="0"/>
                <a:ea typeface="SimSun" panose="02010600030101010101" pitchFamily="2" charset="-122"/>
                <a:cs typeface="Times New Roman" panose="02020603050405020304" charset="0"/>
              </a:rPr>
              <a:t> - </a:t>
            </a:r>
            <a:r>
              <a:rPr lang="en-US" sz="2000" b="0">
                <a:latin typeface="Calibri" panose="020F0502020204030204" charset="0"/>
                <a:ea typeface="SimSun" panose="02010600030101010101" pitchFamily="2" charset="-122"/>
                <a:cs typeface="Times New Roman" panose="02020603050405020304" charset="0"/>
              </a:rPr>
              <a:t>Временная сложность создания дерева Фенвика равна O(nlogn)</a:t>
            </a:r>
            <a:r>
              <a:rPr lang="en-US" sz="2000" b="0">
                <a:latin typeface="Calibri" panose="020F0502020204030204" charset="0"/>
                <a:ea typeface="SimSun" panose="02010600030101010101" pitchFamily="2" charset="-122"/>
              </a:rPr>
              <a:t>Каждая операция обновления выполняет O(logn) операций, так как она изменяет значения в n/2 узлах. </a:t>
            </a:r>
            <a:endParaRPr lang="en-US" sz="2000" b="0">
              <a:latin typeface="Calibri" panose="020F0502020204030204" charset="0"/>
              <a:ea typeface="SimSun" panose="02010600030101010101" pitchFamily="2" charset="-122"/>
            </a:endParaRPr>
          </a:p>
          <a:p>
            <a:pPr indent="0"/>
            <a:endParaRPr lang="en-US" sz="2000" b="0">
              <a:latin typeface="Calibri" panose="020F0502020204030204" charset="0"/>
              <a:ea typeface="SimSun" panose="02010600030101010101" pitchFamily="2" charset="-122"/>
            </a:endParaRPr>
          </a:p>
          <a:p>
            <a:pPr indent="0"/>
            <a:r>
              <a:rPr lang="en-US" sz="2000" b="0">
                <a:latin typeface="Calibri" panose="020F0502020204030204" charset="0"/>
                <a:ea typeface="SimSun" panose="02010600030101010101" pitchFamily="2" charset="-122"/>
                <a:cs typeface="Times New Roman" panose="02020603050405020304" charset="0"/>
              </a:rPr>
              <a:t>- Вставка элемента: O(log N)</a:t>
            </a:r>
            <a:endParaRPr lang="ru-RU" altLang="en-US" sz="2000" b="0">
              <a:latin typeface="Calibri" panose="020F0502020204030204" charset="0"/>
              <a:ea typeface="SimSun" panose="02010600030101010101" pitchFamily="2" charset="-122"/>
              <a:cs typeface="Times New Roman" panose="02020603050405020304" charset="0"/>
            </a:endParaRPr>
          </a:p>
          <a:p>
            <a:pPr indent="0"/>
            <a:r>
              <a:rPr lang="en-US" sz="2000" b="0">
                <a:latin typeface="Calibri" panose="020F0502020204030204" charset="0"/>
                <a:ea typeface="SimSun" panose="02010600030101010101" pitchFamily="2" charset="-122"/>
                <a:cs typeface="Times New Roman" panose="02020603050405020304" charset="0"/>
              </a:rPr>
              <a:t>Вставка требует обновления значений во всех предках данной позиции, и количество обновлений пропорционально логарифму от N. - Временная сложность обновления значения равна O(logn)</a:t>
            </a:r>
            <a:r>
              <a:rPr lang="en-US" sz="2000" b="0">
                <a:latin typeface="Calibri" panose="020F0502020204030204" charset="0"/>
                <a:ea typeface="SimSun" panose="02010600030101010101" pitchFamily="2" charset="-122"/>
              </a:rPr>
              <a:t>Это связано с тем, что обновление значения элемента приводит к изменению значений в n/2 узлах дерева.</a:t>
            </a:r>
            <a:r>
              <a:rPr lang="en-US" sz="2000" b="0">
                <a:latin typeface="Calibri" panose="020F0502020204030204" charset="0"/>
                <a:ea typeface="SimSun" panose="02010600030101010101" pitchFamily="2" charset="-122"/>
                <a:cs typeface="Times New Roman" panose="02020603050405020304" charset="0"/>
              </a:rPr>
              <a:t> - Временная сложность получения суммы префикса равна O(logn)</a:t>
            </a:r>
            <a:r>
              <a:rPr lang="en-US" sz="2000" b="0">
                <a:latin typeface="Calibri" panose="020F0502020204030204" charset="0"/>
                <a:ea typeface="SimSun" panose="02010600030101010101" pitchFamily="2" charset="-122"/>
              </a:rPr>
              <a:t>Для этого необходимо пройти по бинарному дереву от листового узла до корневого и сложить значения в узлах на этом пути. Количество узлов на пути не превышает logn.</a:t>
            </a:r>
            <a:endParaRPr lang="en-US" sz="2000" b="0">
              <a:latin typeface="Calibri" panose="020F0502020204030204" charset="0"/>
              <a:ea typeface="SimSun" panose="02010600030101010101" pitchFamily="2" charset="-122"/>
            </a:endParaRPr>
          </a:p>
          <a:p>
            <a:pPr indent="0"/>
            <a:endParaRPr lang="en-US" sz="2000" b="0">
              <a:latin typeface="Calibri" panose="020F0502020204030204" charset="0"/>
              <a:ea typeface="SimSun" panose="02010600030101010101" pitchFamily="2" charset="-122"/>
            </a:endParaRPr>
          </a:p>
          <a:p>
            <a:pPr indent="0"/>
            <a:r>
              <a:rPr lang="ru-RU" altLang="en-US" sz="2000"/>
              <a:t>Удаление элемента не поддерживается непосредственно в дереве Фенвика, но может быть реализовано путем выполнения обратной операции вставки с отрицательным значением.</a:t>
            </a:r>
            <a:endParaRPr lang="ru-RU"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ий текст 2"/>
          <p:cNvSpPr>
            <a:spLocks noGrp="1"/>
          </p:cNvSpPr>
          <p:nvPr>
            <p:ph type="body" sz="quarter" idx="4294967295"/>
          </p:nvPr>
        </p:nvSpPr>
        <p:spPr>
          <a:xfrm>
            <a:off x="1458595" y="186055"/>
            <a:ext cx="10755630" cy="768350"/>
          </a:xfrm>
        </p:spPr>
        <p:txBody>
          <a:bodyPr>
            <a:normAutofit/>
          </a:bodyPr>
          <a:p>
            <a:pPr algn="ctr"/>
            <a:r>
              <a:rPr lang="ru-RU" altLang="en-US" sz="4400"/>
              <a:t>Заключение</a:t>
            </a:r>
            <a:endParaRPr lang="ru-RU" altLang="en-US"/>
          </a:p>
        </p:txBody>
      </p:sp>
      <p:sp>
        <p:nvSpPr>
          <p:cNvPr id="100" name="Текстовое поле 99"/>
          <p:cNvSpPr txBox="1"/>
          <p:nvPr/>
        </p:nvSpPr>
        <p:spPr>
          <a:xfrm>
            <a:off x="3618230" y="1353820"/>
            <a:ext cx="6944995" cy="3784600"/>
          </a:xfrm>
          <a:prstGeom prst="rect">
            <a:avLst/>
          </a:prstGeom>
          <a:noFill/>
          <a:ln w="9525">
            <a:noFill/>
          </a:ln>
        </p:spPr>
        <p:txBody>
          <a:bodyPr wrap="square">
            <a:spAutoFit/>
          </a:bodyPr>
          <a:p>
            <a:pPr indent="0"/>
            <a:r>
              <a:rPr lang="ru-RU" altLang="en-US" sz="2000">
                <a:sym typeface="+mn-ea"/>
              </a:rPr>
              <a:t>Среднее время ввода: </a:t>
            </a:r>
            <a:r>
              <a:rPr lang="ru-RU" altLang="en-US" sz="2000">
                <a:sym typeface="+mn-ea"/>
              </a:rPr>
              <a:t>123.75 ns</a:t>
            </a:r>
            <a:endParaRPr lang="ru-RU" altLang="en-US" sz="2000"/>
          </a:p>
          <a:p>
            <a:pPr indent="0"/>
            <a:r>
              <a:rPr lang="ru-RU" altLang="en-US" sz="2000">
                <a:sym typeface="+mn-ea"/>
              </a:rPr>
              <a:t>Среднее количество операций вставки: </a:t>
            </a:r>
            <a:r>
              <a:rPr lang="ru-RU" altLang="en-US" sz="2000">
                <a:sym typeface="+mn-ea"/>
              </a:rPr>
              <a:t>5000.5</a:t>
            </a:r>
            <a:endParaRPr lang="ru-RU" altLang="en-US" sz="2000"/>
          </a:p>
          <a:p>
            <a:pPr indent="0"/>
            <a:r>
              <a:rPr lang="ru-RU" altLang="en-US" sz="2000">
                <a:sym typeface="+mn-ea"/>
              </a:rPr>
              <a:t>Среднее время поиска: </a:t>
            </a:r>
            <a:r>
              <a:rPr lang="ru-RU" altLang="en-US" sz="2000">
                <a:sym typeface="+mn-ea"/>
              </a:rPr>
              <a:t>870.0 ns</a:t>
            </a:r>
            <a:endParaRPr lang="ru-RU" altLang="en-US" sz="2000"/>
          </a:p>
          <a:p>
            <a:pPr indent="0"/>
            <a:r>
              <a:rPr lang="ru-RU" altLang="en-US" sz="2000">
                <a:sym typeface="+mn-ea"/>
              </a:rPr>
              <a:t>Среднее количество поисковых операций: </a:t>
            </a:r>
            <a:r>
              <a:rPr lang="ru-RU" altLang="en-US" sz="2000">
                <a:sym typeface="+mn-ea"/>
              </a:rPr>
              <a:t>4769.98</a:t>
            </a:r>
            <a:endParaRPr lang="ru-RU" altLang="en-US" sz="2000"/>
          </a:p>
          <a:p>
            <a:pPr indent="0"/>
            <a:r>
              <a:rPr lang="ru-RU" altLang="en-US" sz="2000">
                <a:sym typeface="+mn-ea"/>
              </a:rPr>
              <a:t>Среднее время удаления: </a:t>
            </a:r>
            <a:r>
              <a:rPr lang="ru-RU" altLang="en-US" sz="2000">
                <a:sym typeface="+mn-ea"/>
              </a:rPr>
              <a:t>268.7 ns</a:t>
            </a:r>
            <a:endParaRPr lang="ru-RU" altLang="en-US" sz="2000"/>
          </a:p>
          <a:p>
            <a:pPr indent="0"/>
            <a:r>
              <a:rPr lang="ru-RU" altLang="en-US" sz="2000">
                <a:sym typeface="+mn-ea"/>
              </a:rPr>
              <a:t>Среднее количество операций удаления: </a:t>
            </a:r>
            <a:r>
              <a:rPr lang="ru-RU" altLang="en-US" sz="2000">
                <a:sym typeface="+mn-ea"/>
              </a:rPr>
              <a:t>4915.09</a:t>
            </a:r>
            <a:endParaRPr lang="ru-RU" altLang="en-US" sz="2000"/>
          </a:p>
          <a:p>
            <a:pPr indent="0"/>
            <a:endParaRPr lang="en-US" sz="2000" b="0">
              <a:ea typeface="SimSun" panose="02010600030101010101" pitchFamily="2" charset="-122"/>
              <a:cs typeface="+mn-lt"/>
            </a:endParaRPr>
          </a:p>
          <a:p>
            <a:pPr indent="0"/>
            <a:r>
              <a:rPr lang="en-US" sz="2000" b="0">
                <a:ea typeface="SimSun" panose="02010600030101010101" pitchFamily="2" charset="-122"/>
                <a:cs typeface="+mn-lt"/>
              </a:rPr>
              <a:t>Мы научились отвечать на запросы о сумме элементов и модифицировать любой элемент за логарифмическое время. Данный алгоритм имеет множество применений, и может помочь во всех задачах, где надо быстро изменять и определять результат операции.</a:t>
            </a:r>
            <a:endParaRPr lang="en-US" altLang="en-US" sz="2000" b="0" u="sng">
              <a:solidFill>
                <a:schemeClr val="accent5">
                  <a:lumMod val="75000"/>
                </a:schemeClr>
              </a:solidFill>
              <a:ea typeface="SimSun" panose="02010600030101010101" pitchFamily="2" charset="-122"/>
              <a:cs typeface="+mn-lt"/>
            </a:endParaRPr>
          </a:p>
        </p:txBody>
      </p:sp>
      <p:sp>
        <p:nvSpPr>
          <p:cNvPr id="5" name="Rectangle 3"/>
          <p:cNvSpPr/>
          <p:nvPr/>
        </p:nvSpPr>
        <p:spPr>
          <a:xfrm>
            <a:off x="3618230" y="954405"/>
            <a:ext cx="6944995" cy="95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ko-KR"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52995" y="2281687"/>
            <a:ext cx="6573600" cy="631435"/>
          </a:xfrm>
        </p:spPr>
        <p:txBody>
          <a:bodyPr>
            <a:normAutofit fontScale="70000"/>
          </a:bodyPr>
          <a:lstStyle/>
          <a:p>
            <a:r>
              <a:rPr lang="ru-RU" altLang="ko-KR" dirty="0"/>
              <a:t>Ссылки</a:t>
            </a:r>
            <a:endParaRPr lang="ru-RU" altLang="ko-KR" dirty="0"/>
          </a:p>
        </p:txBody>
      </p:sp>
      <p:sp>
        <p:nvSpPr>
          <p:cNvPr id="3" name="Text Placeholder 2"/>
          <p:cNvSpPr>
            <a:spLocks noGrp="1"/>
          </p:cNvSpPr>
          <p:nvPr>
            <p:ph type="body" sz="quarter" idx="11"/>
          </p:nvPr>
        </p:nvSpPr>
        <p:spPr>
          <a:xfrm>
            <a:off x="4911090" y="2913380"/>
            <a:ext cx="7280275" cy="2075180"/>
          </a:xfrm>
        </p:spPr>
        <p:txBody>
          <a:bodyPr>
            <a:normAutofit lnSpcReduction="20000"/>
          </a:bodyPr>
          <a:lstStyle/>
          <a:p>
            <a:pPr lvl="0"/>
            <a:r>
              <a:rPr lang="ru-RU" altLang="en-US" sz="1860">
                <a:sym typeface="+mn-ea"/>
              </a:rPr>
              <a:t>https://habr.com/ru/articles/112828/</a:t>
            </a:r>
            <a:endParaRPr lang="ru-RU" altLang="en-US" sz="1860">
              <a:sym typeface="+mn-ea"/>
            </a:endParaRPr>
          </a:p>
          <a:p>
            <a:pPr lvl="0"/>
            <a:r>
              <a:rPr lang="ru-RU" altLang="en-US" sz="1860"/>
              <a:t>https/www.geeksforgeeks.org/binary-indexed-tree-or-fenwick-tree-2/</a:t>
            </a:r>
            <a:endParaRPr lang="ru-RU" altLang="en-US" sz="1860"/>
          </a:p>
          <a:p>
            <a:pPr lvl="0"/>
            <a:r>
              <a:rPr lang="en-US" altLang="ko-KR" dirty="0"/>
              <a:t>https://github.com/Algorithms-and-Data-Structures-2021/semester-work-fenwick-tree</a:t>
            </a:r>
            <a:endParaRPr lang="en-US" altLang="ko-KR" dirty="0"/>
          </a:p>
          <a:p>
            <a:pPr lvl="0"/>
            <a:r>
              <a:rPr lang="en-US" altLang="ko-KR" dirty="0"/>
              <a:t>https://github.com/StiplinOV/algorithm/tree/master/src/main/java/com/stiplin/algorithm</a:t>
            </a:r>
            <a:endParaRPr lang="en-US" altLang="ko-KR" dirty="0"/>
          </a:p>
        </p:txBody>
      </p:sp>
      <p:sp>
        <p:nvSpPr>
          <p:cNvPr id="4" name="Freeform 3"/>
          <p:cNvSpPr/>
          <p:nvPr/>
        </p:nvSpPr>
        <p:spPr>
          <a:xfrm>
            <a:off x="2777152" y="3065277"/>
            <a:ext cx="832731" cy="6720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6002</Words>
  <Application>WPS Presentation</Application>
  <PresentationFormat>宽屏</PresentationFormat>
  <Paragraphs>96</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 Light</vt:lpstr>
      <vt:lpstr>Malgun Gothic</vt:lpstr>
      <vt:lpstr>Calibri</vt:lpstr>
      <vt:lpstr>Times New Roman</vt:lpstr>
      <vt:lpstr>Microsoft YaHei</vt:lpstr>
      <vt:lpstr>Arial Unicode MS</vt:lpstr>
      <vt:lpstr>굴림</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sofya</cp:lastModifiedBy>
  <cp:revision>14</cp:revision>
  <dcterms:created xsi:type="dcterms:W3CDTF">2023-04-23T09:24:00Z</dcterms:created>
  <dcterms:modified xsi:type="dcterms:W3CDTF">2023-05-25T06:41:37Z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1049-11.2.0.11219</vt:lpwstr>
  </property>
  <property fmtid="{D5CDD505-2E9C-101B-9397-08002B2CF9AE}" pid="3" name="ICV">
    <vt:lpwstr>1EBE23617A214963A43FD85D9C86561E</vt:lpwstr>
  </property>
</Properties>
</file>