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7" r:id="rId3"/>
    <p:sldId id="290" r:id="rId5"/>
    <p:sldId id="309" r:id="rId6"/>
    <p:sldId id="269" r:id="rId7"/>
    <p:sldId id="291" r:id="rId8"/>
    <p:sldId id="289" r:id="rId9"/>
    <p:sldId id="284" r:id="rId10"/>
    <p:sldId id="304" r:id="rId11"/>
    <p:sldId id="300" r:id="rId12"/>
    <p:sldId id="303" r:id="rId13"/>
    <p:sldId id="30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49"/>
    <a:srgbClr val="FF7757"/>
    <a:srgbClr val="990000"/>
    <a:srgbClr val="B2B2B2"/>
    <a:srgbClr val="202020"/>
    <a:srgbClr val="323232"/>
    <a:srgbClr val="CC3300"/>
    <a:srgbClr val="CC0000"/>
    <a:srgbClr val="FF33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ru-RU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altLang="ru-RU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График зависимости времени работы алгоритма от входных данных</a:t>
            </a:r>
            <a:endParaRPr altLang="ru-RU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Полученное время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1.9367</c:v>
                </c:pt>
                <c:pt idx="1">
                  <c:v>2.5002</c:v>
                </c:pt>
                <c:pt idx="2">
                  <c:v>2.9675</c:v>
                </c:pt>
                <c:pt idx="3">
                  <c:v>3.9771</c:v>
                </c:pt>
                <c:pt idx="4">
                  <c:v>4.3897</c:v>
                </c:pt>
                <c:pt idx="5">
                  <c:v>4.8844</c:v>
                </c:pt>
                <c:pt idx="6">
                  <c:v>5.7011</c:v>
                </c:pt>
                <c:pt idx="7">
                  <c:v>6.7558</c:v>
                </c:pt>
                <c:pt idx="8">
                  <c:v>9.1418</c:v>
                </c:pt>
                <c:pt idx="9">
                  <c:v>8.8169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Предполагаемое время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0.996578428466209</c:v>
                </c:pt>
                <c:pt idx="1">
                  <c:v>2.19315685693242</c:v>
                </c:pt>
                <c:pt idx="2">
                  <c:v>3.46522403561497</c:v>
                </c:pt>
                <c:pt idx="3">
                  <c:v>4.78631371386484</c:v>
                </c:pt>
                <c:pt idx="4">
                  <c:v>6.14385618977472</c:v>
                </c:pt>
                <c:pt idx="5">
                  <c:v>7.53044807122995</c:v>
                </c:pt>
                <c:pt idx="6">
                  <c:v>8.94119744470378</c:v>
                </c:pt>
                <c:pt idx="7">
                  <c:v>10.3726274277297</c:v>
                </c:pt>
                <c:pt idx="8">
                  <c:v>11.822138357494</c:v>
                </c:pt>
                <c:pt idx="9">
                  <c:v>13.2877123795494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1559162"/>
        <c:axId val="967020021"/>
      </c:lineChart>
      <c:catAx>
        <c:axId val="53155916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ru-RU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t>Входные данные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967020021"/>
        <c:crosses val="autoZero"/>
        <c:auto val="1"/>
        <c:lblAlgn val="ctr"/>
        <c:lblOffset val="100"/>
        <c:noMultiLvlLbl val="0"/>
      </c:catAx>
      <c:valAx>
        <c:axId val="9670200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ru-RU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t>Время работы, сек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5315591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ru-RU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 sz="1400"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ru-RU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График зафисимости количества итераций от входных данных</a:t>
            </a:r>
            <a:endParaRPr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Количество итераций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38376</c:v>
                </c:pt>
                <c:pt idx="1">
                  <c:v>84696</c:v>
                </c:pt>
                <c:pt idx="2">
                  <c:v>134296</c:v>
                </c:pt>
                <c:pt idx="3">
                  <c:v>184756</c:v>
                </c:pt>
                <c:pt idx="4">
                  <c:v>238304</c:v>
                </c:pt>
                <c:pt idx="5">
                  <c:v>292756</c:v>
                </c:pt>
                <c:pt idx="6">
                  <c:v>347340</c:v>
                </c:pt>
                <c:pt idx="7">
                  <c:v>402784</c:v>
                </c:pt>
                <c:pt idx="8">
                  <c:v>459180</c:v>
                </c:pt>
                <c:pt idx="9">
                  <c:v>516372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Предполагаемое количество итераций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9965.78428466209</c:v>
                </c:pt>
                <c:pt idx="1">
                  <c:v>21931.5685693242</c:v>
                </c:pt>
                <c:pt idx="2">
                  <c:v>34652.2403561497</c:v>
                </c:pt>
                <c:pt idx="3">
                  <c:v>47863.1371386484</c:v>
                </c:pt>
                <c:pt idx="4">
                  <c:v>61438.5618977472</c:v>
                </c:pt>
                <c:pt idx="5">
                  <c:v>75304.4807122995</c:v>
                </c:pt>
                <c:pt idx="6">
                  <c:v>89411.9744470378</c:v>
                </c:pt>
                <c:pt idx="7">
                  <c:v>103726.274277297</c:v>
                </c:pt>
                <c:pt idx="8">
                  <c:v>118221.38357494</c:v>
                </c:pt>
                <c:pt idx="9">
                  <c:v>132877.123795494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357484"/>
        <c:axId val="988006144"/>
      </c:lineChart>
      <c:catAx>
        <c:axId val="71035748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ru-RU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t>Входные данные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988006144"/>
        <c:crosses val="autoZero"/>
        <c:auto val="1"/>
        <c:lblAlgn val="ctr"/>
        <c:lblOffset val="100"/>
        <c:noMultiLvlLbl val="0"/>
      </c:catAx>
      <c:valAx>
        <c:axId val="98800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ru-RU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t>Количество итераций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7103574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ru-RU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 sz="1400"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600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  <a:endParaRPr lang="en-US" altLang="ko-KR" dirty="0"/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911424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81" y="1700808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61" y="1700808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0208" y="1832541"/>
            <a:ext cx="3600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427952" y="1832541"/>
            <a:ext cx="3648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20000"/>
          </a:bodyPr>
          <a:lstStyle/>
          <a:p>
            <a:pPr lvl="0"/>
            <a:r>
              <a:rPr lang="ru-RU" altLang="en-US" dirty="0">
                <a:ea typeface="Malgun Gothic" panose="020B0503020000020004" pitchFamily="50" charset="-127"/>
              </a:rPr>
              <a:t>Пирамидальная сортировка </a:t>
            </a:r>
            <a:r>
              <a:rPr lang="en-US">
                <a:sym typeface="+mn-ea"/>
              </a:rPr>
              <a:t>(HeapSort)</a:t>
            </a:r>
            <a:endParaRPr lang="ru-RU" altLang="en-US" dirty="0">
              <a:ea typeface="Malgun Gothic" panose="020B0503020000020004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31765" y="4847590"/>
            <a:ext cx="4518660" cy="49403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b="1" dirty="0"/>
              <a:t>Подготовила: Балашова Софья, гр. 11-203</a:t>
            </a:r>
            <a:r>
              <a:rPr lang="en-US" altLang="ko-KR" b="1" dirty="0"/>
              <a:t>  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867359" y="3651501"/>
            <a:ext cx="172524" cy="1920213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Текстовое поле 1"/>
          <p:cNvSpPr txBox="1"/>
          <p:nvPr/>
        </p:nvSpPr>
        <p:spPr>
          <a:xfrm>
            <a:off x="5231765" y="5341620"/>
            <a:ext cx="281813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9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https://github.com/sofya-balashova/HeapSort.git</a:t>
            </a:r>
            <a:endParaRPr lang="ru-RU" altLang="en-US" sz="9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Замещающее содержимое 2"/>
          <p:cNvGraphicFramePr/>
          <p:nvPr>
            <p:ph sz="quarter" idx="13"/>
          </p:nvPr>
        </p:nvGraphicFramePr>
        <p:xfrm>
          <a:off x="2798445" y="715010"/>
          <a:ext cx="9393555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1342390" y="1086485"/>
            <a:ext cx="9507220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Предполагаемые графики отличаются от реальных данных, потому что алгоритм не является устойчивым, это особенность используемой структуры данных.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Замечания: 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Пирамидальная сортировка — это вполне годный алгоритм. Но его типичная реализация не стабильна и нечувствительна к почти упорядоченным массивам.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Алгоритм имеет ограниченное применение, потому что Quicksort (Быстрая сортировка) и Mergesort (Сортировка слиянием) на практике лучше. Тем не менее, сама структура данных кучи используется довольно часто.</a:t>
            </a:r>
            <a:endParaRPr lang="ru-RU" altLang="en-US" sz="22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298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32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Замечания и выводы</a:t>
            </a:r>
            <a:endParaRPr lang="ru-RU" altLang="en-US" sz="32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6225" y="791210"/>
            <a:ext cx="9690735" cy="151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Замещающее содержимое 2"/>
          <p:cNvSpPr>
            <a:spLocks noGrp="1"/>
          </p:cNvSpPr>
          <p:nvPr/>
        </p:nvSpPr>
        <p:spPr>
          <a:xfrm>
            <a:off x="1620520" y="1537335"/>
            <a:ext cx="9691370" cy="363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Пирамидальная сортировка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</a:rPr>
              <a:t> (или сортировка кучей, HeapSort) — это метод сортировки сравнением, основанный на </a:t>
            </a:r>
            <a:r>
              <a:rPr lang="ru-RU" altLang="en-US" sz="2200" u="sng">
                <a:latin typeface="Arial" panose="020B0604020202020204" pitchFamily="34" charset="0"/>
                <a:cs typeface="Arial" panose="020B0604020202020204" pitchFamily="34" charset="0"/>
              </a:rPr>
              <a:t>двоичной куче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</a:rPr>
              <a:t>. Она похожа на сортировку выбором, где мы сначала ищем максимальный элемент и помещаем его в конец. Далее мы повторяем эту операцию для оставшихся элементов. Но при этом сортировка кучей работает быстрее.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endParaRPr lang="ru-RU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Джон Уильямс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</a:rPr>
              <a:t>, автор алгоритма, представил алгоритм в 1964 году.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Роберт Флойд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</a:rPr>
              <a:t> предложил реализацию, не требующую дополнительной памяти.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9906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32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Что такое </a:t>
            </a:r>
            <a:r>
              <a:rPr lang="en-US" altLang="en-US" sz="32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HeapSort</a:t>
            </a:r>
            <a:r>
              <a:rPr lang="ru-RU" altLang="en-US" sz="32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?</a:t>
            </a:r>
            <a:endParaRPr lang="ru-RU" altLang="en-US" sz="32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6225" y="791210"/>
            <a:ext cx="9690735" cy="151130"/>
          </a:xfrm>
          <a:prstGeom prst="rect">
            <a:avLst/>
          </a:prstGeom>
          <a:solidFill>
            <a:srgbClr val="00A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Замещающее содержимое 2"/>
          <p:cNvSpPr>
            <a:spLocks noGrp="1"/>
          </p:cNvSpPr>
          <p:nvPr/>
        </p:nvSpPr>
        <p:spPr>
          <a:xfrm>
            <a:off x="1630045" y="1334770"/>
            <a:ext cx="9691370" cy="363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Законченное двоичное дерево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— это двоичное дерево, в котором каждый уровень, за исключением последнего, имеет полный набор узлов, и все листья расположены как можно левее.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Двоичная куча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— это законченное двоичное дерево, в котором элементы хранятся в особом порядке: значение в родительском узле больше (или меньше) значений в его двух дочерних узлах. Куча может быть представлена двоичным деревом или массивом.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Если индексирование массива началось с 0 и родительский узел хранится в индексе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то перейти к левому дочернему элементу можно по индексу 2*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+ 1, а к правому по </a:t>
            </a:r>
            <a:r>
              <a:rPr lang="ru-RU" altLang="en-US" sz="220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－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2*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+ 2</a:t>
            </a:r>
            <a:endParaRPr lang="ru-RU" altLang="en-US" sz="220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2489200" y="333375"/>
            <a:ext cx="97028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2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Алгоритм пирамидальной сортировки в порядке по возрастанию:</a:t>
            </a:r>
            <a:endParaRPr lang="ru-RU" altLang="en-US" sz="2200" b="1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rcRect l="1835" t="3409"/>
          <a:stretch>
            <a:fillRect/>
          </a:stretch>
        </p:blipFill>
        <p:spPr>
          <a:xfrm>
            <a:off x="3009900" y="1171575"/>
            <a:ext cx="8492490" cy="4515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/>
        </p:nvSpPr>
        <p:spPr>
          <a:xfrm>
            <a:off x="635" y="177165"/>
            <a:ext cx="12191365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3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Как построить кучу?</a:t>
            </a:r>
            <a:endParaRPr lang="ru-RU" altLang="en-US" sz="3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41630" y="664845"/>
            <a:ext cx="10507980" cy="6193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Функцию построения кучи принято называть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heapify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ее сложность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O(n)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Она вызывает себя рекурсивно для создания кучи сверху вниз. Числа в скобках </a:t>
            </a:r>
            <a:r>
              <a:rPr lang="ru-RU" altLang="en-US" sz="220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－ 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это индексы в представлении данных в виде массива.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Входные данные: 4, 10, 3, 5, 1</a:t>
            </a:r>
            <a:r>
              <a:rPr lang="en-US" altLang="ru-RU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ru-RU" altLang="ru-RU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Из них создается максимальная двоичная куча.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4(0)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/   \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10(1)   3(2)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/   \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5(3)    1(4)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Применение процедуры heapify к индексу 1:       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4(0)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        /   \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10(1)    3(2)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  /   \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5(3)    1(4)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Применение процедуры heapify к индексу 0:    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10(0)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        /   \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 5(1)    3(2)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  /   \	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4(3)    1(4)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мещающее содержимое 2"/>
          <p:cNvSpPr>
            <a:spLocks noGrp="1"/>
          </p:cNvSpPr>
          <p:nvPr/>
        </p:nvSpPr>
        <p:spPr>
          <a:xfrm>
            <a:off x="3057525" y="1087755"/>
            <a:ext cx="9029065" cy="2457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Для первого случая </a:t>
            </a: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сложность метода 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heapify - O(n)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Для последующих куч - 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O(log n)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где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 n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высота дерева.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Таким образом, </a:t>
            </a: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общая сложность алгоритма - 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O(n log n)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но для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LinkedList 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сложность увеличивается, так как операция индексации связного списка -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O(n)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Пространственная сложность алгоритма -  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</a:t>
            </a: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так как сортируется сам массив.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64185" y="252095"/>
            <a:ext cx="117278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Какая сложность у алгоритма?</a:t>
            </a:r>
            <a:endParaRPr lang="ru-RU" altLang="en-US" sz="3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1558290" y="1503680"/>
            <a:ext cx="9076055" cy="3215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ru-RU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 помощью программы, генерирующей наборы входных данных разного размера были созданы 10 файлов, содержащих от 1000 до 10000 сгенерированных целых чисел от 0 до 99999.</a:t>
            </a:r>
            <a:endParaRPr lang="ru-RU" altLang="ru-RU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ru-RU" alt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ru-RU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 основаниии работы алгоритма на входных данных построены таблица, в которой приведены точные значения, полученные в ходе работы алгоритма, а также график з</a:t>
            </a:r>
            <a:r>
              <a:rPr lang="ru-RU" altLang="en-US" sz="2200">
                <a:latin typeface="Arial" panose="020B0604020202020204" pitchFamily="34" charset="0"/>
                <a:sym typeface="+mn-ea"/>
              </a:rPr>
              <a:t>ависимости времени работы алгоритма от входных данных и график зависимости количества итераций от входных данных.</a:t>
            </a:r>
            <a:endParaRPr lang="ru-RU" altLang="en-US" sz="22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35" y="224155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Данные для графиков</a:t>
            </a:r>
            <a:endParaRPr lang="ru-RU" alt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8290" y="988060"/>
            <a:ext cx="9075420" cy="132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p>
            <a:pPr algn="ctr"/>
            <a:endParaRPr lang="ko-KR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е поле 4"/>
          <p:cNvSpPr txBox="1"/>
          <p:nvPr/>
        </p:nvSpPr>
        <p:spPr>
          <a:xfrm>
            <a:off x="0" y="373380"/>
            <a:ext cx="115468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32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значений работы </a:t>
            </a:r>
            <a:r>
              <a:rPr lang="en-US" altLang="en-US" sz="32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 </a:t>
            </a:r>
            <a:r>
              <a:rPr lang="ru-RU" altLang="en-US" sz="32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заданных числах</a:t>
            </a:r>
            <a:endParaRPr lang="ru-RU" altLang="en-US" sz="320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/>
          <p:nvPr/>
        </p:nvGraphicFramePr>
        <p:xfrm>
          <a:off x="1828800" y="1333500"/>
          <a:ext cx="8531225" cy="469138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247775"/>
                <a:gridCol w="1911985"/>
                <a:gridCol w="1958975"/>
                <a:gridCol w="1463040"/>
                <a:gridCol w="1949450"/>
              </a:tblGrid>
              <a:tr h="381000"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ru-RU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Входные данные</a:t>
                      </a:r>
                      <a:endParaRPr lang="ru-RU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ru-RU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работы для массива</a:t>
                      </a:r>
                      <a:endParaRPr lang="ru-RU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Предполагаемое время </a:t>
                      </a:r>
                      <a:r>
                        <a:rPr lang="ru-RU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работы</a:t>
                      </a:r>
                      <a:endParaRPr lang="ru-RU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ru-RU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итераций</a:t>
                      </a:r>
                      <a:endParaRPr lang="ru-RU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10000"/>
                        </a:lnSpc>
                        <a:buNone/>
                      </a:pPr>
                      <a:r>
                        <a:rPr lang="ru-RU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Предполагаемое количество итераций</a:t>
                      </a:r>
                      <a:endParaRPr lang="ru-RU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FF7757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1,9367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0,996</a:t>
                      </a:r>
                      <a:r>
                        <a:rPr lang="ru-RU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38376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9966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2,5002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2,193</a:t>
                      </a:r>
                      <a:r>
                        <a:rPr lang="ru-RU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84696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21932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2,9675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3,4652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134296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34652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3,9771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4,7863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184756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47863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4,3897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6,143</a:t>
                      </a:r>
                      <a:r>
                        <a:rPr lang="ru-RU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238304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61439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4,8844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7,5304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292756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75304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5,7011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8,941</a:t>
                      </a:r>
                      <a:r>
                        <a:rPr lang="ru-RU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347340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89412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6,7558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10,3726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402784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103726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9,1418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11,8221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459180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118221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8,8169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13,2877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516372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132877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Замещающее содержимое 1"/>
          <p:cNvGraphicFramePr/>
          <p:nvPr>
            <p:ph sz="half" idx="1"/>
          </p:nvPr>
        </p:nvGraphicFramePr>
        <p:xfrm>
          <a:off x="2819400" y="638175"/>
          <a:ext cx="9372600" cy="558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3656</Words>
  <Application>WPS Presentation</Application>
  <PresentationFormat>宽屏</PresentationFormat>
  <Paragraphs>172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Malgun Gothic</vt:lpstr>
      <vt:lpstr>Calibri</vt:lpstr>
      <vt:lpstr>Microsoft YaHei</vt:lpstr>
      <vt:lpstr>Arial Unicode MS</vt:lpstr>
      <vt:lpstr>굴림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sofya</cp:lastModifiedBy>
  <cp:revision>17</cp:revision>
  <dcterms:created xsi:type="dcterms:W3CDTF">2023-03-22T15:45:00Z</dcterms:created>
  <dcterms:modified xsi:type="dcterms:W3CDTF">2023-03-31T14:28:01Z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1049-11.2.0.11219</vt:lpwstr>
  </property>
  <property fmtid="{D5CDD505-2E9C-101B-9397-08002B2CF9AE}" pid="3" name="ICV">
    <vt:lpwstr>508A64FFECE04679B94BAEF3E802A7B0</vt:lpwstr>
  </property>
</Properties>
</file>