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79DFBB-2339-4D40-B2C7-C7FED0235679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5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8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9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0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4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0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F6AF3-7226-4D22-87F6-ED0E873878DD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83E58-21DB-43E9-84C6-2204F8A77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F523-FCCD-499E-89BF-CA7DE5C3A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OpenID Connect</a:t>
            </a:r>
            <a:br>
              <a:rPr lang="en-US" dirty="0"/>
            </a:br>
            <a:r>
              <a:rPr lang="en-US" dirty="0"/>
              <a:t>Back-Channel Logout</a:t>
            </a:r>
          </a:p>
        </p:txBody>
      </p:sp>
    </p:spTree>
    <p:extLst>
      <p:ext uri="{BB962C8B-B14F-4D97-AF65-F5344CB8AC3E}">
        <p14:creationId xmlns:p14="http://schemas.microsoft.com/office/powerpoint/2010/main" val="314331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032F-1CA3-4F48-B9B3-400A78E8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Constraint: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136C-A75D-43A9-8B97-186649B95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515600" cy="4825240"/>
          </a:xfrm>
        </p:spPr>
        <p:txBody>
          <a:bodyPr/>
          <a:lstStyle/>
          <a:p>
            <a:r>
              <a:rPr lang="en-US" dirty="0"/>
              <a:t>There is currently NO such a </a:t>
            </a:r>
            <a:r>
              <a:rPr lang="en-US" dirty="0" err="1"/>
              <a:t>Keycloak</a:t>
            </a:r>
            <a:r>
              <a:rPr lang="en-US" dirty="0"/>
              <a:t>/RHSSO adapter for .NET applications available in RH-SSO (and even in </a:t>
            </a:r>
            <a:r>
              <a:rPr lang="en-US" dirty="0" err="1"/>
              <a:t>Keycloak</a:t>
            </a:r>
            <a:r>
              <a:rPr lang="en-US" dirty="0"/>
              <a:t> upstream community downloads open source project).</a:t>
            </a:r>
          </a:p>
          <a:p>
            <a:r>
              <a:rPr lang="en-US" dirty="0"/>
              <a:t>Since we are using </a:t>
            </a:r>
            <a:r>
              <a:rPr lang="en-US" dirty="0" err="1"/>
              <a:t>.Net</a:t>
            </a:r>
            <a:r>
              <a:rPr lang="en-US" dirty="0"/>
              <a:t> applications in RH-SSO, then RH-SSO has no way to contact the applications to trigger the session invalidation/logout. In this case, it is likely needed to implement some custom logic to invalid the sessions that the applications are using [1].</a:t>
            </a:r>
          </a:p>
          <a:p>
            <a:r>
              <a:rPr lang="en-US" dirty="0"/>
              <a:t>Front-Channel Logout has no longer supported</a:t>
            </a:r>
          </a:p>
          <a:p>
            <a:r>
              <a:rPr lang="en-US" dirty="0"/>
              <a:t>Back-Channel Logout supported in RedHat SSO </a:t>
            </a:r>
            <a:r>
              <a:rPr lang="en-US" dirty="0" err="1"/>
              <a:t>ver</a:t>
            </a:r>
            <a:r>
              <a:rPr lang="en-US" dirty="0"/>
              <a:t> 7.5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1FB8-F357-4358-9F54-A2C7ECE1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handling in OpenID Connect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2D35-558E-4692-B931-4E42E363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Back-Channel Logout</a:t>
            </a:r>
          </a:p>
          <a:p>
            <a:r>
              <a:rPr lang="en-US" sz="3600" dirty="0"/>
              <a:t>Front Channel Logout</a:t>
            </a:r>
          </a:p>
          <a:p>
            <a:r>
              <a:rPr lang="en-US" sz="3600" dirty="0"/>
              <a:t>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227660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D567-D62A-4A85-9B53-3BE78436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4"/>
          </a:xfrm>
        </p:spPr>
        <p:txBody>
          <a:bodyPr>
            <a:normAutofit/>
          </a:bodyPr>
          <a:lstStyle/>
          <a:p>
            <a:r>
              <a:rPr lang="en-US" sz="3200" u="sng" dirty="0"/>
              <a:t>Back-Channel Logout </a:t>
            </a:r>
            <a:r>
              <a:rPr lang="en-US" sz="32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mechanism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28F6A4-715E-4ED9-8333-6FB9699F303D}"/>
              </a:ext>
            </a:extLst>
          </p:cNvPr>
          <p:cNvSpPr/>
          <p:nvPr/>
        </p:nvSpPr>
        <p:spPr>
          <a:xfrm>
            <a:off x="1895062" y="1392480"/>
            <a:ext cx="1391477" cy="752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922F9B-8690-4DAD-A31B-6EA8B4CC4F43}"/>
              </a:ext>
            </a:extLst>
          </p:cNvPr>
          <p:cNvSpPr/>
          <p:nvPr/>
        </p:nvSpPr>
        <p:spPr>
          <a:xfrm>
            <a:off x="4293704" y="2358887"/>
            <a:ext cx="1497496" cy="10701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SSO</a:t>
            </a:r>
          </a:p>
        </p:txBody>
      </p: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77EDE262-64C7-4739-B312-70236BA1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11311"/>
            <a:ext cx="914400" cy="9144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F743AB-F834-45A3-9A16-1E25B20C800E}"/>
              </a:ext>
            </a:extLst>
          </p:cNvPr>
          <p:cNvSpPr/>
          <p:nvPr/>
        </p:nvSpPr>
        <p:spPr>
          <a:xfrm>
            <a:off x="1852190" y="3701671"/>
            <a:ext cx="1391477" cy="752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0E50D0-030B-47B7-92FA-407C4F4B169F}"/>
              </a:ext>
            </a:extLst>
          </p:cNvPr>
          <p:cNvSpPr/>
          <p:nvPr/>
        </p:nvSpPr>
        <p:spPr>
          <a:xfrm>
            <a:off x="1852189" y="4886877"/>
            <a:ext cx="1391477" cy="752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6BD9FD-6350-4254-B8DD-59CAC46E3B75}"/>
              </a:ext>
            </a:extLst>
          </p:cNvPr>
          <p:cNvCxnSpPr>
            <a:cxnSpLocks/>
          </p:cNvCxnSpPr>
          <p:nvPr/>
        </p:nvCxnSpPr>
        <p:spPr>
          <a:xfrm>
            <a:off x="1295400" y="1601064"/>
            <a:ext cx="599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2482D2-E389-4EDC-B8B1-C255B3A70C1A}"/>
              </a:ext>
            </a:extLst>
          </p:cNvPr>
          <p:cNvSpPr txBox="1"/>
          <p:nvPr/>
        </p:nvSpPr>
        <p:spPr>
          <a:xfrm>
            <a:off x="1440776" y="1272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1D7D7-9614-421E-BA2D-1C45FC281477}"/>
              </a:ext>
            </a:extLst>
          </p:cNvPr>
          <p:cNvSpPr txBox="1"/>
          <p:nvPr/>
        </p:nvSpPr>
        <p:spPr>
          <a:xfrm>
            <a:off x="6450301" y="1409514"/>
            <a:ext cx="49960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SSO do: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User initiate logout from App 1</a:t>
            </a:r>
          </a:p>
          <a:p>
            <a:pPr marL="342900" indent="-342900">
              <a:buAutoNum type="arabicPeriod"/>
            </a:pPr>
            <a:r>
              <a:rPr lang="en-US" sz="2400" dirty="0"/>
              <a:t>Logout is redirected to SSO Logout endpoint</a:t>
            </a:r>
          </a:p>
          <a:p>
            <a:pPr marL="342900" indent="-342900">
              <a:buAutoNum type="arabicPeriod"/>
            </a:pPr>
            <a:r>
              <a:rPr lang="en-US" sz="2400" dirty="0"/>
              <a:t>SSO destroy user’s session</a:t>
            </a:r>
          </a:p>
          <a:p>
            <a:pPr marL="342900" indent="-342900">
              <a:buAutoNum type="arabicPeriod"/>
            </a:pPr>
            <a:r>
              <a:rPr lang="en-US" sz="2400" dirty="0"/>
              <a:t>SSO give logout response back and redirect to post-logout page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SSO send Logout Token thru Post HTTP Request to another Apps with the same session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A4B95B-A721-4517-B613-CFA8147792D0}"/>
              </a:ext>
            </a:extLst>
          </p:cNvPr>
          <p:cNvCxnSpPr>
            <a:cxnSpLocks/>
          </p:cNvCxnSpPr>
          <p:nvPr/>
        </p:nvCxnSpPr>
        <p:spPr>
          <a:xfrm>
            <a:off x="3286539" y="1595092"/>
            <a:ext cx="2050973" cy="762066"/>
          </a:xfrm>
          <a:prstGeom prst="bentConnector3">
            <a:avLst>
              <a:gd name="adj1" fmla="val 997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F230F8-C980-40D8-B996-A5F3F23AE491}"/>
              </a:ext>
            </a:extLst>
          </p:cNvPr>
          <p:cNvSpPr txBox="1"/>
          <p:nvPr/>
        </p:nvSpPr>
        <p:spPr>
          <a:xfrm>
            <a:off x="4312025" y="125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769CD-34FF-48B0-B2DB-579C85ED00FB}"/>
              </a:ext>
            </a:extLst>
          </p:cNvPr>
          <p:cNvSpPr txBox="1"/>
          <p:nvPr/>
        </p:nvSpPr>
        <p:spPr>
          <a:xfrm>
            <a:off x="5892150" y="270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A374C4-7D5E-4A1B-923E-020EF3CB7F6C}"/>
              </a:ext>
            </a:extLst>
          </p:cNvPr>
          <p:cNvCxnSpPr>
            <a:endCxn id="12" idx="3"/>
          </p:cNvCxnSpPr>
          <p:nvPr/>
        </p:nvCxnSpPr>
        <p:spPr>
          <a:xfrm rot="10800000" flipV="1">
            <a:off x="3243667" y="3429000"/>
            <a:ext cx="1593376" cy="648702"/>
          </a:xfrm>
          <a:prstGeom prst="bentConnector3">
            <a:avLst>
              <a:gd name="adj1" fmla="val 929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FC70C8C-3761-4712-B485-9EFDC81CC978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3243666" y="3429000"/>
            <a:ext cx="2093846" cy="1833908"/>
          </a:xfrm>
          <a:prstGeom prst="bentConnector3">
            <a:avLst>
              <a:gd name="adj1" fmla="val 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47B405-4A23-4FE9-B441-DFD0720C3293}"/>
              </a:ext>
            </a:extLst>
          </p:cNvPr>
          <p:cNvSpPr txBox="1"/>
          <p:nvPr/>
        </p:nvSpPr>
        <p:spPr>
          <a:xfrm>
            <a:off x="3889511" y="4065744"/>
            <a:ext cx="25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0F0F97-5322-40C2-B2C9-52A4218CBD4E}"/>
              </a:ext>
            </a:extLst>
          </p:cNvPr>
          <p:cNvSpPr txBox="1"/>
          <p:nvPr/>
        </p:nvSpPr>
        <p:spPr>
          <a:xfrm>
            <a:off x="3889511" y="5301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0C6A806-C6B1-4B77-ACE3-432B873C4942}"/>
              </a:ext>
            </a:extLst>
          </p:cNvPr>
          <p:cNvCxnSpPr>
            <a:cxnSpLocks/>
          </p:cNvCxnSpPr>
          <p:nvPr/>
        </p:nvCxnSpPr>
        <p:spPr>
          <a:xfrm rot="10800000">
            <a:off x="3243666" y="1953176"/>
            <a:ext cx="1487363" cy="403982"/>
          </a:xfrm>
          <a:prstGeom prst="bentConnector3">
            <a:avLst>
              <a:gd name="adj1" fmla="val 3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2F3609-7047-4D96-9834-D865BADB4C85}"/>
              </a:ext>
            </a:extLst>
          </p:cNvPr>
          <p:cNvSpPr txBox="1"/>
          <p:nvPr/>
        </p:nvSpPr>
        <p:spPr>
          <a:xfrm>
            <a:off x="3824574" y="1934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774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86A2-BCA9-4D5E-B174-04D75662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Logout Token </a:t>
            </a:r>
            <a:r>
              <a:rPr lang="en-US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CEE7B-27FB-4994-A227-55B2896E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5"/>
            <a:ext cx="10515600" cy="4798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iat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1635039617,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jti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"5e54dcac-db95-4961-9ada-a454fa31744c",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iss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"http://localhost:8080/auth/realms/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ssorealm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aud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dotnetwebform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"sub":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"09e90463-05d0-4f1c-92e2-ca20ddd7e495",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typ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"Logout",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sid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":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"7a07e583-807e-48ca-8b8c-ba223fd6d30c",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</a:rPr>
              <a:t>"events": </a:t>
            </a:r>
            <a:r>
              <a:rPr lang="en-US" sz="1800" dirty="0"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"http://schemas.openid.net/event/backchannel-logout": {},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"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revoke_offline_access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": 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D567-D62A-4A85-9B53-3BE78436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4"/>
          </a:xfrm>
        </p:spPr>
        <p:txBody>
          <a:bodyPr>
            <a:normAutofit/>
          </a:bodyPr>
          <a:lstStyle/>
          <a:p>
            <a:r>
              <a:rPr lang="en-US" sz="3200" u="sng" dirty="0"/>
              <a:t>Back-Channel Logout </a:t>
            </a:r>
            <a:r>
              <a:rPr lang="en-US" sz="32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mechanism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28F6A4-715E-4ED9-8333-6FB9699F303D}"/>
              </a:ext>
            </a:extLst>
          </p:cNvPr>
          <p:cNvSpPr/>
          <p:nvPr/>
        </p:nvSpPr>
        <p:spPr>
          <a:xfrm>
            <a:off x="1895062" y="1392480"/>
            <a:ext cx="1391477" cy="752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922F9B-8690-4DAD-A31B-6EA8B4CC4F43}"/>
              </a:ext>
            </a:extLst>
          </p:cNvPr>
          <p:cNvSpPr/>
          <p:nvPr/>
        </p:nvSpPr>
        <p:spPr>
          <a:xfrm>
            <a:off x="4293704" y="2358887"/>
            <a:ext cx="1497496" cy="107011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SSO</a:t>
            </a:r>
          </a:p>
        </p:txBody>
      </p:sp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77EDE262-64C7-4739-B312-70236BA11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" y="1311311"/>
            <a:ext cx="914400" cy="9144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F743AB-F834-45A3-9A16-1E25B20C800E}"/>
              </a:ext>
            </a:extLst>
          </p:cNvPr>
          <p:cNvSpPr/>
          <p:nvPr/>
        </p:nvSpPr>
        <p:spPr>
          <a:xfrm>
            <a:off x="1852190" y="3701671"/>
            <a:ext cx="1391477" cy="752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0E50D0-030B-47B7-92FA-407C4F4B169F}"/>
              </a:ext>
            </a:extLst>
          </p:cNvPr>
          <p:cNvSpPr/>
          <p:nvPr/>
        </p:nvSpPr>
        <p:spPr>
          <a:xfrm>
            <a:off x="1852189" y="4886877"/>
            <a:ext cx="1391477" cy="752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6BD9FD-6350-4254-B8DD-59CAC46E3B75}"/>
              </a:ext>
            </a:extLst>
          </p:cNvPr>
          <p:cNvCxnSpPr>
            <a:cxnSpLocks/>
          </p:cNvCxnSpPr>
          <p:nvPr/>
        </p:nvCxnSpPr>
        <p:spPr>
          <a:xfrm>
            <a:off x="1295400" y="1601064"/>
            <a:ext cx="599662" cy="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D1D7D7-9614-421E-BA2D-1C45FC281477}"/>
              </a:ext>
            </a:extLst>
          </p:cNvPr>
          <p:cNvSpPr txBox="1"/>
          <p:nvPr/>
        </p:nvSpPr>
        <p:spPr>
          <a:xfrm>
            <a:off x="6450301" y="1409514"/>
            <a:ext cx="4996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</a:t>
            </a:r>
            <a:r>
              <a:rPr lang="en-US" sz="2400" dirty="0">
                <a:solidFill>
                  <a:srgbClr val="FF0000"/>
                </a:solidFill>
              </a:rPr>
              <a:t>APPLICATION</a:t>
            </a:r>
            <a:r>
              <a:rPr lang="en-US" sz="2400" dirty="0"/>
              <a:t> do: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r>
              <a:rPr lang="en-US" sz="2400" dirty="0"/>
              <a:t>Open an API Service to receive logout request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/>
              <a:t>When a logout request received: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Validate logout token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User ID from logout token</a:t>
            </a:r>
          </a:p>
          <a:p>
            <a:pPr marL="342900" indent="-342900">
              <a:buAutoNum type="arabicPeriod"/>
            </a:pPr>
            <a:r>
              <a:rPr lang="en-US" sz="2400" dirty="0"/>
              <a:t>End user’s session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1A4B95B-A721-4517-B613-CFA8147792D0}"/>
              </a:ext>
            </a:extLst>
          </p:cNvPr>
          <p:cNvCxnSpPr>
            <a:cxnSpLocks/>
          </p:cNvCxnSpPr>
          <p:nvPr/>
        </p:nvCxnSpPr>
        <p:spPr>
          <a:xfrm>
            <a:off x="3286539" y="1595092"/>
            <a:ext cx="2050973" cy="762066"/>
          </a:xfrm>
          <a:prstGeom prst="bentConnector3">
            <a:avLst>
              <a:gd name="adj1" fmla="val 99735"/>
            </a:avLst>
          </a:prstGeom>
          <a:ln>
            <a:solidFill>
              <a:schemeClr val="bg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BA374C4-7D5E-4A1B-923E-020EF3CB7F6C}"/>
              </a:ext>
            </a:extLst>
          </p:cNvPr>
          <p:cNvCxnSpPr>
            <a:endCxn id="12" idx="3"/>
          </p:cNvCxnSpPr>
          <p:nvPr/>
        </p:nvCxnSpPr>
        <p:spPr>
          <a:xfrm rot="10800000" flipV="1">
            <a:off x="3243667" y="3429000"/>
            <a:ext cx="1593376" cy="648702"/>
          </a:xfrm>
          <a:prstGeom prst="bentConnector3">
            <a:avLst>
              <a:gd name="adj1" fmla="val 929"/>
            </a:avLst>
          </a:prstGeom>
          <a:ln>
            <a:solidFill>
              <a:schemeClr val="bg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FC70C8C-3761-4712-B485-9EFDC81CC978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3243666" y="3429000"/>
            <a:ext cx="2093846" cy="1833908"/>
          </a:xfrm>
          <a:prstGeom prst="bentConnector3">
            <a:avLst>
              <a:gd name="adj1" fmla="val 0"/>
            </a:avLst>
          </a:prstGeom>
          <a:ln>
            <a:solidFill>
              <a:schemeClr val="bg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0C6A806-C6B1-4B77-ACE3-432B873C4942}"/>
              </a:ext>
            </a:extLst>
          </p:cNvPr>
          <p:cNvCxnSpPr>
            <a:cxnSpLocks/>
          </p:cNvCxnSpPr>
          <p:nvPr/>
        </p:nvCxnSpPr>
        <p:spPr>
          <a:xfrm rot="10800000">
            <a:off x="3243666" y="1953176"/>
            <a:ext cx="1487363" cy="403982"/>
          </a:xfrm>
          <a:prstGeom prst="bentConnector3">
            <a:avLst>
              <a:gd name="adj1" fmla="val 360"/>
            </a:avLst>
          </a:prstGeom>
          <a:ln>
            <a:solidFill>
              <a:schemeClr val="bg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51CD203-3DA4-43F2-BDC2-62290ED685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518" y="2761031"/>
            <a:ext cx="1819792" cy="813548"/>
          </a:xfrm>
          <a:prstGeom prst="bentConnector3">
            <a:avLst>
              <a:gd name="adj1" fmla="val 100976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D6449E2-0BC8-43D4-9273-EDE65C4A7379}"/>
              </a:ext>
            </a:extLst>
          </p:cNvPr>
          <p:cNvCxnSpPr>
            <a:stCxn id="13" idx="1"/>
          </p:cNvCxnSpPr>
          <p:nvPr/>
        </p:nvCxnSpPr>
        <p:spPr>
          <a:xfrm rot="10800000">
            <a:off x="556591" y="2225712"/>
            <a:ext cx="1295598" cy="3037197"/>
          </a:xfrm>
          <a:prstGeom prst="bentConnector2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0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4F4A-5749-4FE9-A9A8-FDF14949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r>
              <a:rPr lang="en-US" sz="3600" u="sng" dirty="0"/>
              <a:t>Logout Controller </a:t>
            </a:r>
            <a:r>
              <a:rPr lang="en-US" sz="36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(ASP.NET Framework Web API)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A379-DC69-422D-9A48-E501E425C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499752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LogoutController</a:t>
            </a:r>
            <a:r>
              <a:rPr lang="en-US" sz="2400" dirty="0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ApiController</a:t>
            </a:r>
            <a:endParaRPr lang="en-US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/>
              <a:t>	…..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async</a:t>
            </a:r>
            <a:r>
              <a:rPr lang="en-US" sz="2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Task</a:t>
            </a:r>
            <a:r>
              <a:rPr lang="en-US" sz="2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solidFill>
                  <a:srgbClr val="FFFF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IHttpActionResult</a:t>
            </a:r>
            <a:r>
              <a:rPr lang="en-US" sz="2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Post([</a:t>
            </a:r>
            <a:r>
              <a:rPr lang="en-US" sz="2400" dirty="0" err="1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FromBody</a:t>
            </a:r>
            <a:r>
              <a:rPr lang="en-US" sz="2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		</a:t>
            </a:r>
            <a:r>
              <a:rPr lang="en-US" sz="2400" dirty="0" err="1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LogoutTokenModel</a:t>
            </a:r>
            <a:r>
              <a:rPr lang="en-US" sz="2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logoutTokenModel</a:t>
            </a:r>
            <a:r>
              <a:rPr lang="en-US" sz="24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  <a:ea typeface="Calibri" panose="020F0502020204030204" pitchFamily="34" charset="0"/>
              </a:rPr>
              <a:t>	</a:t>
            </a:r>
            <a:r>
              <a:rPr lang="en-US" sz="2400" dirty="0"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		[*VALIDATE TOKEN*]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		[*REMOVE SESSION*]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…..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B597-3BD3-4E4B-A809-938B3062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Application Logic </a:t>
            </a:r>
            <a:r>
              <a:rPr lang="en-US" sz="3600" u="sng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C24AC4-F571-4A5B-9B88-78525EC2C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392896"/>
              </p:ext>
            </p:extLst>
          </p:nvPr>
        </p:nvGraphicFramePr>
        <p:xfrm>
          <a:off x="838200" y="1391755"/>
          <a:ext cx="10515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784920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59424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8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orca@gmail.com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d98c3b0a-1caf-49fe-a82d-1bef92b502ca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8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03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923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7927C3-ECF5-40F3-8990-545468B0744C}"/>
              </a:ext>
            </a:extLst>
          </p:cNvPr>
          <p:cNvSpPr txBox="1"/>
          <p:nvPr/>
        </p:nvSpPr>
        <p:spPr>
          <a:xfrm>
            <a:off x="838200" y="3642250"/>
            <a:ext cx="105156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On Authorization Code Received </a:t>
            </a:r>
            <a:r>
              <a:rPr lang="en-US" sz="2400" dirty="0">
                <a:sym typeface="Wingdings" panose="05000000000000000000" pitchFamily="2" charset="2"/>
              </a:rPr>
              <a:t> Add session to table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StartupAuth.cs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On Logout Button Click  Delete session from table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Logout.aspx.cs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On Logout API Request Received  Delete session from table</a:t>
            </a: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(Controller/</a:t>
            </a:r>
            <a:r>
              <a:rPr lang="en-US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LogoutController.aspx.cs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Checking if user login on master page  check both “.</a:t>
            </a:r>
            <a:r>
              <a:rPr lang="en-US" sz="2400" dirty="0" err="1">
                <a:sym typeface="Wingdings" panose="05000000000000000000" pitchFamily="2" charset="2"/>
              </a:rPr>
              <a:t>IsAuthenticated</a:t>
            </a:r>
            <a:r>
              <a:rPr lang="en-US" sz="2400" dirty="0">
                <a:sym typeface="Wingdings" panose="05000000000000000000" pitchFamily="2" charset="2"/>
              </a:rPr>
              <a:t>” and this table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sz="2400" dirty="0" err="1">
                <a:solidFill>
                  <a:srgbClr val="00B050"/>
                </a:solidFill>
                <a:sym typeface="Wingdings" panose="05000000000000000000" pitchFamily="2" charset="2"/>
              </a:rPr>
              <a:t>Site.Master.cs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992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8A07-F19F-40F0-A200-D1F8F0E8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752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StartupAuthcs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68FD-D8F5-4F7C-8018-6D73F55C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789"/>
            <a:ext cx="10903226" cy="5395085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IAppBuilder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.....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UseOpenIdConnectAuthentication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OpenIdConnectAuthenticationOptions</a:t>
            </a:r>
            <a:endParaRPr lang="en-US" sz="1800" dirty="0">
              <a:solidFill>
                <a:srgbClr val="00B05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.....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Notifications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new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OpenIdConnectAuthenticationNotifications</a:t>
            </a:r>
            <a:endParaRPr lang="en-US" sz="1800" dirty="0">
              <a:solidFill>
                <a:srgbClr val="00B050"/>
              </a:solidFill>
              <a:effectLst/>
              <a:latin typeface="Cascadia Mono" panose="020B06090200000200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.....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AuthorizationCodeReceived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async </a:t>
            </a:r>
            <a:r>
              <a:rPr lang="en-US" sz="1800" dirty="0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[*ADD SESSION*]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.....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},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.....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510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8A07-F19F-40F0-A200-D1F8F0E8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752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Site.Master.cs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68FD-D8F5-4F7C-8018-6D73F55C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789"/>
            <a:ext cx="10903226" cy="5395085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Page_Load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sender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EventArgs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Request.IsAuthenticated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Response.Redirect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FFC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"~/Default.aspx"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GlobalVariables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.IsSessionActive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>
                <a:solidFill>
                  <a:srgbClr val="00B05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if session is active</a:t>
            </a:r>
            <a:endParaRPr lang="en-US" sz="18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800" dirty="0" err="1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HttpContext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.Current.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GetOwinContext</a:t>
            </a:r>
            <a:r>
              <a:rPr lang="en-US" sz="1800" dirty="0">
                <a:solidFill>
                  <a:srgbClr val="FFFF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Authentication.</a:t>
            </a:r>
            <a:r>
              <a:rPr lang="en-US" sz="1800" dirty="0" err="1">
                <a:solidFill>
                  <a:srgbClr val="FFFF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SignOut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    </a:t>
            </a:r>
            <a:r>
              <a:rPr lang="en-US" sz="1800" dirty="0" err="1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OpenIdConnectAuthenticationDefaults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.AuthenticationType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F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    </a:t>
            </a:r>
            <a:r>
              <a:rPr lang="en-US" sz="1800" dirty="0" err="1">
                <a:solidFill>
                  <a:srgbClr val="00B0F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CookieAuthenticationDefaults</a:t>
            </a:r>
            <a:r>
              <a:rPr lang="en-US" sz="1800" dirty="0" err="1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.AuthenticationType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7F7F7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F7F7F"/>
                </a:solidFill>
                <a:latin typeface="Cascadia Mono" panose="020B0609020000020004" pitchFamily="49" charset="0"/>
                <a:ea typeface="Calibri" panose="020F0502020204030204" pitchFamily="34" charset="0"/>
              </a:rPr>
              <a:t>	</a:t>
            </a:r>
            <a:r>
              <a:rPr lang="en-US" sz="1800" dirty="0">
                <a:effectLst/>
                <a:latin typeface="Cascadia Mono" panose="020B0609020000020004" pitchFamily="49" charset="0"/>
                <a:ea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90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647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Office Theme</vt:lpstr>
      <vt:lpstr>OpenID Connect Back-Channel Logout</vt:lpstr>
      <vt:lpstr>Logout handling in OpenID Connect</vt:lpstr>
      <vt:lpstr>Back-Channel Logout mechanism</vt:lpstr>
      <vt:lpstr>Logout Token example</vt:lpstr>
      <vt:lpstr>Back-Channel Logout mechanism</vt:lpstr>
      <vt:lpstr>Logout Controller (ASP.NET Framework Web API) </vt:lpstr>
      <vt:lpstr>Application Logic an example</vt:lpstr>
      <vt:lpstr>StartupAuthcs</vt:lpstr>
      <vt:lpstr>Site.Master.cs</vt:lpstr>
      <vt:lpstr>Constraint: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 Back-Channel Logout</dc:title>
  <dc:creator>Sofyan Ardianto</dc:creator>
  <cp:lastModifiedBy>Sofyan Ardianto</cp:lastModifiedBy>
  <cp:revision>43</cp:revision>
  <dcterms:created xsi:type="dcterms:W3CDTF">2021-10-27T02:58:39Z</dcterms:created>
  <dcterms:modified xsi:type="dcterms:W3CDTF">2021-11-22T02:41:30Z</dcterms:modified>
</cp:coreProperties>
</file>