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8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64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304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652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00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3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052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945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859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8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0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12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00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5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0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5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8B6E-0A8C-459C-8274-0C4E8980C609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9233-8A6C-4A53-BDC0-0EC299F68E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8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Sofyan Thayf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9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5850"/>
          </a:xfrm>
        </p:spPr>
        <p:txBody>
          <a:bodyPr>
            <a:normAutofit/>
          </a:bodyPr>
          <a:lstStyle/>
          <a:p>
            <a:r>
              <a:rPr lang="id-ID" dirty="0" smtClean="0"/>
              <a:t>CSS</a:t>
            </a:r>
          </a:p>
          <a:p>
            <a:pPr marL="457200" lvl="1" indent="0">
              <a:buNone/>
            </a:pP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color:blue; font-family: 'Helvetica'; } </a:t>
            </a:r>
            <a:endParaRPr lang="id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 { color: red; } </a:t>
            </a:r>
            <a:endParaRPr lang="id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{ font-family: Arial; 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dirty="0"/>
          </a:p>
          <a:p>
            <a:r>
              <a:rPr lang="id-ID" dirty="0" smtClean="0"/>
              <a:t>HTML</a:t>
            </a:r>
          </a:p>
          <a:p>
            <a:pPr marL="457200" lvl="1" indent="0">
              <a:buNone/>
            </a:pP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&lt;p&gt;Paragraph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  <a:endParaRPr lang="id-ID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 ="red"&gt;Paragraph&lt;/p&gt; </a:t>
            </a:r>
            <a:endParaRPr lang="id-ID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d-ID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d-ID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class = "red" id ="special"&gt;Paragraph&lt;/p&gt;</a:t>
            </a:r>
            <a:endParaRPr lang="id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Priority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line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Element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54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Priority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.main .sale .clearance p{ 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//Most specific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color: red;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.header .title p{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color: green;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.footer p{ 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//Least specific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color: blue;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Priority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2705"/>
            <a:ext cx="9905999" cy="3998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background-color: yellow;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background-color: teal;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a{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//This rule wins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 ?</a:t>
            </a:r>
            <a:endParaRPr lang="id-ID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W3Schools.com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0269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Anatomy of A website</a:t>
            </a:r>
            <a:endParaRPr lang="id-I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3316" y="2274837"/>
            <a:ext cx="9372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 smtClean="0">
                <a:solidFill>
                  <a:srgbClr val="FFFF00"/>
                </a:solidFill>
                <a:latin typeface="inherit"/>
              </a:rPr>
              <a:t>Your </a:t>
            </a:r>
            <a:r>
              <a:rPr lang="en-US" sz="2800" b="1" dirty="0">
                <a:solidFill>
                  <a:srgbClr val="FFFF00"/>
                </a:solidFill>
                <a:latin typeface="inherit"/>
              </a:rPr>
              <a:t>Content</a:t>
            </a:r>
            <a:r>
              <a:rPr lang="en-US" sz="2800" dirty="0">
                <a:solidFill>
                  <a:srgbClr val="FFFF00"/>
                </a:solidFill>
                <a:latin typeface="Gotham-Round"/>
              </a:rPr>
              <a:t/>
            </a:r>
            <a:br>
              <a:rPr lang="en-US" sz="2800" dirty="0">
                <a:solidFill>
                  <a:srgbClr val="FFFF00"/>
                </a:solidFill>
                <a:latin typeface="Gotham-Round"/>
              </a:rPr>
            </a:br>
            <a:r>
              <a:rPr lang="en-US" sz="2800" b="1" dirty="0">
                <a:solidFill>
                  <a:srgbClr val="FFFF00"/>
                </a:solidFill>
                <a:latin typeface="inherit"/>
              </a:rPr>
              <a:t>+ HTML</a:t>
            </a:r>
            <a:r>
              <a:rPr lang="en-US" sz="2800" dirty="0">
                <a:solidFill>
                  <a:srgbClr val="FFFF00"/>
                </a:solidFill>
                <a:latin typeface="Gotham-Round"/>
              </a:rPr>
              <a:t>: Structure</a:t>
            </a:r>
            <a:br>
              <a:rPr lang="en-US" sz="2800" dirty="0">
                <a:solidFill>
                  <a:srgbClr val="FFFF00"/>
                </a:solidFill>
                <a:latin typeface="Gotham-Round"/>
              </a:rPr>
            </a:br>
            <a:r>
              <a:rPr lang="en-US" sz="2800" b="1" dirty="0">
                <a:solidFill>
                  <a:srgbClr val="FFFF00"/>
                </a:solidFill>
                <a:latin typeface="inherit"/>
              </a:rPr>
              <a:t>+ CSS</a:t>
            </a:r>
            <a:r>
              <a:rPr lang="en-US" sz="2800" dirty="0">
                <a:solidFill>
                  <a:srgbClr val="FFFF00"/>
                </a:solidFill>
                <a:latin typeface="Gotham-Round"/>
              </a:rPr>
              <a:t>: Presentation</a:t>
            </a:r>
            <a:br>
              <a:rPr lang="en-US" sz="2800" dirty="0">
                <a:solidFill>
                  <a:srgbClr val="FFFF00"/>
                </a:solidFill>
                <a:latin typeface="Gotham-Round"/>
              </a:rPr>
            </a:br>
            <a:r>
              <a:rPr lang="en-US" sz="2800" b="1" dirty="0">
                <a:solidFill>
                  <a:srgbClr val="FFFF00"/>
                </a:solidFill>
                <a:latin typeface="inherit"/>
              </a:rPr>
              <a:t>= Your Website</a:t>
            </a:r>
            <a:endParaRPr lang="en-US" sz="2800" dirty="0">
              <a:solidFill>
                <a:srgbClr val="FFFF00"/>
              </a:solidFill>
              <a:latin typeface="Gotham-Round"/>
            </a:endParaRPr>
          </a:p>
          <a:p>
            <a:pPr algn="ctr" fontAlgn="base"/>
            <a:r>
              <a:rPr lang="en-US" sz="2800" dirty="0">
                <a:latin typeface="Gotham-Round"/>
              </a:rPr>
              <a:t>A website is a way to present your content to the world, using HTML and CSS to present that content &amp; make it look good.</a:t>
            </a:r>
            <a:endParaRPr lang="en-US" sz="2800" b="0" i="0" dirty="0">
              <a:effectLst/>
              <a:latin typeface="Gotham-Round"/>
            </a:endParaRPr>
          </a:p>
        </p:txBody>
      </p:sp>
    </p:spTree>
    <p:extLst>
      <p:ext uri="{BB962C8B-B14F-4D97-AF65-F5344CB8AC3E}">
        <p14:creationId xmlns:p14="http://schemas.microsoft.com/office/powerpoint/2010/main" val="36598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id-ID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 smtClean="0"/>
              <a:t>CSS </a:t>
            </a:r>
            <a:r>
              <a:rPr lang="en-US" sz="3200" dirty="0"/>
              <a:t>= </a:t>
            </a:r>
            <a:r>
              <a:rPr lang="en-US" sz="3200" b="1" dirty="0"/>
              <a:t>C</a:t>
            </a:r>
            <a:r>
              <a:rPr lang="en-US" sz="3200" dirty="0"/>
              <a:t>ascading </a:t>
            </a:r>
            <a:r>
              <a:rPr lang="en-US" sz="3200" b="1" dirty="0"/>
              <a:t>S</a:t>
            </a:r>
            <a:r>
              <a:rPr lang="en-US" sz="3200" dirty="0"/>
              <a:t>tyle </a:t>
            </a:r>
            <a:r>
              <a:rPr lang="en-US" sz="3200" b="1" dirty="0"/>
              <a:t>S</a:t>
            </a:r>
            <a:r>
              <a:rPr lang="en-US" sz="3200" dirty="0"/>
              <a:t>heets</a:t>
            </a:r>
          </a:p>
          <a:p>
            <a:pPr fontAlgn="base"/>
            <a:r>
              <a:rPr lang="en-US" sz="3200" dirty="0"/>
              <a:t>CSS is a "style sheet language" that lets you style the elements on your page.</a:t>
            </a:r>
          </a:p>
          <a:p>
            <a:pPr fontAlgn="base"/>
            <a:r>
              <a:rPr lang="en-US" sz="3200" dirty="0"/>
              <a:t>CSS is works in conjunction with HTML, but is not HTML itself.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990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id-ID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creenshot of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3" y="0"/>
            <a:ext cx="5258638" cy="686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CSS Rule</a:t>
            </a:r>
            <a:endParaRPr lang="id-ID" dirty="0"/>
          </a:p>
        </p:txBody>
      </p:sp>
      <p:pic>
        <p:nvPicPr>
          <p:cNvPr id="2050" name="Picture 2" descr="The CSS R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9" y="1886785"/>
            <a:ext cx="7620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HTML + CSS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803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id-ID" sz="3200" dirty="0" smtClean="0"/>
              <a:t>Inline</a:t>
            </a:r>
          </a:p>
          <a:p>
            <a:pPr marL="457200" lvl="1" indent="0" fontAlgn="base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"&gt;Some text.&lt;/p&gt;</a:t>
            </a:r>
            <a:endParaRPr lang="id-ID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id-ID" sz="3200" dirty="0" smtClean="0"/>
              <a:t>Embedded</a:t>
            </a:r>
          </a:p>
          <a:p>
            <a:pPr marL="457200" lvl="1" indent="0" fontAlgn="base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endParaRPr lang="id-ID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id-ID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&lt;style type="text/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id-ID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id-ID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 color: blue; font-size: 12px; } </a:t>
            </a:r>
            <a:endParaRPr lang="id-ID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id-ID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&lt;/style&gt; </a:t>
            </a:r>
            <a:endParaRPr lang="id-ID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id-ID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415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Connecting HTML + CSS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8039"/>
          </a:xfrm>
        </p:spPr>
        <p:txBody>
          <a:bodyPr>
            <a:normAutofit/>
          </a:bodyPr>
          <a:lstStyle/>
          <a:p>
            <a:pPr fontAlgn="base"/>
            <a:r>
              <a:rPr lang="id-ID" sz="3200" dirty="0" smtClean="0"/>
              <a:t>External</a:t>
            </a:r>
          </a:p>
          <a:p>
            <a:pPr marL="457200" lvl="1" indent="0" fontAlgn="base">
              <a:buNone/>
            </a:pP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endParaRPr lang="id-ID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fontAlgn="base">
              <a:buNone/>
            </a:pPr>
            <a:r>
              <a:rPr lang="id-ID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="style.css"&gt; &lt;/head&gt;</a:t>
            </a:r>
            <a:endParaRPr lang="id-ID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995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Color </a:t>
            </a:r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5054"/>
            <a:ext cx="10709693" cy="4716378"/>
          </a:xfrm>
        </p:spPr>
        <p:txBody>
          <a:bodyPr>
            <a:normAutofit/>
          </a:bodyPr>
          <a:lstStyle/>
          <a:p>
            <a:pPr fontAlgn="base"/>
            <a:r>
              <a:rPr lang="id-ID" sz="2800" dirty="0"/>
              <a:t>Your browser can accept colors in many different ways:</a:t>
            </a:r>
          </a:p>
          <a:p>
            <a:pPr lvl="1" fontAlgn="base"/>
            <a:r>
              <a:rPr lang="id-ID" sz="2400" b="1" dirty="0"/>
              <a:t>Color name</a:t>
            </a:r>
            <a:r>
              <a:rPr lang="id-ID" sz="2400" dirty="0"/>
              <a:t> (ex. red)</a:t>
            </a:r>
          </a:p>
          <a:p>
            <a:pPr lvl="1" fontAlgn="base"/>
            <a:r>
              <a:rPr lang="id-ID" sz="2400" b="1" dirty="0"/>
              <a:t>Hexadecimal value</a:t>
            </a:r>
            <a:r>
              <a:rPr lang="id-ID" sz="2400" dirty="0"/>
              <a:t> (ex. #FF0000)</a:t>
            </a:r>
          </a:p>
          <a:p>
            <a:pPr lvl="1" fontAlgn="base"/>
            <a:r>
              <a:rPr lang="id-ID" sz="2400" b="1" dirty="0"/>
              <a:t>RGB value</a:t>
            </a:r>
            <a:r>
              <a:rPr lang="id-ID" sz="2400" dirty="0"/>
              <a:t> (ex. rgb(255, 0, 0))</a:t>
            </a:r>
          </a:p>
          <a:p>
            <a:pPr lvl="1" fontAlgn="base"/>
            <a:r>
              <a:rPr lang="id-ID" sz="2400" b="1" dirty="0"/>
              <a:t>HSL value</a:t>
            </a:r>
            <a:r>
              <a:rPr lang="id-ID" sz="2400" dirty="0"/>
              <a:t> (ex. hsl(0, 100%, 100%))</a:t>
            </a:r>
          </a:p>
          <a:p>
            <a:pPr fontAlgn="base"/>
            <a:r>
              <a:rPr lang="id-ID" sz="2800" dirty="0"/>
              <a:t>The 17 standard </a:t>
            </a:r>
            <a:r>
              <a:rPr lang="id-ID" sz="2800" dirty="0" smtClean="0"/>
              <a:t>colors:</a:t>
            </a:r>
          </a:p>
          <a:p>
            <a:pPr lvl="1" fontAlgn="base"/>
            <a:r>
              <a:rPr lang="id-ID" dirty="0" smtClean="0"/>
              <a:t>aqua</a:t>
            </a:r>
            <a:r>
              <a:rPr lang="id-ID" dirty="0"/>
              <a:t>, black, blue, fuchsia,gray, grey, green, lime, maroon, navy, olive, purple,red, silver, teal, white, and yellow.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5762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</a:t>
            </a:r>
            <a:r>
              <a:rPr lang="id-ID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id-ID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3021"/>
            <a:ext cx="9905999" cy="3878180"/>
          </a:xfrm>
        </p:spPr>
        <p:txBody>
          <a:bodyPr>
            <a:noAutofit/>
          </a:bodyPr>
          <a:lstStyle/>
          <a:p>
            <a:r>
              <a:rPr lang="id-ID" sz="3200" dirty="0" smtClean="0"/>
              <a:t>Don’t Repeat Yourself</a:t>
            </a:r>
          </a:p>
          <a:p>
            <a:r>
              <a:rPr lang="id-ID" sz="3200" dirty="0" smtClean="0"/>
              <a:t>ID vs Class</a:t>
            </a:r>
          </a:p>
          <a:p>
            <a:pPr lvl="1" fontAlgn="base"/>
            <a:r>
              <a:rPr lang="en-US" sz="2800" b="1" dirty="0">
                <a:solidFill>
                  <a:srgbClr val="FFFF00"/>
                </a:solidFill>
              </a:rPr>
              <a:t>ID</a:t>
            </a:r>
            <a:r>
              <a:rPr lang="en-US" sz="2800" dirty="0"/>
              <a:t> -- Should only apply to one element on a webpage, i.e., a webpage only has one </a:t>
            </a:r>
            <a:r>
              <a:rPr lang="en-US" sz="2800" dirty="0" smtClean="0"/>
              <a:t>footer.</a:t>
            </a:r>
            <a:r>
              <a:rPr lang="id-ID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"#" is how you tell CSS "this is an id."</a:t>
            </a:r>
          </a:p>
          <a:p>
            <a:pPr lvl="1" fontAlgn="base"/>
            <a:r>
              <a:rPr lang="en-US" sz="2800" b="1" dirty="0">
                <a:solidFill>
                  <a:srgbClr val="FFFF00"/>
                </a:solidFill>
              </a:rPr>
              <a:t>Class</a:t>
            </a:r>
            <a:r>
              <a:rPr lang="en-US" sz="2800" dirty="0"/>
              <a:t> -- Lots of elements can have the same class, i.e., There can be many warnings on one webpage</a:t>
            </a:r>
            <a:r>
              <a:rPr lang="en-US" sz="2800" dirty="0" smtClean="0"/>
              <a:t>.</a:t>
            </a:r>
            <a:r>
              <a:rPr lang="id-ID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"." is how you tell CSS "this is a class name."</a:t>
            </a:r>
          </a:p>
          <a:p>
            <a:pPr lvl="1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1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471</TotalTime>
  <Words>213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Gotham-Round</vt:lpstr>
      <vt:lpstr>inherit</vt:lpstr>
      <vt:lpstr>Trebuchet MS</vt:lpstr>
      <vt:lpstr>Tw Cen MT</vt:lpstr>
      <vt:lpstr>Circuit</vt:lpstr>
      <vt:lpstr>HTML &amp; CSS</vt:lpstr>
      <vt:lpstr>Anatomy of A website</vt:lpstr>
      <vt:lpstr>CSS</vt:lpstr>
      <vt:lpstr>CSS</vt:lpstr>
      <vt:lpstr>CSS Rule</vt:lpstr>
      <vt:lpstr>Connecting HTML + CSS</vt:lpstr>
      <vt:lpstr>Connecting HTML + CSS</vt:lpstr>
      <vt:lpstr>CSS Color Values</vt:lpstr>
      <vt:lpstr>Reusing code</vt:lpstr>
      <vt:lpstr>CASCADING</vt:lpstr>
      <vt:lpstr>Cascading Priority</vt:lpstr>
      <vt:lpstr>Cascading Priority</vt:lpstr>
      <vt:lpstr>Cascading Priority</vt:lpstr>
      <vt:lpstr>CSS Selector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Moh Sofyan S Thayf</dc:creator>
  <cp:lastModifiedBy>Moh Sofyan S Thayf</cp:lastModifiedBy>
  <cp:revision>15</cp:revision>
  <dcterms:created xsi:type="dcterms:W3CDTF">2014-10-13T02:35:40Z</dcterms:created>
  <dcterms:modified xsi:type="dcterms:W3CDTF">2016-10-25T06:55:45Z</dcterms:modified>
</cp:coreProperties>
</file>