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atOff val="1412"/>
                  <a:lumOff val="16412"/>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b="def" i="def"/>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E1A84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5">
                  <a:lumOff val="-14283"/>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12"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100" name="Slide Title"/>
          <p:cNvSpPr txBox="1"/>
          <p:nvPr>
            <p:ph type="title" hasCustomPrompt="1"/>
          </p:nvPr>
        </p:nvSpPr>
        <p:spPr>
          <a:prstGeom prst="rect">
            <a:avLst/>
          </a:prstGeom>
        </p:spPr>
        <p:txBody>
          <a:bodyPr/>
          <a:lstStyle/>
          <a:p>
            <a:pPr/>
            <a:r>
              <a:t>Slide 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Agenda Subtitle</a:t>
            </a:r>
          </a:p>
        </p:txBody>
      </p:sp>
      <p:sp>
        <p:nvSpPr>
          <p:cNvPr id="109" name="Body Level One…"/>
          <p:cNvSpPr txBox="1"/>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pPr/>
            <a:r>
              <a:t>Agenda Topics</a:t>
            </a:r>
          </a:p>
          <a:p>
            <a:pPr lvl="1"/>
            <a:r>
              <a:t/>
            </a:r>
          </a:p>
          <a:p>
            <a:pPr lvl="2"/>
            <a:r>
              <a:t/>
            </a:r>
          </a:p>
          <a:p>
            <a:pPr lvl="3"/>
            <a:r>
              <a:t/>
            </a:r>
          </a:p>
          <a:p>
            <a:pPr lvl="4"/>
            <a:r>
              <a:t/>
            </a:r>
          </a:p>
        </p:txBody>
      </p:sp>
      <p:sp>
        <p:nvSpPr>
          <p:cNvPr id="110" name="Agenda Title"/>
          <p:cNvSpPr txBox="1"/>
          <p:nvPr>
            <p:ph type="title" hasCustomPrompt="1"/>
          </p:nvPr>
        </p:nvSpPr>
        <p:spPr>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mn-lt"/>
                <a:ea typeface="+mn-ea"/>
                <a:cs typeface="+mn-cs"/>
                <a:sym typeface="Produkt Extralight"/>
              </a:defRPr>
            </a:lvl1pPr>
            <a:lvl2pPr marL="0" indent="457200" algn="ctr" defTabSz="2438400">
              <a:lnSpc>
                <a:spcPct val="90000"/>
              </a:lnSpc>
              <a:spcBef>
                <a:spcPts val="0"/>
              </a:spcBef>
              <a:buSzTx/>
              <a:buNone/>
              <a:defRPr spc="-119" sz="12000">
                <a:latin typeface="+mn-lt"/>
                <a:ea typeface="+mn-ea"/>
                <a:cs typeface="+mn-cs"/>
                <a:sym typeface="Produkt Extralight"/>
              </a:defRPr>
            </a:lvl2pPr>
            <a:lvl3pPr marL="0" indent="914400" algn="ctr" defTabSz="2438400">
              <a:lnSpc>
                <a:spcPct val="90000"/>
              </a:lnSpc>
              <a:spcBef>
                <a:spcPts val="0"/>
              </a:spcBef>
              <a:buSzTx/>
              <a:buNone/>
              <a:defRPr spc="-119" sz="12000">
                <a:latin typeface="+mn-lt"/>
                <a:ea typeface="+mn-ea"/>
                <a:cs typeface="+mn-cs"/>
                <a:sym typeface="Produkt Extralight"/>
              </a:defRPr>
            </a:lvl3pPr>
            <a:lvl4pPr marL="0" indent="1371600" algn="ctr" defTabSz="2438400">
              <a:lnSpc>
                <a:spcPct val="90000"/>
              </a:lnSpc>
              <a:spcBef>
                <a:spcPts val="0"/>
              </a:spcBef>
              <a:buSzTx/>
              <a:buNone/>
              <a:defRPr spc="-119" sz="12000">
                <a:latin typeface="+mn-lt"/>
                <a:ea typeface="+mn-ea"/>
                <a:cs typeface="+mn-cs"/>
                <a:sym typeface="Produkt Extralight"/>
              </a:defRPr>
            </a:lvl4pPr>
            <a:lvl5pPr marL="0" indent="1828800" algn="ctr" defTabSz="2438400">
              <a:lnSpc>
                <a:spcPct val="90000"/>
              </a:lnSpc>
              <a:spcBef>
                <a:spcPts val="0"/>
              </a:spcBef>
              <a:buSzTx/>
              <a:buNone/>
              <a:defRPr spc="-119" sz="12000">
                <a:latin typeface="+mn-lt"/>
                <a:ea typeface="+mn-ea"/>
                <a:cs typeface="+mn-cs"/>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mn-lt"/>
                <a:ea typeface="+mn-ea"/>
                <a:cs typeface="+mn-cs"/>
                <a:sym typeface="Produkt Extralight"/>
              </a:defRPr>
            </a:lvl1pPr>
            <a:lvl2pPr marL="0" indent="457200" algn="ctr" defTabSz="2438400">
              <a:lnSpc>
                <a:spcPct val="90000"/>
              </a:lnSpc>
              <a:spcBef>
                <a:spcPts val="0"/>
              </a:spcBef>
              <a:buSzTx/>
              <a:buNone/>
              <a:defRPr spc="-1750" sz="35000">
                <a:latin typeface="+mn-lt"/>
                <a:ea typeface="+mn-ea"/>
                <a:cs typeface="+mn-cs"/>
                <a:sym typeface="Produkt Extralight"/>
              </a:defRPr>
            </a:lvl2pPr>
            <a:lvl3pPr marL="0" indent="914400" algn="ctr" defTabSz="2438400">
              <a:lnSpc>
                <a:spcPct val="90000"/>
              </a:lnSpc>
              <a:spcBef>
                <a:spcPts val="0"/>
              </a:spcBef>
              <a:buSzTx/>
              <a:buNone/>
              <a:defRPr spc="-1750" sz="35000">
                <a:latin typeface="+mn-lt"/>
                <a:ea typeface="+mn-ea"/>
                <a:cs typeface="+mn-cs"/>
                <a:sym typeface="Produkt Extralight"/>
              </a:defRPr>
            </a:lvl3pPr>
            <a:lvl4pPr marL="0" indent="1371600" algn="ctr" defTabSz="2438400">
              <a:lnSpc>
                <a:spcPct val="90000"/>
              </a:lnSpc>
              <a:spcBef>
                <a:spcPts val="0"/>
              </a:spcBef>
              <a:buSzTx/>
              <a:buNone/>
              <a:defRPr spc="-1750" sz="35000">
                <a:latin typeface="+mn-lt"/>
                <a:ea typeface="+mn-ea"/>
                <a:cs typeface="+mn-cs"/>
                <a:sym typeface="Produkt Extralight"/>
              </a:defRPr>
            </a:lvl4pPr>
            <a:lvl5pPr marL="0" indent="1828800" algn="ctr" defTabSz="2438400">
              <a:lnSpc>
                <a:spcPct val="90000"/>
              </a:lnSpc>
              <a:spcBef>
                <a:spcPts val="0"/>
              </a:spcBef>
              <a:buSzTx/>
              <a:buNone/>
              <a:defRPr spc="-1750" sz="35000">
                <a:latin typeface="+mn-lt"/>
                <a:ea typeface="+mn-ea"/>
                <a:cs typeface="+mn-cs"/>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6" name="Body Level One…"/>
          <p:cNvSpPr txBox="1"/>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pc="-93" sz="9300">
                <a:latin typeface="+mn-lt"/>
                <a:ea typeface="+mn-ea"/>
                <a:cs typeface="+mn-cs"/>
                <a:sym typeface="Produkt Extralight"/>
              </a:defRPr>
            </a:lvl1pPr>
            <a:lvl2pPr marL="254000" indent="203200" defTabSz="2438400">
              <a:lnSpc>
                <a:spcPct val="90000"/>
              </a:lnSpc>
              <a:spcBef>
                <a:spcPts val="0"/>
              </a:spcBef>
              <a:buSzTx/>
              <a:buNone/>
              <a:defRPr spc="-93" sz="9300">
                <a:latin typeface="+mn-lt"/>
                <a:ea typeface="+mn-ea"/>
                <a:cs typeface="+mn-cs"/>
                <a:sym typeface="Produkt Extralight"/>
              </a:defRPr>
            </a:lvl2pPr>
            <a:lvl3pPr marL="254000" indent="660400" defTabSz="2438400">
              <a:lnSpc>
                <a:spcPct val="90000"/>
              </a:lnSpc>
              <a:spcBef>
                <a:spcPts val="0"/>
              </a:spcBef>
              <a:buSzTx/>
              <a:buNone/>
              <a:defRPr spc="-93" sz="9300">
                <a:latin typeface="+mn-lt"/>
                <a:ea typeface="+mn-ea"/>
                <a:cs typeface="+mn-cs"/>
                <a:sym typeface="Produkt Extralight"/>
              </a:defRPr>
            </a:lvl3pPr>
            <a:lvl4pPr marL="254000" indent="1117600" defTabSz="2438400">
              <a:lnSpc>
                <a:spcPct val="90000"/>
              </a:lnSpc>
              <a:spcBef>
                <a:spcPts val="0"/>
              </a:spcBef>
              <a:buSzTx/>
              <a:buNone/>
              <a:defRPr spc="-93" sz="9300">
                <a:latin typeface="+mn-lt"/>
                <a:ea typeface="+mn-ea"/>
                <a:cs typeface="+mn-cs"/>
                <a:sym typeface="Produkt Extralight"/>
              </a:defRPr>
            </a:lvl4pPr>
            <a:lvl5pPr marL="254000" indent="1574800" defTabSz="2438400">
              <a:lnSpc>
                <a:spcPct val="90000"/>
              </a:lnSpc>
              <a:spcBef>
                <a:spcPts val="0"/>
              </a:spcBef>
              <a:buSzTx/>
              <a:buNone/>
              <a:defRPr spc="-93" sz="9300">
                <a:latin typeface="+mn-lt"/>
                <a:ea typeface="+mn-ea"/>
                <a:cs typeface="+mn-cs"/>
                <a:sym typeface="Produkt Extralight"/>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lose-up of a curved, white, layered pattern"/>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Close-up of a layered pattern of grey stone"/>
          <p:cNvSpPr/>
          <p:nvPr>
            <p:ph type="pic" sz="quarter" idx="22"/>
          </p:nvPr>
        </p:nvSpPr>
        <p:spPr>
          <a:xfrm>
            <a:off x="7353300" y="3632200"/>
            <a:ext cx="9677400" cy="6451600"/>
          </a:xfrm>
          <a:prstGeom prst="rect">
            <a:avLst/>
          </a:prstGeom>
        </p:spPr>
        <p:txBody>
          <a:bodyPr lIns="91439" tIns="45719" rIns="91439" bIns="45719">
            <a:noAutofit/>
          </a:bodyPr>
          <a:lstStyle/>
          <a:p>
            <a:pPr/>
          </a:p>
        </p:txBody>
      </p:sp>
      <p:sp>
        <p:nvSpPr>
          <p:cNvPr id="146" name="Close-up of a white ribbed pattern"/>
          <p:cNvSpPr/>
          <p:nvPr>
            <p:ph type="pic" sz="quarter" idx="23"/>
          </p:nvPr>
        </p:nvSpPr>
        <p:spPr>
          <a:xfrm>
            <a:off x="14621933" y="3632200"/>
            <a:ext cx="9677401" cy="645725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Angular, futuristic, white corridor with shadows"/>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Futuristic, curved, white structure"/>
          <p:cNvSpPr/>
          <p:nvPr>
            <p:ph type="pic" idx="21"/>
          </p:nvPr>
        </p:nvSpPr>
        <p:spPr>
          <a:xfrm>
            <a:off x="0" y="-5397500"/>
            <a:ext cx="27190700" cy="20393025"/>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23"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24"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curved, white, layered pattern"/>
          <p:cNvSpPr/>
          <p:nvPr>
            <p:ph type="pic" idx="21"/>
          </p:nvPr>
        </p:nvSpPr>
        <p:spPr>
          <a:xfrm>
            <a:off x="11569700" y="0"/>
            <a:ext cx="13716000" cy="1371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43" name="Slide Title"/>
          <p:cNvSpPr txBox="1"/>
          <p:nvPr>
            <p:ph type="title" hasCustomPrompt="1"/>
          </p:nvPr>
        </p:nvSpPr>
        <p:spPr>
          <a:prstGeom prst="rect">
            <a:avLst/>
          </a:prstGeom>
        </p:spPr>
        <p:txBody>
          <a:bodyPr/>
          <a:lstStyle/>
          <a:p>
            <a:pPr/>
            <a:r>
              <a:t>Slide 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Close-up of the edge of white curved stone"/>
          <p:cNvSpPr/>
          <p:nvPr>
            <p:ph type="pic" idx="21"/>
          </p:nvPr>
        </p:nvSpPr>
        <p:spPr>
          <a:xfrm>
            <a:off x="12382500" y="-1206500"/>
            <a:ext cx="12103100" cy="16140313"/>
          </a:xfrm>
          <a:prstGeom prst="rect">
            <a:avLst/>
          </a:prstGeom>
        </p:spPr>
        <p:txBody>
          <a:bodyPr lIns="91439" tIns="45719" rIns="91439" bIns="45719">
            <a:noAutofit/>
          </a:bodyPr>
          <a:lstStyle/>
          <a:p>
            <a:pPr/>
          </a:p>
        </p:txBody>
      </p:sp>
      <p:sp>
        <p:nvSpPr>
          <p:cNvPr id="61" name="Slide Subtitle"/>
          <p:cNvSpPr txBox="1"/>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72" name="Slide Title"/>
          <p:cNvSpPr txBox="1"/>
          <p:nvPr>
            <p:ph type="title" hasCustomPrompt="1"/>
          </p:nvPr>
        </p:nvSpPr>
        <p:spPr>
          <a:prstGeom prst="rect">
            <a:avLst/>
          </a:prstGeom>
        </p:spPr>
        <p:txBody>
          <a:bodyPr/>
          <a:lstStyle/>
          <a:p>
            <a:pPr/>
            <a:r>
              <a:t>Slide 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3911600"/>
            <a:ext cx="21971004" cy="4648200"/>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4.png"/><Relationship Id="rId3"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2.jpeg"/><Relationship Id="rId6"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istock-1292254104.png" descr="istock-1292254104.png"/>
          <p:cNvPicPr>
            <a:picLocks noChangeAspect="1"/>
          </p:cNvPicPr>
          <p:nvPr/>
        </p:nvPicPr>
        <p:blipFill>
          <a:blip r:embed="rId2">
            <a:alphaModFix amt="29404"/>
            <a:extLst/>
          </a:blip>
          <a:srcRect l="1886" t="1886" r="1886" b="1886"/>
          <a:stretch>
            <a:fillRect/>
          </a:stretch>
        </p:blipFill>
        <p:spPr>
          <a:xfrm>
            <a:off x="-20998" y="-1542289"/>
            <a:ext cx="24425996" cy="16284000"/>
          </a:xfrm>
          <a:prstGeom prst="rect">
            <a:avLst/>
          </a:prstGeom>
          <a:ln w="12700">
            <a:miter lim="400000"/>
          </a:ln>
        </p:spPr>
      </p:pic>
      <p:sp>
        <p:nvSpPr>
          <p:cNvPr id="172" name="Sogand Ghasem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C2C2C"/>
                </a:solidFill>
              </a:defRPr>
            </a:lvl1pPr>
          </a:lstStyle>
          <a:p>
            <a:pPr/>
            <a:r>
              <a:t>Sogand Ghasemi</a:t>
            </a:r>
          </a:p>
        </p:txBody>
      </p:sp>
      <p:sp>
        <p:nvSpPr>
          <p:cNvPr id="173" name="Improving Medical Imaging With AI"/>
          <p:cNvSpPr txBox="1"/>
          <p:nvPr>
            <p:ph type="subTitle" sz="quarter" idx="1"/>
          </p:nvPr>
        </p:nvSpPr>
        <p:spPr>
          <a:xfrm>
            <a:off x="1206500" y="6639509"/>
            <a:ext cx="21971000" cy="2006601"/>
          </a:xfrm>
          <a:prstGeom prst="rect">
            <a:avLst/>
          </a:prstGeom>
        </p:spPr>
        <p:txBody>
          <a:bodyPr/>
          <a:lstStyle>
            <a:lvl1pPr defTabSz="457200">
              <a:defRPr i="1" sz="3900">
                <a:solidFill>
                  <a:srgbClr val="101012"/>
                </a:solidFill>
                <a:latin typeface="Times Roman"/>
                <a:ea typeface="Times Roman"/>
                <a:cs typeface="Times Roman"/>
                <a:sym typeface="Times Roman"/>
              </a:defRPr>
            </a:lvl1pPr>
          </a:lstStyle>
          <a:p>
            <a:pPr/>
            <a:r>
              <a:t>Improving Medical Imaging With AI</a:t>
            </a:r>
          </a:p>
        </p:txBody>
      </p:sp>
      <p:sp>
        <p:nvSpPr>
          <p:cNvPr id="174" name="Brain Tumor Classification Using Deep Learning and Meta-Learning"/>
          <p:cNvSpPr txBox="1"/>
          <p:nvPr>
            <p:ph type="ctrTitle"/>
          </p:nvPr>
        </p:nvSpPr>
        <p:spPr>
          <a:prstGeom prst="rect">
            <a:avLst/>
          </a:prstGeom>
        </p:spPr>
        <p:txBody>
          <a:bodyPr/>
          <a:lstStyle>
            <a:lvl1pPr defTabSz="457200">
              <a:lnSpc>
                <a:spcPct val="100000"/>
              </a:lnSpc>
              <a:spcBef>
                <a:spcPts val="1200"/>
              </a:spcBef>
              <a:defRPr b="1" spc="0" sz="4200">
                <a:solidFill>
                  <a:srgbClr val="323232"/>
                </a:solidFill>
                <a:latin typeface="Times Roman"/>
                <a:ea typeface="Times Roman"/>
                <a:cs typeface="Times Roman"/>
                <a:sym typeface="Times Roman"/>
              </a:defRPr>
            </a:lvl1pPr>
          </a:lstStyle>
          <a:p>
            <a:pPr/>
            <a:r>
              <a:t>Brain Tumor Classification Using Deep Learning and Meta-Learning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4.2)Meta-Learning with MAML"/>
          <p:cNvSpPr txBox="1"/>
          <p:nvPr/>
        </p:nvSpPr>
        <p:spPr>
          <a:xfrm>
            <a:off x="1977859" y="1133502"/>
            <a:ext cx="5875902"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1200"/>
              </a:spcBef>
              <a:defRPr b="1" sz="3300" u="sng">
                <a:latin typeface="Times Roman"/>
                <a:ea typeface="Times Roman"/>
                <a:cs typeface="Times Roman"/>
                <a:sym typeface="Times Roman"/>
              </a:defRPr>
            </a:lvl1pPr>
          </a:lstStyle>
          <a:p>
            <a:pPr/>
            <a:r>
              <a:t>4.2)Meta-Learning with MAML</a:t>
            </a:r>
          </a:p>
        </p:txBody>
      </p:sp>
      <p:sp>
        <p:nvSpPr>
          <p:cNvPr id="226" name="In the meta-learning phase using Model-Agnostic Meta-Learning (MAML), we aim to train the CNN model to quickly adapt to new brain tumor classification tasks, such as classifying glioma and meningioma. MAML works by first training the model on multiple ta"/>
          <p:cNvSpPr txBox="1"/>
          <p:nvPr/>
        </p:nvSpPr>
        <p:spPr>
          <a:xfrm>
            <a:off x="1913801" y="2092257"/>
            <a:ext cx="12787104" cy="102393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defRPr sz="3200">
                <a:latin typeface="Times Roman"/>
                <a:ea typeface="Times Roman"/>
                <a:cs typeface="Times Roman"/>
                <a:sym typeface="Times Roman"/>
              </a:defRPr>
            </a:pPr>
            <a:r>
              <a:t>In the meta-learning phase using Model-Agnostic Meta-Learning (MAML), we aim to train the CNN model to quickly adapt to new brain tumor classification tasks, such as classifying glioma and meningioma. MAML works by first training the model on multiple tasks, where each task is divided into a support set (for training) and a query set (for evaluation).</a:t>
            </a:r>
          </a:p>
          <a:p>
            <a:pPr defTabSz="457200">
              <a:spcBef>
                <a:spcPts val="0"/>
              </a:spcBef>
              <a:defRPr sz="3200">
                <a:latin typeface="Times Roman"/>
                <a:ea typeface="Times Roman"/>
                <a:cs typeface="Times Roman"/>
                <a:sym typeface="Times Roman"/>
              </a:defRPr>
            </a:pPr>
          </a:p>
          <a:p>
            <a:pPr defTabSz="457200">
              <a:spcBef>
                <a:spcPts val="0"/>
              </a:spcBef>
              <a:defRPr b="1" sz="3200">
                <a:latin typeface="Times Roman"/>
                <a:ea typeface="Times Roman"/>
                <a:cs typeface="Times Roman"/>
                <a:sym typeface="Times Roman"/>
              </a:defRPr>
            </a:pPr>
            <a:r>
              <a:t>Inner-Loop:</a:t>
            </a:r>
          </a:p>
          <a:p>
            <a:pPr defTabSz="457200">
              <a:spcBef>
                <a:spcPts val="0"/>
              </a:spcBef>
              <a:defRPr b="1" sz="3200">
                <a:latin typeface="Times Roman"/>
                <a:ea typeface="Times Roman"/>
                <a:cs typeface="Times Roman"/>
                <a:sym typeface="Times Roman"/>
              </a:defRPr>
            </a:pPr>
          </a:p>
          <a:p>
            <a:pPr defTabSz="457200">
              <a:spcBef>
                <a:spcPts val="0"/>
              </a:spcBef>
              <a:defRPr sz="3200">
                <a:latin typeface="Times Roman"/>
                <a:ea typeface="Times Roman"/>
                <a:cs typeface="Times Roman"/>
                <a:sym typeface="Times Roman"/>
              </a:defRPr>
            </a:pPr>
            <a:r>
              <a:t>The inner loop in MAML focuses on adapting the model to each specific task by performing multiple gradient updates using the support set (training data for each task). First, a copy of the model’s weights is created(fast weights), which will be adapted during the inner loop. For each task, the model is trained on a small number of labeled examples from the support set(batch_size). The model performs gradient descent using these examples, computing the loss (Cross-Entropy) and updating the fast weights by calculating the gradients and applying the inner learning rate (</a:t>
            </a:r>
            <a:r>
              <a:rPr>
                <a:latin typeface="Courier"/>
                <a:ea typeface="Courier"/>
                <a:cs typeface="Courier"/>
                <a:sym typeface="Courier"/>
              </a:rPr>
              <a:t>inner_lr</a:t>
            </a:r>
            <a:r>
              <a:t>). This process is repeated for a set number of steps (</a:t>
            </a:r>
            <a:r>
              <a:rPr>
                <a:latin typeface="Courier"/>
                <a:ea typeface="Courier"/>
                <a:cs typeface="Courier"/>
                <a:sym typeface="Courier"/>
              </a:rPr>
              <a:t>num_inner_steps</a:t>
            </a:r>
            <a:r>
              <a:t>), which fine-tunes the model's parameters to minimize the task-specific loss. The inner loop allows the model to quickly adjust to each task by leveraging only a small set of training examples, making it ready for the subsequent evaluation on the query set in the outer loop.</a:t>
            </a:r>
          </a:p>
        </p:txBody>
      </p:sp>
      <p:pic>
        <p:nvPicPr>
          <p:cNvPr id="227" name="Image 16-02-25 at 18.21 2.JPG" descr="Image 16-02-25 at 18.21 2.JPG"/>
          <p:cNvPicPr>
            <a:picLocks noChangeAspect="1"/>
          </p:cNvPicPr>
          <p:nvPr/>
        </p:nvPicPr>
        <p:blipFill>
          <a:blip r:embed="rId2">
            <a:extLst/>
          </a:blip>
          <a:stretch>
            <a:fillRect/>
          </a:stretch>
        </p:blipFill>
        <p:spPr>
          <a:xfrm>
            <a:off x="14999763" y="2141007"/>
            <a:ext cx="8883305" cy="707868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Outer-Loop"/>
          <p:cNvSpPr txBox="1"/>
          <p:nvPr/>
        </p:nvSpPr>
        <p:spPr>
          <a:xfrm>
            <a:off x="1900615" y="924653"/>
            <a:ext cx="217646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latin typeface="Times Roman"/>
                <a:ea typeface="Times Roman"/>
                <a:cs typeface="Times Roman"/>
                <a:sym typeface="Times Roman"/>
              </a:defRPr>
            </a:lvl1pPr>
          </a:lstStyle>
          <a:p>
            <a:pPr/>
            <a:r>
              <a:t>Outer-Loop</a:t>
            </a:r>
          </a:p>
        </p:txBody>
      </p:sp>
      <p:sp>
        <p:nvSpPr>
          <p:cNvPr id="230" name="The outer loop in MAML focuses on meta-optimization by updating the model's general parameters based on its performance across multiple tasks. After the inner loop adapts the model to each specific task, the outer loop evaluates the model’s performance o"/>
          <p:cNvSpPr txBox="1"/>
          <p:nvPr/>
        </p:nvSpPr>
        <p:spPr>
          <a:xfrm>
            <a:off x="1983219" y="2044232"/>
            <a:ext cx="20538151" cy="396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sz="3200">
                <a:latin typeface="Times Roman"/>
                <a:ea typeface="Times Roman"/>
                <a:cs typeface="Times Roman"/>
                <a:sym typeface="Times Roman"/>
              </a:defRPr>
            </a:lvl1pPr>
          </a:lstStyle>
          <a:p>
            <a:pPr/>
            <a:r>
              <a:t>The outer loop in MAML focuses on meta-optimization by updating the model's general parameters based on its performance across multiple tasks. After the inner loop adapts the model to each specific task, the outer loop evaluates the model’s performance on the query set (the test data). The model’s loss on the query set is computed, and this meta-loss is accumulated across all tasks. The model’s meta-parameters (the initial weights) are then updated using the meta-optimizer (Adam) based on the gradients of the meta-loss, which helps the model improve its ability to adapt to new tasks. This process allows the model to learn a shared initialization that works well across tasks, enabling it to adapt quickly to new tasks with only a few gradient updates. The outer loop ensures that the model generalizes effectively, optimizing it for fast adaptation during future task-specific fine-tuning.</a:t>
            </a:r>
          </a:p>
        </p:txBody>
      </p:sp>
      <p:sp>
        <p:nvSpPr>
          <p:cNvPr id="231" name="4.3)Training"/>
          <p:cNvSpPr txBox="1"/>
          <p:nvPr/>
        </p:nvSpPr>
        <p:spPr>
          <a:xfrm>
            <a:off x="2043841" y="6749276"/>
            <a:ext cx="233053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1200"/>
              </a:spcBef>
              <a:defRPr b="1" sz="3300" u="sng">
                <a:latin typeface="Times Roman"/>
                <a:ea typeface="Times Roman"/>
                <a:cs typeface="Times Roman"/>
                <a:sym typeface="Times Roman"/>
              </a:defRPr>
            </a:lvl1pPr>
          </a:lstStyle>
          <a:p>
            <a:pPr/>
            <a:r>
              <a:t>4.3)Training</a:t>
            </a:r>
          </a:p>
        </p:txBody>
      </p:sp>
      <p:sp>
        <p:nvSpPr>
          <p:cNvPr id="232" name="The model is trained for 1000 iterations with a meta-learning rate of 0.002 for the meta-optimizer (Adam). The inner learning rate for task-specific adaptations is set to 0.01. The dataset is split into 2 tasks, with each task divided into a support set "/>
          <p:cNvSpPr txBox="1"/>
          <p:nvPr/>
        </p:nvSpPr>
        <p:spPr>
          <a:xfrm>
            <a:off x="1983219" y="7916381"/>
            <a:ext cx="20538152"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sz="3200">
                <a:latin typeface="Times Roman"/>
                <a:ea typeface="Times Roman"/>
                <a:cs typeface="Times Roman"/>
                <a:sym typeface="Times Roman"/>
              </a:defRPr>
            </a:lvl1pPr>
          </a:lstStyle>
          <a:p>
            <a:pPr/>
            <a:r>
              <a:t>The model is trained for 1000 iterations with a meta-learning rate of 0.002 for the meta-optimizer (Adam). The inner learning rate for task-specific adaptations is set to 0.01. The dataset is split into 2 tasks, with each task divided into a support set (used for training) and a query set (used for evaluation). The task split ratio is 50% for both training and testing within each task. The batch size for both the support and query sets is set to 5, the model processes and evaluates 5 samples at a time during each iteration. The learning rate scheduler (ReduceLROnPlateau) adjusts the learning rate by halving it if the validation loss doesn’t improve after 5 epochs (patience=5). Weight decay is set to 1e-5 to prevent overfitting by penalizing large weights.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4.3)Results"/>
          <p:cNvSpPr txBox="1"/>
          <p:nvPr/>
        </p:nvSpPr>
        <p:spPr>
          <a:xfrm>
            <a:off x="1434241" y="1059676"/>
            <a:ext cx="208169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1200"/>
              </a:spcBef>
              <a:defRPr b="1" sz="3300" u="sng">
                <a:latin typeface="Times Roman"/>
                <a:ea typeface="Times Roman"/>
                <a:cs typeface="Times Roman"/>
                <a:sym typeface="Times Roman"/>
              </a:defRPr>
            </a:lvl1pPr>
          </a:lstStyle>
          <a:p>
            <a:pPr/>
            <a:r>
              <a:t>4.3)Results</a:t>
            </a:r>
          </a:p>
        </p:txBody>
      </p:sp>
      <p:pic>
        <p:nvPicPr>
          <p:cNvPr id="235" name="outpuft.png" descr="outpuft.png"/>
          <p:cNvPicPr>
            <a:picLocks noChangeAspect="1"/>
          </p:cNvPicPr>
          <p:nvPr/>
        </p:nvPicPr>
        <p:blipFill>
          <a:blip r:embed="rId2">
            <a:extLst/>
          </a:blip>
          <a:stretch>
            <a:fillRect/>
          </a:stretch>
        </p:blipFill>
        <p:spPr>
          <a:xfrm>
            <a:off x="14199012" y="4801963"/>
            <a:ext cx="9537701" cy="7493001"/>
          </a:xfrm>
          <a:prstGeom prst="rect">
            <a:avLst/>
          </a:prstGeom>
          <a:ln w="12700">
            <a:miter lim="400000"/>
          </a:ln>
        </p:spPr>
      </p:pic>
      <p:pic>
        <p:nvPicPr>
          <p:cNvPr id="236" name="outputf.png" descr="outputf.png"/>
          <p:cNvPicPr>
            <a:picLocks noChangeAspect="1"/>
          </p:cNvPicPr>
          <p:nvPr/>
        </p:nvPicPr>
        <p:blipFill>
          <a:blip r:embed="rId3">
            <a:extLst/>
          </a:blip>
          <a:stretch>
            <a:fillRect/>
          </a:stretch>
        </p:blipFill>
        <p:spPr>
          <a:xfrm>
            <a:off x="1081693" y="5128988"/>
            <a:ext cx="12503854" cy="5152977"/>
          </a:xfrm>
          <a:prstGeom prst="rect">
            <a:avLst/>
          </a:prstGeom>
          <a:ln w="12700">
            <a:miter lim="400000"/>
          </a:ln>
        </p:spPr>
      </p:pic>
      <p:sp>
        <p:nvSpPr>
          <p:cNvPr id="237" name="The model shows nearly perfect classification of glioma and meningioma as seen in the confusion matrix. The training curves indicate that after around 600 iterations, both the validation loss and validation accuracy stabilize near 100%, suggesting the mo"/>
          <p:cNvSpPr txBox="1"/>
          <p:nvPr/>
        </p:nvSpPr>
        <p:spPr>
          <a:xfrm>
            <a:off x="1417512" y="2107894"/>
            <a:ext cx="21548975" cy="199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defRPr sz="3200">
                <a:latin typeface="Times Roman"/>
                <a:ea typeface="Times Roman"/>
                <a:cs typeface="Times Roman"/>
                <a:sym typeface="Times Roman"/>
              </a:defRPr>
            </a:pPr>
            <a:r>
              <a:rPr sz="3100"/>
              <a:t>The model shows nearly perfect classification of glioma and meningioma as seen in the confusion matrix. The training curves indicate that after around 600 iterations, both the validation loss and validation accuracy stabilize near 100%, suggesting the model has converged. To improve efficiency, we could implement early stopping to halt training once the model reaches stable performance, preventing unnecessary training beyond this point</a:t>
            </a: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Brain tumors are one of the most common and dangerous conditions that need early detection for better treatment and prognosis.…"/>
          <p:cNvSpPr txBox="1"/>
          <p:nvPr/>
        </p:nvSpPr>
        <p:spPr>
          <a:xfrm>
            <a:off x="2129222" y="2538052"/>
            <a:ext cx="20125557"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5769" indent="-445769" defTabSz="457200">
              <a:spcBef>
                <a:spcPts val="1200"/>
              </a:spcBef>
              <a:buSzPct val="100000"/>
              <a:buChar char="•"/>
              <a:defRPr sz="3300">
                <a:latin typeface="Times Roman"/>
                <a:ea typeface="Times Roman"/>
                <a:cs typeface="Times Roman"/>
                <a:sym typeface="Times Roman"/>
              </a:defRPr>
            </a:pPr>
            <a:r>
              <a:t>Brain tumors are one of the most common and dangerous conditions that need early detection for better treatment and prognosis.</a:t>
            </a:r>
          </a:p>
          <a:p>
            <a:pPr marL="445769" indent="-445769" defTabSz="457200">
              <a:spcBef>
                <a:spcPts val="0"/>
              </a:spcBef>
              <a:buSzPct val="100000"/>
              <a:buChar char="•"/>
              <a:defRPr sz="3300">
                <a:latin typeface="Times Roman"/>
                <a:ea typeface="Times Roman"/>
                <a:cs typeface="Times Roman"/>
                <a:sym typeface="Times Roman"/>
              </a:defRPr>
            </a:pPr>
            <a:r>
              <a:t>Early detection through imaging techniques (e.g., MRI, CT scans) can significantly improve outcomes.</a:t>
            </a:r>
          </a:p>
          <a:p>
            <a:pPr defTabSz="457200">
              <a:spcBef>
                <a:spcPts val="0"/>
              </a:spcBef>
              <a:defRPr sz="3300">
                <a:latin typeface="Times Roman"/>
                <a:ea typeface="Times Roman"/>
                <a:cs typeface="Times Roman"/>
                <a:sym typeface="Times Roman"/>
              </a:defRPr>
            </a:pPr>
          </a:p>
          <a:p>
            <a:pPr marL="411479" indent="-411479" defTabSz="457200">
              <a:spcBef>
                <a:spcPts val="0"/>
              </a:spcBef>
              <a:buSzPct val="100000"/>
              <a:buChar char="•"/>
              <a:defRPr i="1" sz="3300">
                <a:latin typeface="Times Roman"/>
                <a:ea typeface="Times Roman"/>
                <a:cs typeface="Times Roman"/>
                <a:sym typeface="Times Roman"/>
              </a:defRPr>
            </a:pPr>
            <a:r>
              <a:rPr b="1"/>
              <a:t>Challenges:</a:t>
            </a:r>
            <a:r>
              <a:t> Tumor classification from images can be complex due to high variability in tumor appearances, image quality, and overlapping features between tumor and non-tumor regions.</a:t>
            </a:r>
          </a:p>
        </p:txBody>
      </p:sp>
      <p:sp>
        <p:nvSpPr>
          <p:cNvPr id="177" name="1. Problem Definition"/>
          <p:cNvSpPr txBox="1"/>
          <p:nvPr/>
        </p:nvSpPr>
        <p:spPr>
          <a:xfrm>
            <a:off x="1762462" y="1089033"/>
            <a:ext cx="4979493"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0"/>
              </a:spcBef>
              <a:defRPr b="1" sz="4200">
                <a:latin typeface="Times Roman"/>
                <a:ea typeface="Times Roman"/>
                <a:cs typeface="Times Roman"/>
                <a:sym typeface="Times Roman"/>
              </a:defRPr>
            </a:lvl1pPr>
          </a:lstStyle>
          <a:p>
            <a:pPr/>
            <a:r>
              <a:t>1. Problem Definition</a:t>
            </a:r>
          </a:p>
        </p:txBody>
      </p:sp>
      <p:sp>
        <p:nvSpPr>
          <p:cNvPr id="178" name="2. Approach"/>
          <p:cNvSpPr txBox="1"/>
          <p:nvPr/>
        </p:nvSpPr>
        <p:spPr>
          <a:xfrm>
            <a:off x="2153896" y="6530881"/>
            <a:ext cx="289121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latin typeface="Times Roman"/>
                <a:ea typeface="Times Roman"/>
                <a:cs typeface="Times Roman"/>
                <a:sym typeface="Times Roman"/>
              </a:defRPr>
            </a:lvl1pPr>
          </a:lstStyle>
          <a:p>
            <a:pPr/>
            <a:r>
              <a:t>2. Approach</a:t>
            </a:r>
          </a:p>
        </p:txBody>
      </p:sp>
      <p:sp>
        <p:nvSpPr>
          <p:cNvPr id="179" name="To address these challenges, we propose a two-phase solution:…"/>
          <p:cNvSpPr txBox="1"/>
          <p:nvPr/>
        </p:nvSpPr>
        <p:spPr>
          <a:xfrm>
            <a:off x="2384510" y="7979900"/>
            <a:ext cx="20636134" cy="411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1200"/>
              </a:spcBef>
              <a:defRPr sz="3300">
                <a:latin typeface="Times Roman"/>
                <a:ea typeface="Times Roman"/>
                <a:cs typeface="Times Roman"/>
                <a:sym typeface="Times Roman"/>
              </a:defRPr>
            </a:pPr>
            <a:r>
              <a:t>To address these challenges, we propose a two-phase solution:</a:t>
            </a:r>
          </a:p>
          <a:p>
            <a:pPr marL="377189" indent="-377189" defTabSz="457200">
              <a:spcBef>
                <a:spcPts val="1200"/>
              </a:spcBef>
              <a:buSzPct val="100000"/>
              <a:buChar char="•"/>
              <a:defRPr sz="3300">
                <a:latin typeface="Times Roman"/>
                <a:ea typeface="Times Roman"/>
                <a:cs typeface="Times Roman"/>
                <a:sym typeface="Times Roman"/>
              </a:defRPr>
            </a:pPr>
            <a:r>
              <a:rPr b="1"/>
              <a:t>Phase 1</a:t>
            </a:r>
            <a:r>
              <a:t>:</a:t>
            </a:r>
            <a:r>
              <a:rPr b="1"/>
              <a:t> </a:t>
            </a:r>
            <a:r>
              <a:rPr b="1" i="1"/>
              <a:t>CNN for Binary Classification</a:t>
            </a:r>
            <a:r>
              <a:t> – In this phase, we use a Convolutional Neural Network (CNN) to classify brain tumor images into two categories: Tumor vs No Tumor.</a:t>
            </a:r>
          </a:p>
          <a:p>
            <a:pPr marL="377189" indent="-377189" defTabSz="457200">
              <a:spcBef>
                <a:spcPts val="1200"/>
              </a:spcBef>
              <a:buSzPct val="100000"/>
              <a:buChar char="•"/>
              <a:defRPr sz="3300">
                <a:latin typeface="Times Roman"/>
                <a:ea typeface="Times Roman"/>
                <a:cs typeface="Times Roman"/>
                <a:sym typeface="Times Roman"/>
              </a:defRPr>
            </a:pPr>
            <a:r>
              <a:rPr b="1"/>
              <a:t>Phase 2</a:t>
            </a:r>
            <a:r>
              <a:t>: </a:t>
            </a:r>
            <a:r>
              <a:rPr b="1" i="1"/>
              <a:t>Meta-Learning with MAML</a:t>
            </a:r>
            <a:r>
              <a:t> – In the second phase, we extend the CNN model using Model-Agnostic Meta-Learning (MAML) to classify different types of brain tumors, such as glioma and meningioma, making the model more adaptable and efficient.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3. Phase 1"/>
          <p:cNvSpPr txBox="1"/>
          <p:nvPr/>
        </p:nvSpPr>
        <p:spPr>
          <a:xfrm>
            <a:off x="1735816" y="810353"/>
            <a:ext cx="265112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atin typeface="Times Roman"/>
                <a:ea typeface="Times Roman"/>
                <a:cs typeface="Times Roman"/>
                <a:sym typeface="Times Roman"/>
              </a:defRPr>
            </a:lvl1pPr>
          </a:lstStyle>
          <a:p>
            <a:pPr/>
            <a:r>
              <a:t>3. Phase 1</a:t>
            </a:r>
          </a:p>
        </p:txBody>
      </p:sp>
      <p:sp>
        <p:nvSpPr>
          <p:cNvPr id="182" name="I used the BR35H dataset from Kaggle, which contains MRI images of brain tumors. This dataset consists of 3000 images and it is particularly useful for training models to classify brain tumor images into two categories: Tumor(1) vs No Tumor(0).…"/>
          <p:cNvSpPr txBox="1"/>
          <p:nvPr/>
        </p:nvSpPr>
        <p:spPr>
          <a:xfrm>
            <a:off x="2015743" y="2920539"/>
            <a:ext cx="21586176" cy="55791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20000"/>
              </a:lnSpc>
              <a:spcBef>
                <a:spcPts val="0"/>
              </a:spcBef>
              <a:defRPr sz="3300">
                <a:latin typeface="Times Roman"/>
                <a:ea typeface="Times Roman"/>
                <a:cs typeface="Times Roman"/>
                <a:sym typeface="Times Roman"/>
              </a:defRPr>
            </a:pPr>
            <a:r>
              <a:t>I used the </a:t>
            </a:r>
            <a:r>
              <a:rPr b="1"/>
              <a:t>BR35H dataset</a:t>
            </a:r>
            <a:r>
              <a:t> from Kaggle, which contains MRI images of brain tumors. This dataset consists of 3000 images and it is particularly useful for training models to classify brain tumor images into two categories: </a:t>
            </a:r>
            <a:r>
              <a:rPr b="1"/>
              <a:t>Tumor(1)</a:t>
            </a:r>
            <a:r>
              <a:t> vs </a:t>
            </a:r>
            <a:r>
              <a:rPr b="1"/>
              <a:t>No Tumor(0)</a:t>
            </a:r>
            <a:r>
              <a:t>.</a:t>
            </a:r>
          </a:p>
          <a:p>
            <a:pPr lvl="1" marL="834389" indent="-377189" defTabSz="457200">
              <a:lnSpc>
                <a:spcPct val="120000"/>
              </a:lnSpc>
              <a:spcBef>
                <a:spcPts val="0"/>
              </a:spcBef>
              <a:buSzPct val="100000"/>
              <a:buChar char="•"/>
              <a:defRPr sz="3300">
                <a:latin typeface="Times Roman"/>
                <a:ea typeface="Times Roman"/>
                <a:cs typeface="Times Roman"/>
                <a:sym typeface="Times Roman"/>
              </a:defRPr>
            </a:pPr>
            <a:r>
              <a:t>The images were resized to 224x224 pixels and converted to grayscale. </a:t>
            </a:r>
          </a:p>
          <a:p>
            <a:pPr lvl="1" marL="834389" indent="-377189" defTabSz="457200">
              <a:lnSpc>
                <a:spcPct val="120000"/>
              </a:lnSpc>
              <a:spcBef>
                <a:spcPts val="0"/>
              </a:spcBef>
              <a:buSzPct val="100000"/>
              <a:buChar char="•"/>
              <a:defRPr sz="3300">
                <a:latin typeface="Times Roman"/>
                <a:ea typeface="Times Roman"/>
                <a:cs typeface="Times Roman"/>
                <a:sym typeface="Times Roman"/>
              </a:defRPr>
            </a:pPr>
            <a:r>
              <a:t>The dataset was split into:  </a:t>
            </a:r>
            <a:r>
              <a:rPr b="1"/>
              <a:t>Training Set</a:t>
            </a:r>
            <a:r>
              <a:t>(</a:t>
            </a:r>
            <a:r>
              <a:t>1800 images), </a:t>
            </a:r>
            <a:r>
              <a:rPr b="1"/>
              <a:t>Validation Set</a:t>
            </a:r>
            <a:r>
              <a:t>(</a:t>
            </a:r>
            <a:r>
              <a:t>600 images) and </a:t>
            </a:r>
            <a:r>
              <a:rPr b="1"/>
              <a:t>Test Set</a:t>
            </a:r>
            <a:r>
              <a:t>(</a:t>
            </a:r>
            <a:r>
              <a:t>600 images).</a:t>
            </a:r>
          </a:p>
          <a:p>
            <a:pPr lvl="1" marL="822960" indent="-365760" defTabSz="457200">
              <a:lnSpc>
                <a:spcPct val="150000"/>
              </a:lnSpc>
              <a:spcBef>
                <a:spcPts val="0"/>
              </a:spcBef>
              <a:buSzPct val="100000"/>
              <a:buChar char="•"/>
              <a:defRPr sz="3200">
                <a:latin typeface="Times Roman"/>
                <a:ea typeface="Times Roman"/>
                <a:cs typeface="Times Roman"/>
                <a:sym typeface="Times Roman"/>
              </a:defRPr>
            </a:pPr>
            <a:r>
              <a:t>The data was then normalized and converted into PyTorch tensors with shapes:</a:t>
            </a:r>
          </a:p>
          <a:p>
            <a:pPr lvl="4" marL="2171700" indent="-342900" defTabSz="457200">
              <a:lnSpc>
                <a:spcPct val="120000"/>
              </a:lnSpc>
              <a:spcBef>
                <a:spcPts val="0"/>
              </a:spcBef>
              <a:buSzPct val="27000"/>
              <a:buBlip>
                <a:blip r:embed="rId2"/>
              </a:buBlip>
              <a:defRPr sz="3000">
                <a:latin typeface="Times Roman"/>
                <a:ea typeface="Times Roman"/>
                <a:cs typeface="Times Roman"/>
                <a:sym typeface="Times Roman"/>
              </a:defRPr>
            </a:pPr>
            <a:r>
              <a:rPr b="1" i="1"/>
              <a:t>Training Set:</a:t>
            </a:r>
            <a:r>
              <a:rPr i="1"/>
              <a:t> torch.Size([1800, 1, 224, 224])</a:t>
            </a:r>
            <a:endParaRPr i="1"/>
          </a:p>
          <a:p>
            <a:pPr lvl="4" marL="2171700" indent="-342900" defTabSz="457200">
              <a:lnSpc>
                <a:spcPct val="120000"/>
              </a:lnSpc>
              <a:spcBef>
                <a:spcPts val="0"/>
              </a:spcBef>
              <a:buSzPct val="27000"/>
              <a:buBlip>
                <a:blip r:embed="rId2"/>
              </a:buBlip>
              <a:defRPr i="1" sz="3000">
                <a:latin typeface="Times Roman"/>
                <a:ea typeface="Times Roman"/>
                <a:cs typeface="Times Roman"/>
                <a:sym typeface="Times Roman"/>
              </a:defRPr>
            </a:pPr>
            <a:r>
              <a:rPr b="1"/>
              <a:t>Validation Set:</a:t>
            </a:r>
            <a:r>
              <a:t> torch.Size([600, 1, 224, 224])</a:t>
            </a:r>
          </a:p>
          <a:p>
            <a:pPr lvl="4" marL="2171700" indent="-342900" defTabSz="457200">
              <a:lnSpc>
                <a:spcPct val="150000"/>
              </a:lnSpc>
              <a:spcBef>
                <a:spcPts val="0"/>
              </a:spcBef>
              <a:buSzPct val="27000"/>
              <a:buBlip>
                <a:blip r:embed="rId2"/>
              </a:buBlip>
              <a:defRPr i="1" sz="3000">
                <a:latin typeface="Times Roman"/>
                <a:ea typeface="Times Roman"/>
                <a:cs typeface="Times Roman"/>
                <a:sym typeface="Times Roman"/>
              </a:defRPr>
            </a:pPr>
            <a:r>
              <a:rPr b="1"/>
              <a:t>Test Set: </a:t>
            </a:r>
            <a:r>
              <a:t>torch.Size([600, 1, 224, 224])</a:t>
            </a:r>
          </a:p>
          <a:p>
            <a:pPr lvl="1" marL="822960" indent="-365760" defTabSz="457200">
              <a:lnSpc>
                <a:spcPct val="150000"/>
              </a:lnSpc>
              <a:spcBef>
                <a:spcPts val="0"/>
              </a:spcBef>
              <a:buSzPct val="100000"/>
              <a:buChar char="•"/>
              <a:defRPr sz="3200">
                <a:latin typeface="Times Roman"/>
                <a:ea typeface="Times Roman"/>
                <a:cs typeface="Times Roman"/>
                <a:sym typeface="Times Roman"/>
              </a:defRPr>
            </a:pPr>
            <a:r>
              <a:t>Finally, the data was loaded into DataLoader with a batch size of 32 for training.</a:t>
            </a:r>
          </a:p>
        </p:txBody>
      </p:sp>
      <p:grpSp>
        <p:nvGrpSpPr>
          <p:cNvPr id="185" name="no7.jpg"/>
          <p:cNvGrpSpPr/>
          <p:nvPr/>
        </p:nvGrpSpPr>
        <p:grpSpPr>
          <a:xfrm>
            <a:off x="7822355" y="8963084"/>
            <a:ext cx="3163409" cy="3948867"/>
            <a:chOff x="0" y="0"/>
            <a:chExt cx="3163407" cy="3948866"/>
          </a:xfrm>
        </p:grpSpPr>
        <p:pic>
          <p:nvPicPr>
            <p:cNvPr id="184" name="no7.jpg" descr="no7.jpg"/>
            <p:cNvPicPr>
              <a:picLocks noChangeAspect="1"/>
            </p:cNvPicPr>
            <p:nvPr/>
          </p:nvPicPr>
          <p:blipFill>
            <a:blip r:embed="rId3">
              <a:extLst/>
            </a:blip>
            <a:srcRect l="0" t="0" r="0" b="0"/>
            <a:stretch>
              <a:fillRect/>
            </a:stretch>
          </p:blipFill>
          <p:spPr>
            <a:xfrm>
              <a:off x="127000" y="88900"/>
              <a:ext cx="2909408" cy="3618667"/>
            </a:xfrm>
            <a:prstGeom prst="rect">
              <a:avLst/>
            </a:prstGeom>
            <a:ln>
              <a:noFill/>
            </a:ln>
            <a:effectLst/>
          </p:spPr>
        </p:pic>
        <p:pic>
          <p:nvPicPr>
            <p:cNvPr id="183" name="no7.jpg" descr="no7.jpg"/>
            <p:cNvPicPr>
              <a:picLocks noChangeAspect="0"/>
            </p:cNvPicPr>
            <p:nvPr/>
          </p:nvPicPr>
          <p:blipFill>
            <a:blip r:embed="rId4">
              <a:extLst/>
            </a:blip>
            <a:stretch>
              <a:fillRect/>
            </a:stretch>
          </p:blipFill>
          <p:spPr>
            <a:xfrm>
              <a:off x="-1" y="-1"/>
              <a:ext cx="3163409" cy="3948868"/>
            </a:xfrm>
            <a:prstGeom prst="rect">
              <a:avLst/>
            </a:prstGeom>
            <a:effectLst/>
          </p:spPr>
        </p:pic>
      </p:grpSp>
      <p:grpSp>
        <p:nvGrpSpPr>
          <p:cNvPr id="188" name="y24.jpg"/>
          <p:cNvGrpSpPr/>
          <p:nvPr/>
        </p:nvGrpSpPr>
        <p:grpSpPr>
          <a:xfrm>
            <a:off x="12277162" y="8963084"/>
            <a:ext cx="3303331" cy="3948907"/>
            <a:chOff x="0" y="0"/>
            <a:chExt cx="3303329" cy="3948906"/>
          </a:xfrm>
        </p:grpSpPr>
        <p:pic>
          <p:nvPicPr>
            <p:cNvPr id="187" name="y24.jpg" descr="y24.jpg"/>
            <p:cNvPicPr>
              <a:picLocks noChangeAspect="1"/>
            </p:cNvPicPr>
            <p:nvPr/>
          </p:nvPicPr>
          <p:blipFill>
            <a:blip r:embed="rId5">
              <a:extLst/>
            </a:blip>
            <a:stretch>
              <a:fillRect/>
            </a:stretch>
          </p:blipFill>
          <p:spPr>
            <a:xfrm>
              <a:off x="127000" y="88900"/>
              <a:ext cx="3049330" cy="3618707"/>
            </a:xfrm>
            <a:prstGeom prst="rect">
              <a:avLst/>
            </a:prstGeom>
            <a:ln>
              <a:noFill/>
            </a:ln>
            <a:effectLst/>
          </p:spPr>
        </p:pic>
        <p:pic>
          <p:nvPicPr>
            <p:cNvPr id="186" name="y24.jpg" descr="y24.jpg"/>
            <p:cNvPicPr>
              <a:picLocks noChangeAspect="0"/>
            </p:cNvPicPr>
            <p:nvPr/>
          </p:nvPicPr>
          <p:blipFill>
            <a:blip r:embed="rId6">
              <a:extLst/>
            </a:blip>
            <a:stretch>
              <a:fillRect/>
            </a:stretch>
          </p:blipFill>
          <p:spPr>
            <a:xfrm>
              <a:off x="0" y="0"/>
              <a:ext cx="3303330" cy="3948907"/>
            </a:xfrm>
            <a:prstGeom prst="rect">
              <a:avLst/>
            </a:prstGeom>
            <a:effectLst/>
          </p:spPr>
        </p:pic>
      </p:grpSp>
      <p:sp>
        <p:nvSpPr>
          <p:cNvPr id="189" name="Tumor"/>
          <p:cNvSpPr txBox="1"/>
          <p:nvPr/>
        </p:nvSpPr>
        <p:spPr>
          <a:xfrm>
            <a:off x="12454638" y="12137211"/>
            <a:ext cx="1423408" cy="50139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sz="2400"/>
            </a:pPr>
            <a:r>
              <a:rPr>
                <a:latin typeface="Times Roman"/>
                <a:ea typeface="Times Roman"/>
                <a:cs typeface="Times Roman"/>
                <a:sym typeface="Times Roman"/>
              </a:rPr>
              <a:t>Tumor</a:t>
            </a:r>
            <a:r>
              <a:t> </a:t>
            </a:r>
          </a:p>
        </p:txBody>
      </p:sp>
      <p:sp>
        <p:nvSpPr>
          <p:cNvPr id="190" name="No Tumor"/>
          <p:cNvSpPr txBox="1"/>
          <p:nvPr/>
        </p:nvSpPr>
        <p:spPr>
          <a:xfrm>
            <a:off x="7958256" y="12215050"/>
            <a:ext cx="1423408" cy="4699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spcBef>
                <a:spcPts val="0"/>
              </a:spcBef>
              <a:defRPr sz="2400">
                <a:latin typeface="Times Roman"/>
                <a:ea typeface="Times Roman"/>
                <a:cs typeface="Times Roman"/>
                <a:sym typeface="Times Roman"/>
              </a:defRPr>
            </a:lvl1pPr>
          </a:lstStyle>
          <a:p>
            <a:pPr/>
            <a:r>
              <a:t>No Tumor </a:t>
            </a:r>
          </a:p>
        </p:txBody>
      </p:sp>
      <p:sp>
        <p:nvSpPr>
          <p:cNvPr id="191" name="3.1)Dataset and Preprocessing"/>
          <p:cNvSpPr txBox="1"/>
          <p:nvPr/>
        </p:nvSpPr>
        <p:spPr>
          <a:xfrm>
            <a:off x="2061794" y="2029197"/>
            <a:ext cx="56758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0"/>
              </a:spcBef>
              <a:defRPr b="1" sz="3400" u="sng">
                <a:latin typeface="Times Roman"/>
                <a:ea typeface="Times Roman"/>
                <a:cs typeface="Times Roman"/>
                <a:sym typeface="Times Roman"/>
              </a:defRPr>
            </a:lvl1pPr>
          </a:lstStyle>
          <a:p>
            <a:pPr/>
            <a:r>
              <a:t>3.1)Dataset and Preprocessing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3.2)CNN Model Architecture"/>
          <p:cNvSpPr txBox="1"/>
          <p:nvPr/>
        </p:nvSpPr>
        <p:spPr>
          <a:xfrm>
            <a:off x="1770126" y="1003300"/>
            <a:ext cx="5435266"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0"/>
              </a:spcBef>
              <a:defRPr b="1" sz="3400" u="sng">
                <a:latin typeface="Times Roman"/>
                <a:ea typeface="Times Roman"/>
                <a:cs typeface="Times Roman"/>
                <a:sym typeface="Times Roman"/>
              </a:defRPr>
            </a:lvl1pPr>
          </a:lstStyle>
          <a:p>
            <a:pPr/>
            <a:r>
              <a:t>3.2)CNN Model Architecture</a:t>
            </a:r>
          </a:p>
        </p:txBody>
      </p:sp>
      <p:pic>
        <p:nvPicPr>
          <p:cNvPr id="194" name="Screenshot 2025-03-19 at 14.47.03.png" descr="Screenshot 2025-03-19 at 14.47.03.png"/>
          <p:cNvPicPr>
            <a:picLocks noChangeAspect="1"/>
          </p:cNvPicPr>
          <p:nvPr/>
        </p:nvPicPr>
        <p:blipFill>
          <a:blip r:embed="rId2">
            <a:extLst/>
          </a:blip>
          <a:stretch>
            <a:fillRect/>
          </a:stretch>
        </p:blipFill>
        <p:spPr>
          <a:xfrm>
            <a:off x="5378524" y="2406725"/>
            <a:ext cx="13626952" cy="5172274"/>
          </a:xfrm>
          <a:prstGeom prst="rect">
            <a:avLst/>
          </a:prstGeom>
          <a:ln w="12700">
            <a:miter lim="400000"/>
          </a:ln>
        </p:spPr>
      </p:pic>
      <p:sp>
        <p:nvSpPr>
          <p:cNvPr id="195" name="I implemented a custom Convolutional Neural Network (CNN) for binary brain tumor classification. The model consists of three convolutional layers (32, 64, 64 filters) for feature extraction, followed by a fully connected layer with 64 neurons, ReLU activ"/>
          <p:cNvSpPr txBox="1"/>
          <p:nvPr/>
        </p:nvSpPr>
        <p:spPr>
          <a:xfrm>
            <a:off x="2182970" y="7900982"/>
            <a:ext cx="2001806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1200"/>
              </a:spcBef>
              <a:defRPr sz="3300">
                <a:latin typeface="Times Roman"/>
                <a:ea typeface="Times Roman"/>
                <a:cs typeface="Times Roman"/>
                <a:sym typeface="Times Roman"/>
              </a:defRPr>
            </a:lvl1pPr>
          </a:lstStyle>
          <a:p>
            <a:pPr/>
            <a:r>
              <a:t>I implemented a custom Convolutional Neural Network (CNN) for binary brain tumor classification. The model consists of three convolutional layers (32, 64, 64 filters) for feature extraction, followed by a fully connected layer with 64 neurons, ReLU activation, and a Dropout (0.5) to prevent overfitting. The final output layer has two neurons for classification. We initially experimented with a deeper model (4 layers), but it increased the risk of overfitting, so we chose to stick with the 3-layer architecture for better performance.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3.2.1)Training"/>
          <p:cNvSpPr txBox="1"/>
          <p:nvPr/>
        </p:nvSpPr>
        <p:spPr>
          <a:xfrm>
            <a:off x="1770126" y="1003300"/>
            <a:ext cx="2721546"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0"/>
              </a:spcBef>
              <a:defRPr b="1" sz="3400" u="sng">
                <a:latin typeface="Times Roman"/>
                <a:ea typeface="Times Roman"/>
                <a:cs typeface="Times Roman"/>
                <a:sym typeface="Times Roman"/>
              </a:defRPr>
            </a:lvl1pPr>
          </a:lstStyle>
          <a:p>
            <a:pPr/>
            <a:r>
              <a:t>3.2.1)Training</a:t>
            </a:r>
          </a:p>
        </p:txBody>
      </p:sp>
      <p:sp>
        <p:nvSpPr>
          <p:cNvPr id="198" name="The model is trained for up to 100 epochs with a learning rate of 0.0001. We use the Adam optimizer to efficiently update the model's weights by adapting the learning rate based on the gradients, and CrossEntropyLoss is used as the loss function for clas"/>
          <p:cNvSpPr txBox="1"/>
          <p:nvPr/>
        </p:nvSpPr>
        <p:spPr>
          <a:xfrm>
            <a:off x="1693926" y="2328525"/>
            <a:ext cx="20602969"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sz="3400">
                <a:latin typeface="Times Roman"/>
                <a:ea typeface="Times Roman"/>
                <a:cs typeface="Times Roman"/>
                <a:sym typeface="Times Roman"/>
              </a:defRPr>
            </a:lvl1pPr>
          </a:lstStyle>
          <a:p>
            <a:pPr/>
            <a:r>
              <a:t>The model is trained for up to 100 epochs with a learning rate of 0.0001. We use the Adam optimizer to efficiently update the model's weights by adapting the learning rate based on the gradients, and CrossEntropyLoss is used as the loss function for classification. A learning rate scheduler reduces the learning rate by half if the validation loss doesn't improve for 3 epochs. The model's weights are updated using backpropagation, and early stopping is applied with a patience of 20 epochs to prevent overfitting. If the validation loss improves, the model is saved. Training progress is tracked with accuracy and loss curves for both training and validation.</a:t>
            </a:r>
          </a:p>
        </p:txBody>
      </p:sp>
      <p:pic>
        <p:nvPicPr>
          <p:cNvPr id="199" name="Screenshot 2025-03-25 at 16.04.33.png" descr="Screenshot 2025-03-25 at 16.04.33.png"/>
          <p:cNvPicPr>
            <a:picLocks noChangeAspect="1"/>
          </p:cNvPicPr>
          <p:nvPr/>
        </p:nvPicPr>
        <p:blipFill>
          <a:blip r:embed="rId2">
            <a:extLst/>
          </a:blip>
          <a:stretch>
            <a:fillRect/>
          </a:stretch>
        </p:blipFill>
        <p:spPr>
          <a:xfrm>
            <a:off x="1905194" y="7191580"/>
            <a:ext cx="17955766" cy="1133347"/>
          </a:xfrm>
          <a:prstGeom prst="rect">
            <a:avLst/>
          </a:prstGeom>
          <a:ln w="12700">
            <a:miter lim="400000"/>
          </a:ln>
        </p:spPr>
      </p:pic>
      <p:pic>
        <p:nvPicPr>
          <p:cNvPr id="200" name="Screenshot 2025-03-25 at 16.10.58.png" descr="Screenshot 2025-03-25 at 16.10.58.png"/>
          <p:cNvPicPr>
            <a:picLocks noChangeAspect="1"/>
          </p:cNvPicPr>
          <p:nvPr/>
        </p:nvPicPr>
        <p:blipFill>
          <a:blip r:embed="rId3">
            <a:extLst/>
          </a:blip>
          <a:stretch>
            <a:fillRect/>
          </a:stretch>
        </p:blipFill>
        <p:spPr>
          <a:xfrm>
            <a:off x="1860484" y="8680436"/>
            <a:ext cx="9630999" cy="55697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3.3)Results"/>
          <p:cNvSpPr txBox="1"/>
          <p:nvPr/>
        </p:nvSpPr>
        <p:spPr>
          <a:xfrm>
            <a:off x="1992717" y="1198584"/>
            <a:ext cx="214131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400" u="sng">
                <a:latin typeface="Times Roman"/>
                <a:ea typeface="Times Roman"/>
                <a:cs typeface="Times Roman"/>
                <a:sym typeface="Times Roman"/>
              </a:defRPr>
            </a:lvl1pPr>
          </a:lstStyle>
          <a:p>
            <a:pPr/>
            <a:r>
              <a:t>3.3)Results</a:t>
            </a:r>
          </a:p>
        </p:txBody>
      </p:sp>
      <p:pic>
        <p:nvPicPr>
          <p:cNvPr id="203" name="mainoutput.png" descr="mainoutput.png"/>
          <p:cNvPicPr>
            <a:picLocks noChangeAspect="1"/>
          </p:cNvPicPr>
          <p:nvPr/>
        </p:nvPicPr>
        <p:blipFill>
          <a:blip r:embed="rId2">
            <a:extLst/>
          </a:blip>
          <a:stretch>
            <a:fillRect/>
          </a:stretch>
        </p:blipFill>
        <p:spPr>
          <a:xfrm>
            <a:off x="6340161" y="1722653"/>
            <a:ext cx="11703678" cy="5471851"/>
          </a:xfrm>
          <a:prstGeom prst="rect">
            <a:avLst/>
          </a:prstGeom>
          <a:ln w="12700">
            <a:miter lim="400000"/>
          </a:ln>
        </p:spPr>
      </p:pic>
      <p:pic>
        <p:nvPicPr>
          <p:cNvPr id="204" name="outputoverfitting.png" descr="outputoverfitting.png"/>
          <p:cNvPicPr>
            <a:picLocks noChangeAspect="1"/>
          </p:cNvPicPr>
          <p:nvPr/>
        </p:nvPicPr>
        <p:blipFill>
          <a:blip r:embed="rId3">
            <a:extLst/>
          </a:blip>
          <a:stretch>
            <a:fillRect/>
          </a:stretch>
        </p:blipFill>
        <p:spPr>
          <a:xfrm>
            <a:off x="6272619" y="7505373"/>
            <a:ext cx="11838762" cy="5535006"/>
          </a:xfrm>
          <a:prstGeom prst="rect">
            <a:avLst/>
          </a:prstGeom>
          <a:ln w="12700">
            <a:miter lim="400000"/>
          </a:ln>
        </p:spPr>
      </p:pic>
      <p:sp>
        <p:nvSpPr>
          <p:cNvPr id="205" name="1.CNN with 3 Layers"/>
          <p:cNvSpPr txBox="1"/>
          <p:nvPr/>
        </p:nvSpPr>
        <p:spPr>
          <a:xfrm>
            <a:off x="2476253" y="4172828"/>
            <a:ext cx="333215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latin typeface="Times Roman"/>
                <a:ea typeface="Times Roman"/>
                <a:cs typeface="Times Roman"/>
                <a:sym typeface="Times Roman"/>
              </a:defRPr>
            </a:lvl1pPr>
          </a:lstStyle>
          <a:p>
            <a:pPr/>
            <a:r>
              <a:t>1.CNN with 3 Layers</a:t>
            </a:r>
          </a:p>
        </p:txBody>
      </p:sp>
      <p:sp>
        <p:nvSpPr>
          <p:cNvPr id="206" name="2.CNN with 4 Layers"/>
          <p:cNvSpPr txBox="1"/>
          <p:nvPr/>
        </p:nvSpPr>
        <p:spPr>
          <a:xfrm>
            <a:off x="2476253" y="9987126"/>
            <a:ext cx="3332151"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latin typeface="Times Roman"/>
                <a:ea typeface="Times Roman"/>
                <a:cs typeface="Times Roman"/>
                <a:sym typeface="Times Roman"/>
              </a:defRPr>
            </a:lvl1pPr>
          </a:lstStyle>
          <a:p>
            <a:pPr/>
            <a:r>
              <a:t>2.CNN with 4 Layers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Screenshot 2025-03-18 at 18.21.13.png" descr="Screenshot 2025-03-18 at 18.21.13.png"/>
          <p:cNvPicPr>
            <a:picLocks noChangeAspect="1"/>
          </p:cNvPicPr>
          <p:nvPr/>
        </p:nvPicPr>
        <p:blipFill>
          <a:blip r:embed="rId2">
            <a:extLst/>
          </a:blip>
          <a:stretch>
            <a:fillRect/>
          </a:stretch>
        </p:blipFill>
        <p:spPr>
          <a:xfrm>
            <a:off x="13078879" y="8454553"/>
            <a:ext cx="9021073" cy="1651316"/>
          </a:xfrm>
          <a:prstGeom prst="rect">
            <a:avLst/>
          </a:prstGeom>
          <a:ln w="12700">
            <a:miter lim="400000"/>
          </a:ln>
        </p:spPr>
      </p:pic>
      <p:pic>
        <p:nvPicPr>
          <p:cNvPr id="209" name="mainconfusion.png" descr="mainconfusion.png"/>
          <p:cNvPicPr>
            <a:picLocks noChangeAspect="1"/>
          </p:cNvPicPr>
          <p:nvPr/>
        </p:nvPicPr>
        <p:blipFill>
          <a:blip r:embed="rId3">
            <a:extLst/>
          </a:blip>
          <a:stretch>
            <a:fillRect/>
          </a:stretch>
        </p:blipFill>
        <p:spPr>
          <a:xfrm>
            <a:off x="2057309" y="2583365"/>
            <a:ext cx="9391946" cy="7886919"/>
          </a:xfrm>
          <a:prstGeom prst="rect">
            <a:avLst/>
          </a:prstGeom>
          <a:ln w="12700">
            <a:miter lim="400000"/>
          </a:ln>
        </p:spPr>
      </p:pic>
      <p:pic>
        <p:nvPicPr>
          <p:cNvPr id="210" name="Screenshot 2025-03-24 at 15.08.16.png" descr="Screenshot 2025-03-24 at 15.08.16.png"/>
          <p:cNvPicPr>
            <a:picLocks noChangeAspect="1"/>
          </p:cNvPicPr>
          <p:nvPr/>
        </p:nvPicPr>
        <p:blipFill>
          <a:blip r:embed="rId4">
            <a:extLst/>
          </a:blip>
          <a:stretch>
            <a:fillRect/>
          </a:stretch>
        </p:blipFill>
        <p:spPr>
          <a:xfrm>
            <a:off x="13078879" y="3073412"/>
            <a:ext cx="9021073" cy="3472141"/>
          </a:xfrm>
          <a:prstGeom prst="rect">
            <a:avLst/>
          </a:prstGeom>
          <a:ln w="12700">
            <a:miter lim="400000"/>
          </a:ln>
        </p:spPr>
      </p:pic>
      <p:sp>
        <p:nvSpPr>
          <p:cNvPr id="211" name="3.Classification Report"/>
          <p:cNvSpPr txBox="1"/>
          <p:nvPr/>
        </p:nvSpPr>
        <p:spPr>
          <a:xfrm>
            <a:off x="1877590" y="792850"/>
            <a:ext cx="372319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latin typeface="Times Roman"/>
                <a:ea typeface="Times Roman"/>
                <a:cs typeface="Times Roman"/>
                <a:sym typeface="Times Roman"/>
              </a:defRPr>
            </a:lvl1pPr>
          </a:lstStyle>
          <a:p>
            <a:pPr/>
            <a:r>
              <a:t>3.Classification Report </a:t>
            </a:r>
          </a:p>
        </p:txBody>
      </p:sp>
      <p:sp>
        <p:nvSpPr>
          <p:cNvPr id="212" name="3.3) Report of 4-Layer CNN"/>
          <p:cNvSpPr txBox="1"/>
          <p:nvPr/>
        </p:nvSpPr>
        <p:spPr>
          <a:xfrm>
            <a:off x="15389232" y="10963830"/>
            <a:ext cx="440036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latin typeface="Times Roman"/>
                <a:ea typeface="Times Roman"/>
                <a:cs typeface="Times Roman"/>
                <a:sym typeface="Times Roman"/>
              </a:defRPr>
            </a:lvl1pPr>
          </a:lstStyle>
          <a:p>
            <a:pPr/>
            <a:r>
              <a:t>3.3) Report of 4-Layer CNN</a:t>
            </a:r>
          </a:p>
        </p:txBody>
      </p:sp>
      <p:sp>
        <p:nvSpPr>
          <p:cNvPr id="213" name="3.2) Report of 3-Layer CNN"/>
          <p:cNvSpPr txBox="1"/>
          <p:nvPr/>
        </p:nvSpPr>
        <p:spPr>
          <a:xfrm>
            <a:off x="15389232" y="7214303"/>
            <a:ext cx="4400365"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latin typeface="Times Roman"/>
                <a:ea typeface="Times Roman"/>
                <a:cs typeface="Times Roman"/>
                <a:sym typeface="Times Roman"/>
              </a:defRPr>
            </a:lvl1pPr>
          </a:lstStyle>
          <a:p>
            <a:pPr/>
            <a:r>
              <a:t>3.2) Report of 3-Layer CNN</a:t>
            </a:r>
          </a:p>
        </p:txBody>
      </p:sp>
      <p:sp>
        <p:nvSpPr>
          <p:cNvPr id="214" name="3.1) Confusion Matrix of 3-Layer CNN"/>
          <p:cNvSpPr txBox="1"/>
          <p:nvPr/>
        </p:nvSpPr>
        <p:spPr>
          <a:xfrm>
            <a:off x="3722174" y="10963830"/>
            <a:ext cx="6062217"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3000">
                <a:latin typeface="Times Roman"/>
                <a:ea typeface="Times Roman"/>
                <a:cs typeface="Times Roman"/>
                <a:sym typeface="Times Roman"/>
              </a:defRPr>
            </a:lvl1pPr>
          </a:lstStyle>
          <a:p>
            <a:pPr/>
            <a:r>
              <a:t>3.1) Confusion Matrix of 3-Layer CNN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4. Phase 2"/>
          <p:cNvSpPr txBox="1"/>
          <p:nvPr/>
        </p:nvSpPr>
        <p:spPr>
          <a:xfrm>
            <a:off x="1465325" y="1143000"/>
            <a:ext cx="265112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atin typeface="Times Roman"/>
                <a:ea typeface="Times Roman"/>
                <a:cs typeface="Times Roman"/>
                <a:sym typeface="Times Roman"/>
              </a:defRPr>
            </a:lvl1pPr>
          </a:lstStyle>
          <a:p>
            <a:pPr/>
            <a:r>
              <a:t>4. Phase 2</a:t>
            </a:r>
          </a:p>
        </p:txBody>
      </p:sp>
      <p:sp>
        <p:nvSpPr>
          <p:cNvPr id="217" name="In Phase 2, I extend the CNN model from Phase 1 by applying Model-Agnostic Meta-Learning (MAML) for classifying brain tumor types, such as glioma and meningioma. MAML enables the model to quickly adapt to new tasks with minimal data by learning generaliz"/>
          <p:cNvSpPr txBox="1"/>
          <p:nvPr/>
        </p:nvSpPr>
        <p:spPr>
          <a:xfrm>
            <a:off x="2042147" y="2419403"/>
            <a:ext cx="20299706" cy="203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0"/>
              </a:spcBef>
              <a:defRPr sz="3200">
                <a:latin typeface="Times Roman"/>
                <a:ea typeface="Times Roman"/>
                <a:cs typeface="Times Roman"/>
                <a:sym typeface="Times Roman"/>
              </a:defRPr>
            </a:pPr>
            <a:r>
              <a:t>In Phase 2, I extend the CNN model from Phase 1 by applying </a:t>
            </a:r>
            <a:r>
              <a:rPr b="1"/>
              <a:t>Model-Agnostic Meta-Learning (MAML)</a:t>
            </a:r>
            <a:r>
              <a:t> for classifying brain tumor types, such as </a:t>
            </a:r>
            <a:r>
              <a:rPr b="1"/>
              <a:t>glioma</a:t>
            </a:r>
            <a:r>
              <a:t> and </a:t>
            </a:r>
            <a:r>
              <a:rPr b="1"/>
              <a:t>meningioma</a:t>
            </a:r>
            <a:r>
              <a:t>. MAML enables the model to quickly adapt to new tasks with minimal data by learning generalizable features. This allows the same CNN architecture to efficiently perform classification with few examples, improving its robustness for tumor type classification.</a:t>
            </a:r>
          </a:p>
        </p:txBody>
      </p:sp>
      <p:sp>
        <p:nvSpPr>
          <p:cNvPr id="218" name="4.1)Dataset and Preprocessing"/>
          <p:cNvSpPr txBox="1"/>
          <p:nvPr/>
        </p:nvSpPr>
        <p:spPr>
          <a:xfrm>
            <a:off x="2008950" y="5089893"/>
            <a:ext cx="56758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0"/>
              </a:spcBef>
              <a:defRPr b="1" sz="3400" u="sng">
                <a:latin typeface="Times Roman"/>
                <a:ea typeface="Times Roman"/>
                <a:cs typeface="Times Roman"/>
                <a:sym typeface="Times Roman"/>
              </a:defRPr>
            </a:lvl1pPr>
          </a:lstStyle>
          <a:p>
            <a:pPr/>
            <a:r>
              <a:t>4.1)Dataset and Preprocessing</a:t>
            </a:r>
          </a:p>
        </p:txBody>
      </p:sp>
      <p:sp>
        <p:nvSpPr>
          <p:cNvPr id="219" name="I obtained the dataset from Kaggle, which contains images of two types of brain tumors: glioma and meningioma. Glioma is a type of tumor that originates in the glial cells of the brain and spinal cord, which can affect both adults and children. It often "/>
          <p:cNvSpPr txBox="1"/>
          <p:nvPr/>
        </p:nvSpPr>
        <p:spPr>
          <a:xfrm>
            <a:off x="2101136" y="6363383"/>
            <a:ext cx="20549450" cy="396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sz="3200">
                <a:latin typeface="Times Roman"/>
                <a:ea typeface="Times Roman"/>
                <a:cs typeface="Times Roman"/>
                <a:sym typeface="Times Roman"/>
              </a:defRPr>
            </a:lvl1pPr>
          </a:lstStyle>
          <a:p>
            <a:pPr/>
            <a:r>
              <a:t>I obtained the dataset from Kaggle, which contains images of two types of brain tumors: glioma and meningioma. Glioma is a type of tumor that originates in the glial cells of the brain and spinal cord, which can affect both adults and children. It often grows quickly and can be highly invasive. Meningioma, on the other hand, is a tumor that arises from the meninges, the protective layers surrounding the brain and spinal cord, and is typically slower growing and less invasive than glioma. The dataset includes 1321 glioma images and 1339 meningioma images, bringing the total to 2660 images after filtering. I have assigned 0 to glioma and 1 to meningioma for classification purposes. For preprocessing, the images were resized to 64x64 pixels, converted to grayscale (1 channel), and then transformed into PyTorch tensors with pixel values normalized to the range [0, 1].</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1" name="Screenshot 2025-03-10 at 00.11.44.png" descr="Screenshot 2025-03-10 at 00.11.44.png"/>
          <p:cNvPicPr>
            <a:picLocks noChangeAspect="1"/>
          </p:cNvPicPr>
          <p:nvPr/>
        </p:nvPicPr>
        <p:blipFill>
          <a:blip r:embed="rId2">
            <a:extLst/>
          </a:blip>
          <a:stretch>
            <a:fillRect/>
          </a:stretch>
        </p:blipFill>
        <p:spPr>
          <a:xfrm>
            <a:off x="7548757" y="4907562"/>
            <a:ext cx="9286486" cy="6327321"/>
          </a:xfrm>
          <a:prstGeom prst="rect">
            <a:avLst/>
          </a:prstGeom>
          <a:ln w="12700">
            <a:miter lim="400000"/>
          </a:ln>
        </p:spPr>
      </p:pic>
      <p:sp>
        <p:nvSpPr>
          <p:cNvPr id="222" name="4.1.1)How CNN Classifies Meningioma and Glioma:…"/>
          <p:cNvSpPr txBox="1"/>
          <p:nvPr/>
        </p:nvSpPr>
        <p:spPr>
          <a:xfrm>
            <a:off x="2214314" y="1631444"/>
            <a:ext cx="18032293" cy="33152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spcBef>
                <a:spcPts val="1400"/>
              </a:spcBef>
              <a:defRPr b="1" sz="3400">
                <a:latin typeface="Times Roman"/>
                <a:ea typeface="Times Roman"/>
                <a:cs typeface="Times Roman"/>
                <a:sym typeface="Times Roman"/>
              </a:defRPr>
            </a:pPr>
            <a:r>
              <a:t>4.1.1)How CNN Classifies Meningioma and Glioma:</a:t>
            </a:r>
          </a:p>
          <a:p>
            <a:pPr defTabSz="457200">
              <a:spcBef>
                <a:spcPts val="1200"/>
              </a:spcBef>
              <a:defRPr sz="3000">
                <a:latin typeface="Times Roman"/>
                <a:ea typeface="Times Roman"/>
                <a:cs typeface="Times Roman"/>
                <a:sym typeface="Times Roman"/>
              </a:defRPr>
            </a:pPr>
            <a:r>
              <a:t>CNN differentiates Meningioma and Glioma by learning key MRI features. Meningiomas are well-defined, round, and extra-axial, with a homogeneous texture and strong contrast enhancement. Gliomas are irregular, infiltrative, intra-axial, and heterogeneous due to edema and necrosis. The CNN extracts these patterns through convolutional layers, enabling accurate classification.</a:t>
            </a:r>
          </a:p>
        </p:txBody>
      </p:sp>
      <p:sp>
        <p:nvSpPr>
          <p:cNvPr id="223" name="2.Meningioma and Glioma"/>
          <p:cNvSpPr txBox="1"/>
          <p:nvPr/>
        </p:nvSpPr>
        <p:spPr>
          <a:xfrm>
            <a:off x="10380073" y="11820462"/>
            <a:ext cx="38187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latin typeface="Times Roman"/>
                <a:ea typeface="Times Roman"/>
                <a:cs typeface="Times Roman"/>
                <a:sym typeface="Times Roman"/>
              </a:defRPr>
            </a:lvl1pPr>
          </a:lstStyle>
          <a:p>
            <a:pPr/>
            <a:r>
              <a:t>2.Meningioma and Glioma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8_MinimalistLight">
  <a:themeElements>
    <a:clrScheme name="38_MinimalistLight">
      <a:dk1>
        <a:srgbClr val="53585F"/>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8_MinimalistLight">
  <a:themeElements>
    <a:clrScheme name="38_Minimalist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