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44" r:id="rId2"/>
    <p:sldId id="345" r:id="rId3"/>
    <p:sldId id="338" r:id="rId4"/>
    <p:sldId id="364" r:id="rId5"/>
    <p:sldId id="378" r:id="rId6"/>
    <p:sldId id="367" r:id="rId7"/>
    <p:sldId id="370" r:id="rId8"/>
    <p:sldId id="371" r:id="rId9"/>
    <p:sldId id="374" r:id="rId10"/>
    <p:sldId id="362" r:id="rId11"/>
    <p:sldId id="380" r:id="rId12"/>
    <p:sldId id="383" r:id="rId13"/>
    <p:sldId id="382" r:id="rId14"/>
    <p:sldId id="385" r:id="rId15"/>
    <p:sldId id="381" r:id="rId16"/>
    <p:sldId id="377" r:id="rId17"/>
    <p:sldId id="384" r:id="rId18"/>
    <p:sldId id="375" r:id="rId19"/>
    <p:sldId id="376" r:id="rId20"/>
    <p:sldId id="373" r:id="rId21"/>
    <p:sldId id="386" r:id="rId22"/>
    <p:sldId id="387" r:id="rId23"/>
    <p:sldId id="388" r:id="rId24"/>
    <p:sldId id="389" r:id="rId25"/>
  </p:sldIdLst>
  <p:sldSz cx="10261600" cy="7200900"/>
  <p:notesSz cx="6797675" cy="9926638"/>
  <p:embeddedFontLst>
    <p:embeddedFont>
      <p:font typeface="현대 able Bold" panose="02000500020000020003" pitchFamily="2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휴먼엑스포" panose="02030504000101010101" pitchFamily="18" charset="-127"/>
      <p:regular r:id="rId30"/>
    </p:embeddedFont>
    <p:embeddedFont>
      <p:font typeface="나눔고딕" panose="020B0600000101010101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2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A3"/>
    <a:srgbClr val="FCD5B5"/>
    <a:srgbClr val="FFCC00"/>
    <a:srgbClr val="FFFFCC"/>
    <a:srgbClr val="FDE8D7"/>
    <a:srgbClr val="FAFA44"/>
    <a:srgbClr val="F9B277"/>
    <a:srgbClr val="FEF6F0"/>
    <a:srgbClr val="FFFFFF"/>
    <a:srgbClr val="F9A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941" autoAdjust="0"/>
    <p:restoredTop sz="94660"/>
  </p:normalViewPr>
  <p:slideViewPr>
    <p:cSldViewPr>
      <p:cViewPr varScale="1">
        <p:scale>
          <a:sx n="89" d="100"/>
          <a:sy n="89" d="100"/>
        </p:scale>
        <p:origin x="1638" y="90"/>
      </p:cViewPr>
      <p:guideLst>
        <p:guide orient="horz" pos="2268"/>
        <p:guide pos="3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9688D-A347-4F58-9521-04CAA6EEE584}" type="datetimeFigureOut">
              <a:rPr lang="ko-KR" altLang="en-US" smtClean="0"/>
              <a:t>2017-04-18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7713" y="744538"/>
            <a:ext cx="53022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471DA-5C22-4681-BF5B-1E5D5E52292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65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71DA-5C22-4681-BF5B-1E5D5E52292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67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71DA-5C22-4681-BF5B-1E5D5E52292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24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9620" y="2236948"/>
            <a:ext cx="8722360" cy="15435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9240" y="4080510"/>
            <a:ext cx="718312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23C3-C450-4769-B284-74058872004B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4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67A9-F8E6-4286-BC83-D20D29741DDA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29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39660" y="288372"/>
            <a:ext cx="2308860" cy="61441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3081" y="288372"/>
            <a:ext cx="6755553" cy="61441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494-5CDB-4DED-97F4-1E914A4A4D30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20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A75E-2D1F-4ED6-8116-D31F0FEFD208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912" y="-2772"/>
            <a:ext cx="10262511" cy="7203672"/>
            <a:chOff x="-912" y="-2772"/>
            <a:chExt cx="10262511" cy="7203672"/>
          </a:xfrm>
        </p:grpSpPr>
        <p:sp>
          <p:nvSpPr>
            <p:cNvPr id="8" name="직사각형 7"/>
            <p:cNvSpPr/>
            <p:nvPr/>
          </p:nvSpPr>
          <p:spPr>
            <a:xfrm>
              <a:off x="-912" y="-2772"/>
              <a:ext cx="10262511" cy="7203672"/>
            </a:xfrm>
            <a:prstGeom prst="rect">
              <a:avLst/>
            </a:prstGeom>
            <a:solidFill>
              <a:srgbClr val="584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59567" y="1180982"/>
              <a:ext cx="9939504" cy="5875779"/>
            </a:xfrm>
            <a:prstGeom prst="roundRect">
              <a:avLst>
                <a:gd name="adj" fmla="val 3132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0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BE1E-30CC-4461-AE86-9E453BEFECEC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0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596" y="4627246"/>
            <a:ext cx="8722360" cy="14301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596" y="3052049"/>
            <a:ext cx="872236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6E61-BAE1-4862-B7CC-8B318328F6C0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64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3081" y="1680212"/>
            <a:ext cx="4532207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16314" y="1680212"/>
            <a:ext cx="4532207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FEB4-CD1D-44A9-82AD-4E5842973659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37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081" y="1611869"/>
            <a:ext cx="4533989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3081" y="2283619"/>
            <a:ext cx="4533989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12751" y="1611869"/>
            <a:ext cx="453577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12751" y="2283619"/>
            <a:ext cx="453577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DB-5A8A-43FD-847A-D792ED26F489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58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F5F5-2A6D-45EB-B01C-7B6F4D2A7A7F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85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1F30-1E9F-4E53-A576-CC59C647C71C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01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080" y="286702"/>
            <a:ext cx="337599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2002" y="286704"/>
            <a:ext cx="5736519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3080" y="1506857"/>
            <a:ext cx="337599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273D9-7839-4989-A62A-385069827388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9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1345" y="5040630"/>
            <a:ext cx="615696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1345" y="643414"/>
            <a:ext cx="615696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1345" y="5635705"/>
            <a:ext cx="615696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035B-7846-46BC-906F-6B266296F598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1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13080" y="288370"/>
            <a:ext cx="923544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3080" y="1680212"/>
            <a:ext cx="923544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3081" y="6674169"/>
            <a:ext cx="239437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A2C92-E025-4FD9-88A7-09C37C06B1AA}" type="datetime4">
              <a:rPr lang="ko-KR" altLang="en-US" smtClean="0"/>
              <a:t>2017년 4월 18일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06048" y="6674169"/>
            <a:ext cx="32495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54148" y="6674169"/>
            <a:ext cx="239437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6565-3999-4620-9BF2-1C30ADDC22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4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739" y="50"/>
            <a:ext cx="10265339" cy="7200900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911" y="50"/>
            <a:ext cx="10262511" cy="4200102"/>
          </a:xfrm>
          <a:prstGeom prst="rect">
            <a:avLst/>
          </a:prstGeom>
          <a:solidFill>
            <a:srgbClr val="584C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 descr="C:\Users\hds\AppData\Local\Microsoft\Windows\Temporary Internet Files\Content.IE5\U7I5MU1O\iyc-logo1-sp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49" b="69563" l="35190" r="95905">
                        <a14:foregroundMark x1="65048" y1="54313" x2="65048" y2="54313"/>
                        <a14:foregroundMark x1="64810" y1="47691" x2="64810" y2="47691"/>
                        <a14:foregroundMark x1="77000" y1="39064" x2="77000" y2="39064"/>
                        <a14:foregroundMark x1="82190" y1="32139" x2="82190" y2="32139"/>
                        <a14:foregroundMark x1="51571" y1="39733" x2="51571" y2="39733"/>
                        <a14:foregroundMark x1="50524" y1="52977" x2="50524" y2="52977"/>
                        <a14:foregroundMark x1="46619" y1="54678" x2="46619" y2="54678"/>
                        <a14:foregroundMark x1="63238" y1="62272" x2="63238" y2="62272"/>
                        <a14:foregroundMark x1="67905" y1="63609" x2="67905" y2="63609"/>
                        <a14:foregroundMark x1="82190" y1="48056" x2="82190" y2="48056"/>
                        <a14:foregroundMark x1="45694" y1="34081" x2="45694" y2="34081"/>
                        <a14:foregroundMark x1="58464" y1="43715" x2="58464" y2="43715"/>
                        <a14:foregroundMark x1="71815" y1="44160" x2="71815" y2="44160"/>
                        <a14:foregroundMark x1="72775" y1="57731" x2="72775" y2="57731"/>
                        <a14:foregroundMark x1="45026" y1="50723" x2="45026" y2="507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761" r="6859" b="25219"/>
          <a:stretch/>
        </p:blipFill>
        <p:spPr bwMode="auto">
          <a:xfrm>
            <a:off x="5584594" y="2448322"/>
            <a:ext cx="489571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889" y="4367129"/>
            <a:ext cx="5760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8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28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평촌</a:t>
            </a:r>
            <a:r>
              <a:rPr lang="en-US" altLang="ko-KR" sz="28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WM</a:t>
            </a:r>
            <a:r>
              <a:rPr lang="ko-KR" altLang="en-US" sz="28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센터 김용균 차장</a:t>
            </a:r>
            <a:endParaRPr lang="en-US" altLang="ko-KR" sz="28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28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8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031-476-8141 / 010-6317-0208)</a:t>
            </a:r>
            <a:endParaRPr lang="ko-KR" altLang="en-US" sz="28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823" y="2278172"/>
            <a:ext cx="754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매매가이드</a:t>
            </a:r>
            <a:endParaRPr lang="en-US" altLang="ko-KR" sz="5400" b="1" dirty="0" smtClean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1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703" y="2102169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매매개요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28801"/>
              </p:ext>
            </p:extLst>
          </p:nvPr>
        </p:nvGraphicFramePr>
        <p:xfrm>
          <a:off x="628702" y="1944266"/>
          <a:ext cx="8318522" cy="211945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50254"/>
                <a:gridCol w="1634503"/>
                <a:gridCol w="1830643"/>
                <a:gridCol w="1719553"/>
                <a:gridCol w="1683569"/>
              </a:tblGrid>
              <a:tr h="2505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미 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홍 콩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중 국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A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후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· </a:t>
                      </a:r>
                      <a:r>
                        <a:rPr lang="ko-KR" altLang="en-US" sz="1200" b="1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선강통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일 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361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주문단위 </a:t>
                      </a:r>
                      <a:r>
                        <a:rPr lang="en-US" altLang="ko-KR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수량</a:t>
                      </a:r>
                      <a:r>
                        <a:rPr lang="en-US" altLang="ko-KR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일부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ETF 100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종목별 상이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(2,000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 단위 多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100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매도 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종목별 상이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주가단위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USD</a:t>
                      </a:r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0.01 </a:t>
                      </a:r>
                      <a:r>
                        <a:rPr lang="ko-KR" altLang="en-US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多</a:t>
                      </a:r>
                      <a:endParaRPr lang="en-US" altLang="ko-KR" sz="1000" b="0" baseline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(0.0001</a:t>
                      </a:r>
                      <a:r>
                        <a:rPr lang="ko-KR" altLang="en-US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까지</a:t>
                      </a:r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가능</a:t>
                      </a:r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HKD 0.01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多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(0.001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까지 가능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CNY 0.01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JPY</a:t>
                      </a:r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종목별 상이</a:t>
                      </a:r>
                      <a:r>
                        <a:rPr lang="en-US" altLang="ko-KR" sz="1000" b="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43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주문가능 시간 </a:t>
                      </a:r>
                      <a:endParaRPr lang="en-US" altLang="ko-KR" sz="1100" b="1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한국시간 기준</a:t>
                      </a:r>
                      <a:r>
                        <a:rPr lang="en-US" altLang="ko-KR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22:30~05:00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점심휴장 없음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10:30~13:00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14:00~17:00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10:30~12:30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14:00~16:00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09:00~11:30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12:30~15:00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9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종목코드</a:t>
                      </a:r>
                      <a:endParaRPr lang="en-US" altLang="ko-KR" sz="1100" b="1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(Symbol)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영문심볼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예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: NUS, MSFT)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종목코드번호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(5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자리 숫자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종목코드번호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(6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자리 숫자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종목코드번호</a:t>
                      </a:r>
                      <a:endParaRPr lang="en-US" altLang="ko-KR" sz="1000" b="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(4</a:t>
                      </a:r>
                      <a:r>
                        <a:rPr lang="ko-KR" altLang="en-US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자리 숫자</a:t>
                      </a:r>
                      <a:r>
                        <a:rPr lang="en-US" altLang="ko-KR" sz="1000" b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580790" y="1368202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 개요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212160" y="1944266"/>
            <a:ext cx="432048" cy="432048"/>
          </a:xfrm>
          <a:prstGeom prst="ellipse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pic>
        <p:nvPicPr>
          <p:cNvPr id="25" name="그림 24" descr="중국국기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3761" y="1965696"/>
            <a:ext cx="421135" cy="39626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175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6" descr="C:\Documents and Settings\20801276\Local Settings\Temporary Internet Files\Content.IE5\62N3ZCO4\MC900015921[2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4657" y="1965696"/>
            <a:ext cx="514970" cy="396262"/>
          </a:xfrm>
          <a:prstGeom prst="rect">
            <a:avLst/>
          </a:prstGeom>
          <a:noFill/>
        </p:spPr>
      </p:pic>
      <p:pic>
        <p:nvPicPr>
          <p:cNvPr id="26" name="그림 25" descr="일장기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3049" y="2005402"/>
            <a:ext cx="360040" cy="341313"/>
          </a:xfrm>
          <a:prstGeom prst="ellipse">
            <a:avLst/>
          </a:prstGeom>
          <a:solidFill>
            <a:schemeClr val="bg1"/>
          </a:solidFill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7469"/>
              </p:ext>
            </p:extLst>
          </p:nvPr>
        </p:nvGraphicFramePr>
        <p:xfrm>
          <a:off x="594296" y="4248522"/>
          <a:ext cx="2232248" cy="247934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9459"/>
                <a:gridCol w="1182789"/>
              </a:tblGrid>
              <a:tr h="312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 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통 화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2166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1000" b="1" kern="0" dirty="0" smtClean="0">
                          <a:effectLst/>
                          <a:latin typeface="+mn-lt"/>
                          <a:ea typeface="맑은 고딕"/>
                          <a:cs typeface="굴림"/>
                        </a:rPr>
                        <a:t>포르투갈</a:t>
                      </a:r>
                      <a:endParaRPr lang="en-US" altLang="ko-KR" sz="1000" b="1" kern="0" dirty="0" smtClean="0">
                        <a:effectLst/>
                        <a:latin typeface="+mn-lt"/>
                        <a:ea typeface="맑은 고딕"/>
                        <a:cs typeface="굴림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스페인</a:t>
                      </a:r>
                      <a:endParaRPr lang="en-US" altLang="ko-KR" sz="1000" b="1" kern="0" dirty="0" smtClean="0">
                        <a:effectLst/>
                        <a:latin typeface="+mn-lt"/>
                        <a:ea typeface="+mn-ea"/>
                        <a:cs typeface="굴림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오스트리아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벨기에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핀란드프랑스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독일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그리스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아일랜드</a:t>
                      </a:r>
                      <a:endParaRPr lang="en-US" altLang="ko-KR" sz="1000" b="1" kern="0" dirty="0" smtClean="0">
                        <a:effectLst/>
                        <a:latin typeface="+mn-lt"/>
                        <a:ea typeface="+mn-ea"/>
                        <a:cs typeface="굴림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이탈리아</a:t>
                      </a:r>
                      <a:endParaRPr lang="ko-KR" altLang="ko-KR" sz="10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kern="0" dirty="0" smtClean="0">
                          <a:effectLst/>
                          <a:latin typeface="+mn-lt"/>
                          <a:ea typeface="+mn-ea"/>
                          <a:cs typeface="굴림"/>
                        </a:rPr>
                        <a:t>네덜란드</a:t>
                      </a:r>
                      <a:endParaRPr lang="ko-KR" altLang="ko-KR" sz="1000" b="1" kern="100" dirty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ysClr val="windowText" lastClr="000000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EUR</a:t>
                      </a:r>
                      <a:endParaRPr lang="ko-KR" altLang="en-US" sz="1000" b="1" dirty="0">
                        <a:solidFill>
                          <a:sysClr val="windowText" lastClr="000000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9"/>
              </p:ext>
            </p:extLst>
          </p:nvPr>
        </p:nvGraphicFramePr>
        <p:xfrm>
          <a:off x="2898552" y="4248525"/>
          <a:ext cx="2120427" cy="247934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96888"/>
                <a:gridCol w="1123539"/>
              </a:tblGrid>
              <a:tr h="305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 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통 화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3580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캐나다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CAD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0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영국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GBP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0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덴마크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DKK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0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노르웨이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NOK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5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스웨덴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SEK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56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 smtClean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스위스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 smtClean="0">
                          <a:effectLst/>
                          <a:latin typeface="맑은 고딕"/>
                          <a:ea typeface="맑은 고딕"/>
                          <a:cs typeface="굴림"/>
                        </a:rPr>
                        <a:t>CHF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71793"/>
              </p:ext>
            </p:extLst>
          </p:nvPr>
        </p:nvGraphicFramePr>
        <p:xfrm>
          <a:off x="5202808" y="4248522"/>
          <a:ext cx="2086494" cy="247934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80935"/>
                <a:gridCol w="1105559"/>
              </a:tblGrid>
              <a:tr h="305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 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통 화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3611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호주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AUD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1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인도네시아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IDR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1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뉴질랜드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NZD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12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싱가포르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SGD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36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태국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굴림"/>
                        </a:rPr>
                        <a:t>THB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561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베트남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VND</a:t>
                      </a:r>
                      <a:endParaRPr lang="ko-KR" sz="10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395243" y="4831276"/>
            <a:ext cx="1840013" cy="12464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인도네시아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태국의 경우 거래통화와 결제통화가 상이할 수 있음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통화의 전신송금 및 결제가 </a:t>
            </a:r>
            <a:r>
              <a:rPr lang="ko-KR" altLang="en-US" sz="1000" b="1" dirty="0" err="1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안되는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경우 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USD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결제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703" y="2102169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7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거래소 별 특징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0790" y="1296194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거래소 별 특징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18067"/>
              </p:ext>
            </p:extLst>
          </p:nvPr>
        </p:nvGraphicFramePr>
        <p:xfrm>
          <a:off x="450280" y="1810833"/>
          <a:ext cx="9058343" cy="311652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16019"/>
                <a:gridCol w="1319624"/>
                <a:gridCol w="1338345"/>
                <a:gridCol w="1291548"/>
                <a:gridCol w="1291548"/>
                <a:gridCol w="1267914"/>
                <a:gridCol w="1233345"/>
              </a:tblGrid>
              <a:tr h="27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11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미 국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홍 콩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상해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심천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일 본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기타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39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동시호가제도</a:t>
                      </a: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없음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10:00~10:30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10:15~10:25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10:15~10:25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08:00~09:00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국가별 상이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증권거래소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12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개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OTC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마켓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개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(Main Board, GEM)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개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상해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주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개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메인보드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중소판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,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창업판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개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동경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나고야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삿포로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후쿠오카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국가별 상이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4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실시간 시세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유료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거래소별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월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1,500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유료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30,000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유료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14,000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원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유료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20,000)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분지연시세만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제공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종가시세 제공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상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∙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하한가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없음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없음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10%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10% 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종목별 상이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국가별 상이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72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세금 제도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양도소득세 자진신고 납부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주문 유의사항</a:t>
                      </a:r>
                      <a:endParaRPr lang="en-US" altLang="ko-KR" sz="1100" b="1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소수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둘째자리까지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주문 가능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일부 저가주 제외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종목별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매매단위 상이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후강통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종목만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투자가능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선강통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종목만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투자가능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종목별 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매매단위 상이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전화주문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만 가능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결제 후 매도가능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2189" y="5112618"/>
            <a:ext cx="8545075" cy="16158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온라인 거래 국가의 경우 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Day-Trading 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가능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전화주문 국가의 경우 매수결제 후 매도 가능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중국은 익일부터 매도 가능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출금 및 매도 환전은 결제일 이후 가능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기타국가 매도 시 당사로 완전히 자금 입금 후 출금 가능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실시간 시세는 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HTS, MTS, 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유선을 통해 신청 가능</a:t>
            </a:r>
            <a:endParaRPr lang="en-US" altLang="ko-KR" sz="11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해외주식은 </a:t>
            </a:r>
            <a:r>
              <a:rPr lang="ko-KR" altLang="en-US" sz="1100" dirty="0" err="1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지정가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주문만 가능</a:t>
            </a:r>
            <a:endParaRPr lang="en-US" altLang="ko-KR" sz="11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</a:t>
            </a:r>
            <a:r>
              <a:rPr lang="ko-KR" altLang="en-US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배당금 및 유상증자 등 </a:t>
            </a:r>
            <a:r>
              <a:rPr lang="ko-KR" altLang="en-US" sz="11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제반권리에</a:t>
            </a:r>
            <a:r>
              <a:rPr lang="ko-KR" altLang="en-US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대한 사항은 </a:t>
            </a:r>
            <a:r>
              <a:rPr lang="ko-KR" altLang="en-US" sz="11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예탁결제원을</a:t>
            </a:r>
            <a:r>
              <a:rPr lang="ko-KR" altLang="en-US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통해 당사에서 국내와 동일한 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서비스</a:t>
            </a:r>
            <a:endParaRPr lang="en-US" altLang="ko-KR" sz="11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</a:t>
            </a:r>
            <a:r>
              <a:rPr lang="en-US" altLang="ko-KR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·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하한가</a:t>
            </a:r>
            <a:r>
              <a:rPr lang="en-US" altLang="ko-KR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거래단위</a:t>
            </a:r>
            <a:r>
              <a:rPr lang="en-US" altLang="ko-KR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주문거부사항 등 국내와 다양한 각도에서 차이가 있으므로 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매매 시 </a:t>
            </a:r>
            <a:r>
              <a:rPr lang="en-US" altLang="ko-KR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‘</a:t>
            </a:r>
            <a:r>
              <a:rPr lang="ko-KR" altLang="en-US" sz="11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해외상품부</a:t>
            </a:r>
            <a:r>
              <a:rPr lang="en-US" altLang="ko-KR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’ </a:t>
            </a:r>
            <a:r>
              <a:rPr lang="ko-KR" altLang="en-US" sz="11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확인 </a:t>
            </a:r>
            <a:r>
              <a:rPr lang="ko-KR" altLang="en-US" sz="11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필요</a:t>
            </a:r>
            <a:endParaRPr lang="en-US" altLang="ko-KR" sz="11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8" descr="세계지도[1]_0.t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320" y="1983981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직사각형 47"/>
          <p:cNvSpPr/>
          <p:nvPr/>
        </p:nvSpPr>
        <p:spPr>
          <a:xfrm>
            <a:off x="2557662" y="6045140"/>
            <a:ext cx="7181650" cy="579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야간 개장의 특성상 주간 예약주문 가능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개장 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전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 err="1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써머타임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적용 여부에 따라 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시간 상이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2075" indent="-92075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대부분 소수 </a:t>
            </a:r>
            <a:r>
              <a:rPr lang="ko-KR" altLang="en-US" sz="1000" b="1" dirty="0" err="1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둘째자리까지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매매 가능하며</a:t>
            </a:r>
            <a:r>
              <a: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일부 종목 소수 </a:t>
            </a:r>
            <a:r>
              <a:rPr lang="ko-KR" altLang="en-US" sz="1000" b="1" dirty="0" err="1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셋째자리</a:t>
            </a:r>
            <a:r>
              <a:rPr lang="ko-KR" altLang="en-US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체결은 미국의 기관투자자들만 갖는 기능일 수 있음</a:t>
            </a:r>
            <a:endParaRPr lang="en-US" altLang="ko-KR" sz="1000" b="1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510" y="288082"/>
            <a:ext cx="595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8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미국주식시장 소개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32650" y="1335999"/>
            <a:ext cx="1833854" cy="3922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미국주식 시장구조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635674" y="3513204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AMEX</a:t>
            </a:r>
          </a:p>
        </p:txBody>
      </p:sp>
      <p:sp>
        <p:nvSpPr>
          <p:cNvPr id="30" name="타원 29"/>
          <p:cNvSpPr/>
          <p:nvPr/>
        </p:nvSpPr>
        <p:spPr bwMode="auto">
          <a:xfrm>
            <a:off x="624925" y="4809348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NASDAQ</a:t>
            </a:r>
          </a:p>
        </p:txBody>
      </p:sp>
      <p:sp>
        <p:nvSpPr>
          <p:cNvPr id="33" name="타원 32"/>
          <p:cNvSpPr/>
          <p:nvPr/>
        </p:nvSpPr>
        <p:spPr bwMode="auto">
          <a:xfrm>
            <a:off x="635674" y="2097882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NYSE Euronext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2548627" y="1944266"/>
            <a:ext cx="7190685" cy="3816424"/>
            <a:chOff x="2226375" y="4126750"/>
            <a:chExt cx="7190685" cy="2137737"/>
          </a:xfrm>
          <a:solidFill>
            <a:srgbClr val="FFE9A3"/>
          </a:solidFill>
        </p:grpSpPr>
        <p:sp>
          <p:nvSpPr>
            <p:cNvPr id="39" name="직사각형 38"/>
            <p:cNvSpPr/>
            <p:nvPr/>
          </p:nvSpPr>
          <p:spPr>
            <a:xfrm>
              <a:off x="2226375" y="4126750"/>
              <a:ext cx="7190685" cy="51305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상장종목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4,500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시가총액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(USD)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세계 최대규모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경매방식 매매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전통적인 우량주가 상장되어 있는 시장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235410" y="4852261"/>
              <a:ext cx="7181650" cy="6853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구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)</a:t>
              </a:r>
              <a:r>
                <a:rPr lang="ko-KR" altLang="en-US" sz="1100" b="1" dirty="0" err="1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아메리칸증권거래소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상장종목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약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1,500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개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시가총액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약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조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(USD)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특징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: NYSE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와 합병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주요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ETF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거래시장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235410" y="5739245"/>
              <a:ext cx="7181650" cy="52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상장종목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3,700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시가총액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약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(USD)</a:t>
              </a:r>
            </a:p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특징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미국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 전자거래소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err="1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기술주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및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IT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위주의 거래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십자형 2"/>
          <p:cNvSpPr/>
          <p:nvPr/>
        </p:nvSpPr>
        <p:spPr>
          <a:xfrm>
            <a:off x="1242368" y="2880367"/>
            <a:ext cx="504056" cy="432051"/>
          </a:xfrm>
          <a:prstGeom prst="plu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 bwMode="auto">
          <a:xfrm>
            <a:off x="594296" y="5961476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매매 유의사항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5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8" descr="세계지도[1]_0.t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4336" y="1903013"/>
            <a:ext cx="8358187" cy="493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0510" y="288082"/>
            <a:ext cx="595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9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중국주식시장 소개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354148" y="6544393"/>
            <a:ext cx="2394373" cy="383381"/>
          </a:xfrm>
        </p:spPr>
        <p:txBody>
          <a:bodyPr/>
          <a:lstStyle/>
          <a:p>
            <a:fld id="{2B006565-3999-4620-9BF2-1C30ADDC229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969354" y="1410727"/>
            <a:ext cx="1833854" cy="3922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중국주식 투자구조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383297" y="6927058"/>
            <a:ext cx="7033764" cy="0"/>
          </a:xfrm>
          <a:prstGeom prst="lin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rgbClr val="584C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그룹 14"/>
          <p:cNvGrpSpPr/>
          <p:nvPr/>
        </p:nvGrpSpPr>
        <p:grpSpPr>
          <a:xfrm>
            <a:off x="6240252" y="2166287"/>
            <a:ext cx="3787092" cy="2586291"/>
            <a:chOff x="535160" y="5205233"/>
            <a:chExt cx="7475961" cy="1661982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35162" y="5225704"/>
              <a:ext cx="1696988" cy="496806"/>
            </a:xfrm>
            <a:prstGeom prst="roundRect">
              <a:avLst/>
            </a:prstGeom>
            <a:solidFill>
              <a:srgbClr val="FFE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후강통</a:t>
              </a:r>
              <a:r>
                <a: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(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沪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港通</a:t>
              </a: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)</a:t>
              </a:r>
              <a:r>
                <a:rPr lang="ko-KR" altLang="en-US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endPara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83292" y="5205233"/>
              <a:ext cx="5411803" cy="626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= ‘</a:t>
              </a:r>
              <a:r>
                <a:rPr lang="ko-KR" altLang="en-US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후구통</a:t>
              </a: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+</a:t>
              </a:r>
              <a:r>
                <a:rPr lang="ko-KR" altLang="en-US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강구통</a:t>
              </a: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＇</a:t>
              </a:r>
              <a:endPara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= ‘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외국인 대상 상해</a:t>
              </a: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A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 투자허용</a:t>
              </a: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+   </a:t>
              </a: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   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중국 내국인 대상 홍콩투자 허용</a:t>
              </a:r>
              <a:endParaRPr lang="en-US" altLang="ko-KR" sz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35160" y="6120730"/>
              <a:ext cx="1696990" cy="480972"/>
            </a:xfrm>
            <a:prstGeom prst="roundRect">
              <a:avLst/>
            </a:prstGeom>
            <a:solidFill>
              <a:srgbClr val="FFE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algn="ctr"/>
              <a:r>
                <a:rPr lang="ko-KR" altLang="en-US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선강통</a:t>
              </a:r>
              <a:r>
                <a: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(</a:t>
              </a:r>
              <a:r>
                <a:rPr lang="ko-KR" altLang="en-US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深港通</a:t>
              </a: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)</a:t>
              </a:r>
              <a:r>
                <a:rPr lang="ko-KR" altLang="en-US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endPara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 algn="ctr"/>
              <a:endPara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394497" y="6046424"/>
              <a:ext cx="5616624" cy="820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= ‘</a:t>
              </a:r>
              <a:r>
                <a:rPr lang="ko-KR" altLang="en-US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선구통</a:t>
              </a: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+</a:t>
              </a:r>
              <a:r>
                <a:rPr lang="ko-KR" altLang="en-US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강구통</a:t>
              </a:r>
              <a:r>
                <a:rPr lang="en-US" altLang="ko-KR" sz="1200" b="1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＇</a:t>
              </a:r>
              <a:endPara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= ‘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외국인 대상 심천</a:t>
              </a: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A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주 투자허용</a:t>
              </a: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+ </a:t>
              </a: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  </a:t>
              </a:r>
              <a:r>
                <a:rPr lang="ko-KR" altLang="en-US" sz="12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중국 내국인 대상 홍콩투자 허용</a:t>
              </a:r>
              <a:endParaRPr lang="en-US" altLang="ko-KR" sz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  <a:p>
              <a:pPr>
                <a:lnSpc>
                  <a:spcPct val="150000"/>
                </a:lnSpc>
                <a:spcAft>
                  <a:spcPts val="200"/>
                </a:spcAft>
              </a:pPr>
              <a:endParaRPr lang="en-US" altLang="ko-KR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4316301" y="4910834"/>
            <a:ext cx="1102531" cy="367378"/>
          </a:xfrm>
          <a:prstGeom prst="round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선구통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sz="1000" b="1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000" b="1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深股通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8371" y="4896594"/>
            <a:ext cx="1102829" cy="374280"/>
          </a:xfrm>
          <a:prstGeom prst="round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강구통</a:t>
            </a:r>
            <a:endParaRPr lang="en-US" altLang="ko-KR" sz="10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sz="1000" b="1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000" b="1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港股通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330600" y="5342882"/>
            <a:ext cx="3024336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외국투자자 </a:t>
            </a:r>
            <a:r>
              <a:rPr lang="en-US" altLang="ko-KR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홍콩을 통한 심천 </a:t>
            </a:r>
            <a:r>
              <a:rPr lang="en-US" altLang="ko-KR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</a:t>
            </a: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주 투자제도</a:t>
            </a:r>
            <a:endParaRPr lang="en-US" altLang="ko-KR" sz="10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심천성분과 중소혁신지수를  종목 중 </a:t>
            </a:r>
            <a:r>
              <a:rPr lang="ko-KR" altLang="en-US" sz="1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시총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RMB60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억 이상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심천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·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홍콩에 동시상장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(A+H)</a:t>
            </a: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메인보드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264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SME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보드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414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ChiNext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보드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203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endParaRPr lang="en-US" altLang="ko-KR" sz="1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14976" y="5289939"/>
            <a:ext cx="3312368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중국내국인 </a:t>
            </a:r>
            <a:r>
              <a:rPr lang="en-US" altLang="ko-KR" sz="1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홍콩주식 투자제도</a:t>
            </a:r>
            <a:endParaRPr lang="en-US" altLang="ko-KR" sz="10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항셍소형주지수를 종목 중 </a:t>
            </a:r>
            <a:r>
              <a:rPr lang="ko-KR" altLang="en-US" sz="1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시총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HKD 50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억 이상 </a:t>
            </a:r>
            <a:endParaRPr lang="en-US" altLang="ko-KR" sz="1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심천</a:t>
            </a:r>
            <a:r>
              <a:rPr lang="en-US" altLang="ko-KR" sz="1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·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홍콩 동시상장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(A+H)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이 새롭게 추가</a:t>
            </a:r>
            <a:endParaRPr lang="en-US" altLang="ko-KR" sz="1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US" altLang="ko-KR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        </a:t>
            </a:r>
            <a:r>
              <a:rPr lang="ko-KR" altLang="en-US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선강통</a:t>
            </a:r>
            <a:r>
              <a:rPr lang="ko-KR" altLang="en-US" sz="1000" b="1" i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내 강구통 거래대상 종목</a:t>
            </a:r>
            <a:r>
              <a:rPr lang="en-US" altLang="ko-KR" sz="1000" b="1" i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417</a:t>
            </a:r>
            <a:r>
              <a:rPr lang="ko-KR" altLang="en-US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개</a:t>
            </a:r>
            <a:endParaRPr lang="en-US" altLang="ko-KR" sz="1000" b="1" i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US" altLang="ko-KR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        (VS </a:t>
            </a:r>
            <a:r>
              <a:rPr lang="ko-KR" altLang="en-US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후강통 내 강구통의 경우 </a:t>
            </a:r>
            <a:r>
              <a:rPr lang="en-US" altLang="ko-KR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318</a:t>
            </a:r>
            <a:r>
              <a:rPr lang="ko-KR" altLang="en-US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개 종목</a:t>
            </a:r>
            <a:r>
              <a:rPr lang="en-US" altLang="ko-KR" sz="1000" b="1" i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  <a:sym typeface="Wingdings" panose="05000000000000000000" pitchFamily="2" charset="2"/>
              </a:rPr>
              <a:t>)</a:t>
            </a:r>
            <a:endParaRPr lang="en-US" altLang="ko-KR" sz="1000" b="1" i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35845" y="1514599"/>
            <a:ext cx="610798" cy="2300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상해</a:t>
            </a:r>
            <a:r>
              <a:rPr lang="en-US" altLang="ko-KR" sz="10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</a:t>
            </a:r>
            <a:endParaRPr lang="ko-KR" altLang="en-US" sz="10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53337" y="1512265"/>
            <a:ext cx="649503" cy="2300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심천</a:t>
            </a:r>
            <a:r>
              <a:rPr lang="en-US" altLang="ko-KR" sz="10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</a:t>
            </a:r>
            <a:endParaRPr lang="ko-KR" altLang="en-US" sz="10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5688" y="1512218"/>
            <a:ext cx="649503" cy="2300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홍콩</a:t>
            </a:r>
            <a:endParaRPr lang="ko-KR" altLang="en-US" sz="10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666304" y="1851111"/>
            <a:ext cx="1237697" cy="110293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endParaRPr lang="en-US" altLang="ko-KR" sz="9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Yoon 윤고딕 540_TT" pitchFamily="18" charset="-127"/>
              <a:ea typeface="Yoon 윤고딕 540_T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67" y="1907956"/>
            <a:ext cx="1072157" cy="984047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 bwMode="auto">
          <a:xfrm>
            <a:off x="2596959" y="1838510"/>
            <a:ext cx="1237697" cy="1115531"/>
          </a:xfrm>
          <a:prstGeom prst="ellipse">
            <a:avLst/>
          </a:prstGeom>
          <a:solidFill>
            <a:srgbClr val="FFE9A3"/>
          </a:solidFill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endParaRPr lang="en-US" altLang="ko-KR" sz="9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Yoon 윤고딕 540_TT" pitchFamily="18" charset="-127"/>
              <a:ea typeface="Yoon 윤고딕 540_TT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960" y="1964482"/>
            <a:ext cx="988030" cy="877011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 bwMode="auto">
          <a:xfrm>
            <a:off x="4469167" y="1835948"/>
            <a:ext cx="1237697" cy="11155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endParaRPr lang="en-US" altLang="ko-KR" sz="9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Yoon 윤고딕 540_TT" pitchFamily="18" charset="-127"/>
              <a:ea typeface="Yoon 윤고딕 540_TT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167" y="2018946"/>
            <a:ext cx="792549" cy="762066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159"/>
              </p:ext>
            </p:extLst>
          </p:nvPr>
        </p:nvGraphicFramePr>
        <p:xfrm>
          <a:off x="348947" y="3521388"/>
          <a:ext cx="5573939" cy="122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6277"/>
                <a:gridCol w="796277"/>
                <a:gridCol w="796277"/>
                <a:gridCol w="796277"/>
                <a:gridCol w="796277"/>
                <a:gridCol w="796277"/>
                <a:gridCol w="796277"/>
              </a:tblGrid>
              <a:tr h="30475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FE9A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상해</a:t>
                      </a:r>
                      <a:r>
                        <a:rPr lang="en-US" altLang="ko-KR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</a:t>
                      </a:r>
                      <a:endParaRPr lang="ko-KR" altLang="en-US" sz="1050" kern="1200" dirty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FE9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9B27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심천</a:t>
                      </a:r>
                      <a:r>
                        <a:rPr lang="en-US" altLang="ko-KR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</a:t>
                      </a:r>
                      <a:endParaRPr lang="ko-KR" altLang="en-US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FE9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9B27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홍콩</a:t>
                      </a:r>
                    </a:p>
                  </a:txBody>
                  <a:tcPr anchor="ctr">
                    <a:solidFill>
                      <a:srgbClr val="FFE9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F9B277"/>
                    </a:solidFill>
                  </a:tcPr>
                </a:tc>
              </a:tr>
              <a:tr h="3357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상해</a:t>
                      </a: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후구통</a:t>
                      </a:r>
                      <a:endParaRPr lang="en-US" altLang="ko-KR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심천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선구통</a:t>
                      </a:r>
                      <a:endParaRPr lang="en-US" altLang="ko-KR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홍콩</a:t>
                      </a: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(HKD)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강구통</a:t>
                      </a:r>
                    </a:p>
                  </a:txBody>
                  <a:tcPr anchor="ctr" horzOverflow="overflow">
                    <a:noFill/>
                  </a:tcPr>
                </a:tc>
              </a:tr>
              <a:tr h="2941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시가총액</a:t>
                      </a:r>
                      <a:endParaRPr lang="en-US" altLang="ko-KR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29,489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28,246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23,138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16,572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23Trillion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42,566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  <a:tr h="2941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5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상장종목</a:t>
                      </a:r>
                      <a:endParaRPr lang="en-US" altLang="ko-KR" sz="105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1,207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591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1,848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881</a:t>
                      </a: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1,902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417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595440" y="3297610"/>
            <a:ext cx="1327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9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단위</a:t>
            </a:r>
            <a:r>
              <a:rPr lang="en-US" altLang="ko-KR" sz="9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:Billion, RMB)</a:t>
            </a:r>
            <a:endParaRPr lang="ko-KR" altLang="en-US" sz="9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26344" y="4910834"/>
            <a:ext cx="1102531" cy="367378"/>
          </a:xfrm>
          <a:prstGeom prst="round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후강통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sz="1000" b="1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沪</a:t>
            </a: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港通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78271" y="5342882"/>
            <a:ext cx="2752717" cy="1297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외국투자자</a:t>
            </a:r>
            <a:r>
              <a:rPr lang="en-US" altLang="ko-KR" sz="10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홍콩을 통한 상해 </a:t>
            </a:r>
            <a:r>
              <a:rPr lang="en-US" altLang="ko-KR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</a:t>
            </a:r>
            <a:r>
              <a:rPr lang="ko-KR" altLang="en-US" sz="1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주 투자제도</a:t>
            </a:r>
            <a:endParaRPr lang="en-US" altLang="ko-KR" sz="1000" b="1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상해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180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지수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+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상해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380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지수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A·H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동시 약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591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endParaRPr lang="en-US" altLang="ko-KR" sz="1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150000"/>
              </a:lnSpc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상해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</a:t>
            </a:r>
            <a:r>
              <a:rPr lang="ko-KR" altLang="en-US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주 시가총액의 약 </a:t>
            </a:r>
            <a:r>
              <a:rPr lang="en-US" altLang="ko-KR" sz="1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6408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296" y="1800250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2288" y="1296194"/>
            <a:ext cx="1833854" cy="3922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중국거래 특징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510" y="288082"/>
            <a:ext cx="5958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9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중국주식시장 소개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endParaRPr lang="ko-KR" altLang="en-US" sz="2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010213"/>
              </p:ext>
            </p:extLst>
          </p:nvPr>
        </p:nvGraphicFramePr>
        <p:xfrm>
          <a:off x="835049" y="1728242"/>
          <a:ext cx="7533247" cy="1130380"/>
        </p:xfrm>
        <a:graphic>
          <a:graphicData uri="http://schemas.openxmlformats.org/drawingml/2006/table">
            <a:tbl>
              <a:tblPr/>
              <a:tblGrid>
                <a:gridCol w="1883819"/>
                <a:gridCol w="3765609"/>
                <a:gridCol w="1883819"/>
              </a:tblGrid>
              <a:tr h="28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중국거래소 거래시간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주문가능시간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28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동시호가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10:15~10:25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10:10~12:30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오전장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10:30~12:30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오후장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14:00~16:00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13:55~16:00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522288" y="3888482"/>
            <a:ext cx="1833854" cy="392243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중국주식 투자구조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54608"/>
              </p:ext>
            </p:extLst>
          </p:nvPr>
        </p:nvGraphicFramePr>
        <p:xfrm>
          <a:off x="835049" y="4392538"/>
          <a:ext cx="7517149" cy="1728192"/>
        </p:xfrm>
        <a:graphic>
          <a:graphicData uri="http://schemas.openxmlformats.org/drawingml/2006/table">
            <a:tbl>
              <a:tblPr/>
              <a:tblGrid>
                <a:gridCol w="1503754"/>
                <a:gridCol w="1503753"/>
                <a:gridCol w="1502135"/>
                <a:gridCol w="1503754"/>
                <a:gridCol w="1503753"/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날짜</a:t>
                      </a:r>
                      <a:endParaRPr lang="ko-KR" altLang="ko-KR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홍 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중국</a:t>
                      </a: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 err="1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후강통</a:t>
                      </a: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선강통</a:t>
                      </a: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거래가능 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통화결제여부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Day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가능</a:t>
                      </a:r>
                      <a:endParaRPr lang="en-US" altLang="ko-KR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Day+1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불가능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Day+2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공휴일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불가능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불가능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Day+3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공휴일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불가능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불가능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Day+4</a:t>
                      </a:r>
                      <a:endParaRPr lang="ko-KR" altLang="en-US" sz="1000" kern="1200" dirty="0" smtClean="0">
                        <a:gradFill>
                          <a:gsLst>
                            <a:gs pos="0">
                              <a:srgbClr val="584C3E"/>
                            </a:gs>
                            <a:gs pos="100000">
                              <a:srgbClr val="584C3E"/>
                            </a:gs>
                          </a:gsLst>
                          <a:lin ang="5400000" scaled="0"/>
                        </a:gradFill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영업일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gradFill>
                            <a:gsLst>
                              <a:gs pos="0">
                                <a:srgbClr val="584C3E"/>
                              </a:gs>
                              <a:gs pos="100000">
                                <a:srgbClr val="584C3E"/>
                              </a:gs>
                            </a:gsLst>
                            <a:lin ang="5400000" scaled="0"/>
                          </a:gradFill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가능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9282" y="2980603"/>
            <a:ext cx="7541878" cy="7638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동시호가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오전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000" dirty="0" err="1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오후장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각 주문세션 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5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분 전부터 주문 가능하며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10:20~25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분까지 취소 불가</a:t>
            </a:r>
            <a:endParaRPr lang="en-US" altLang="ko-KR" sz="10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중국주식은 정정주문 기능이 없음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취소주문만 가능</a:t>
            </a:r>
            <a:endParaRPr lang="en-US" altLang="ko-KR" sz="10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매수 후 익일부터 매도 가능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단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매도자금은 즉시 활용하여 매수 가능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0320" y="6264746"/>
            <a:ext cx="7541878" cy="323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홍콩과 중국이 모두 개장한 날 거래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익일이 홍콩 공휴일인 경우 </a:t>
            </a:r>
            <a:r>
              <a:rPr lang="ko-KR" altLang="en-US" sz="1000" dirty="0" err="1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후강통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및 </a:t>
            </a:r>
            <a:r>
              <a:rPr lang="ko-KR" altLang="en-US" sz="1000" dirty="0" err="1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선강통</a:t>
            </a:r>
            <a:r>
              <a:rPr lang="ko-KR" altLang="en-US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거래 불가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3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10.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일본주식 시장소개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6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352" y="2016274"/>
            <a:ext cx="77048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그림 19" descr="일장기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5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9086" y="1299041"/>
            <a:ext cx="3734149" cy="2512831"/>
          </a:xfrm>
          <a:prstGeom prst="ellipse">
            <a:avLst/>
          </a:prstGeom>
          <a:solidFill>
            <a:schemeClr val="bg1"/>
          </a:solidFill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1" name="직선 연결선 20"/>
          <p:cNvCxnSpPr/>
          <p:nvPr/>
        </p:nvCxnSpPr>
        <p:spPr>
          <a:xfrm>
            <a:off x="685240" y="110218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967052" y="1761851"/>
            <a:ext cx="5019176" cy="4273007"/>
            <a:chOff x="2362697" y="1391193"/>
            <a:chExt cx="5019176" cy="494843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32432" l="54118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57" b="68341"/>
            <a:stretch/>
          </p:blipFill>
          <p:spPr>
            <a:xfrm rot="307274">
              <a:off x="5602286" y="1391193"/>
              <a:ext cx="1779587" cy="164626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405" b="100000" l="0" r="854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0" t="25553" r="10556" b="1895"/>
            <a:stretch/>
          </p:blipFill>
          <p:spPr>
            <a:xfrm rot="594486">
              <a:off x="2362697" y="2504233"/>
              <a:ext cx="4143375" cy="3835399"/>
            </a:xfrm>
            <a:prstGeom prst="rect">
              <a:avLst/>
            </a:prstGeom>
          </p:spPr>
        </p:pic>
        <p:sp>
          <p:nvSpPr>
            <p:cNvPr id="26" name="타원 25"/>
            <p:cNvSpPr/>
            <p:nvPr/>
          </p:nvSpPr>
          <p:spPr>
            <a:xfrm flipH="1" flipV="1">
              <a:off x="5516847" y="4741762"/>
              <a:ext cx="96764" cy="802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F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 flipH="1" flipV="1">
              <a:off x="2717798" y="5135462"/>
              <a:ext cx="96764" cy="802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F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 flipH="1" flipV="1">
              <a:off x="4660898" y="4919562"/>
              <a:ext cx="96764" cy="802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F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 flipH="1" flipV="1">
              <a:off x="6286498" y="2252562"/>
              <a:ext cx="96764" cy="802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B0F0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1157721" y="1761851"/>
            <a:ext cx="2525041" cy="1587209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 w="63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JASDAQ</a:t>
            </a:r>
          </a:p>
          <a:p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상장종목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860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 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시가총액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 9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조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(JPY)</a:t>
            </a: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특징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일본 장외시장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</a:p>
          <a:p>
            <a:endParaRPr lang="ko-KR" altLang="en-US" sz="13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2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5987617" y="3957118"/>
            <a:ext cx="2473952" cy="1395939"/>
          </a:xfrm>
          <a:prstGeom prst="wedgeRoundRectCallout">
            <a:avLst>
              <a:gd name="adj1" fmla="val -61746"/>
              <a:gd name="adj2" fmla="val 24525"/>
              <a:gd name="adj3" fmla="val 16667"/>
            </a:avLst>
          </a:prstGeom>
          <a:solidFill>
            <a:schemeClr val="bg1">
              <a:alpha val="21000"/>
            </a:schemeClr>
          </a:solidFill>
          <a:ln w="63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일본 거래소그룹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(JPX)</a:t>
            </a:r>
          </a:p>
          <a:p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상장종목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3400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시가총액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528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조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(JPY)</a:t>
            </a: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특징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도쿄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오사카거래소 합병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NYSE, </a:t>
            </a:r>
            <a:r>
              <a:rPr lang="ko-KR" altLang="en-US" sz="12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나스닥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다음으로 큰 시장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3851080" y="1528694"/>
            <a:ext cx="1822407" cy="850344"/>
          </a:xfrm>
          <a:prstGeom prst="wedgeRoundRectCallout">
            <a:avLst>
              <a:gd name="adj1" fmla="val 57703"/>
              <a:gd name="adj2" fmla="val 47310"/>
              <a:gd name="adj3" fmla="val 16667"/>
            </a:avLst>
          </a:prstGeom>
          <a:solidFill>
            <a:schemeClr val="bg1">
              <a:alpha val="21000"/>
            </a:schemeClr>
          </a:solidFill>
          <a:ln w="63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삿포로 증권 거래소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상장종목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60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시가총액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43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조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(JPY)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1451963" y="3437303"/>
            <a:ext cx="1933907" cy="941610"/>
          </a:xfrm>
          <a:prstGeom prst="wedgeRoundRectCallout">
            <a:avLst>
              <a:gd name="adj1" fmla="val 35175"/>
              <a:gd name="adj2" fmla="val 86525"/>
              <a:gd name="adj3" fmla="val 16667"/>
            </a:avLst>
          </a:prstGeom>
          <a:solidFill>
            <a:schemeClr val="bg1">
              <a:alpha val="21000"/>
            </a:schemeClr>
          </a:solidFill>
          <a:ln w="63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ko-KR" altLang="en-US" sz="12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후쿠오카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증권 거래소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상장종목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약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120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개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/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시가총액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56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조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(JPY)</a:t>
            </a:r>
          </a:p>
          <a:p>
            <a:endParaRPr lang="en-US" altLang="ko-KR" sz="1100" dirty="0">
              <a:solidFill>
                <a:schemeClr val="tx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300" dirty="0">
              <a:solidFill>
                <a:schemeClr val="bg2">
                  <a:lumMod val="2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9322" y="5768083"/>
            <a:ext cx="7541878" cy="12167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Main  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- 1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부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대형주 위주 상장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시가총액 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500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억엔 이상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0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마더스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(Mothers): 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소형주 위주 상장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0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자스닥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en-US" altLang="ko-KR" sz="10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Jasdaq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 – Standard: 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신규사업 혹은 성장세가 빠른 소형주 위주 상장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                       </a:t>
            </a:r>
            <a:r>
              <a:rPr lang="en-US" altLang="ko-KR" sz="10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 – </a:t>
            </a: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Growth: 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신규사업 혹은 성장세가 빠른 소형주 위주 상장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20</a:t>
            </a:r>
            <a:r>
              <a:rPr lang="ko-KR" altLang="en-US" sz="10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분 지연시세만 제공</a:t>
            </a:r>
            <a:endParaRPr lang="en-US" altLang="ko-KR" sz="10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9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0320" y="1985224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0247"/>
              </p:ext>
            </p:extLst>
          </p:nvPr>
        </p:nvGraphicFramePr>
        <p:xfrm>
          <a:off x="1063732" y="1985224"/>
          <a:ext cx="2473416" cy="4783578"/>
        </p:xfrm>
        <a:graphic>
          <a:graphicData uri="http://schemas.openxmlformats.org/drawingml/2006/table">
            <a:tbl>
              <a:tblPr/>
              <a:tblGrid>
                <a:gridCol w="1005802"/>
                <a:gridCol w="1467614"/>
              </a:tblGrid>
              <a:tr h="391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 가</a:t>
                      </a:r>
                      <a:endParaRPr lang="ko-KR" altLang="ko-KR" sz="1100" b="1" i="0" u="none" strike="noStrike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장 운영 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6035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 콩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10:30~13:00</a:t>
                      </a:r>
                    </a:p>
                    <a:p>
                      <a:pPr marL="92075" marR="0" lvl="0" indent="-92075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14:00~17:00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 국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23:30~06:00</a:t>
                      </a:r>
                      <a:endParaRPr lang="ko-KR" altLang="en-US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5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 국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10:30~12:30</a:t>
                      </a:r>
                    </a:p>
                    <a:p>
                      <a:pPr marL="92075" marR="0" lvl="0" indent="-92075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14:00~16:00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1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 본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09:00~11:30</a:t>
                      </a:r>
                    </a:p>
                    <a:p>
                      <a:pPr marL="92075" marR="0" lvl="0" indent="-92075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12:30~15:00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포르투갈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스페인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오스트리아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벨기에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3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핀란드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17:00~01:25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265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프랑스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55827"/>
              </p:ext>
            </p:extLst>
          </p:nvPr>
        </p:nvGraphicFramePr>
        <p:xfrm>
          <a:off x="3702248" y="1985224"/>
          <a:ext cx="2705100" cy="4772998"/>
        </p:xfrm>
        <a:graphic>
          <a:graphicData uri="http://schemas.openxmlformats.org/drawingml/2006/table">
            <a:tbl>
              <a:tblPr/>
              <a:tblGrid>
                <a:gridCol w="992338"/>
                <a:gridCol w="1712762"/>
              </a:tblGrid>
              <a:tr h="3893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 가</a:t>
                      </a:r>
                      <a:endParaRPr lang="ko-KR" altLang="ko-KR" sz="1100" b="1" i="0" u="none" strike="noStrike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장 운영 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382917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독일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17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그리스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17:30~00:00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아일랜드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17:00~01:28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이탈리아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17:00~01:25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네덜란드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캐나다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23:30~06:00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영국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덴마크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17:00~00:55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734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노르웨이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17:00~01:20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701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스웨덴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17:00~01:25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2069"/>
              </p:ext>
            </p:extLst>
          </p:nvPr>
        </p:nvGraphicFramePr>
        <p:xfrm>
          <a:off x="6572448" y="1985224"/>
          <a:ext cx="2590800" cy="4772997"/>
        </p:xfrm>
        <a:graphic>
          <a:graphicData uri="http://schemas.openxmlformats.org/drawingml/2006/table">
            <a:tbl>
              <a:tblPr/>
              <a:tblGrid>
                <a:gridCol w="1079500"/>
                <a:gridCol w="1511300"/>
              </a:tblGrid>
              <a:tr h="3824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국 가</a:t>
                      </a:r>
                      <a:endParaRPr lang="ko-KR" altLang="ko-KR" sz="1100" b="1" i="0" u="none" strike="noStrike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장 운영 시간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358813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스위스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17:00~01:20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702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09:00~15:00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860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인도네시아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</a:t>
                      </a: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11:30~14:00</a:t>
                      </a:r>
                    </a:p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15:30~18:00</a:t>
                      </a:r>
                      <a:b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</a:t>
                      </a:r>
                      <a:r>
                        <a:rPr 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11:30 ~</a:t>
                      </a:r>
                      <a:r>
                        <a:rPr 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13:30</a:t>
                      </a:r>
                    </a:p>
                    <a:p>
                      <a:pPr marL="92075" marR="0" lvl="0" indent="-92075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오후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15:00~18:00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77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뉴질랜드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07:00~13:45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941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싱가포르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10:00~18:00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877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12:00~14:30</a:t>
                      </a:r>
                    </a:p>
                    <a:p>
                      <a:pPr marL="92075" marR="0" lvl="0" indent="-92075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16:30~18:30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877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베트남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11:00~13:30</a:t>
                      </a:r>
                    </a:p>
                    <a:p>
                      <a:pPr marL="92075" lvl="0" indent="-92075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15:00~16:45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580790" y="1296194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개장시간</a:t>
            </a:r>
            <a:r>
              <a:rPr lang="en-US" altLang="ko-KR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한국기준</a:t>
            </a:r>
            <a:r>
              <a:rPr lang="en-US" altLang="ko-KR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11.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운영시간 안내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8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443" y="1943644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12.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결제일 안내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148289"/>
              </p:ext>
            </p:extLst>
          </p:nvPr>
        </p:nvGraphicFramePr>
        <p:xfrm>
          <a:off x="558254" y="1895378"/>
          <a:ext cx="2712070" cy="4620266"/>
        </p:xfrm>
        <a:graphic>
          <a:graphicData uri="http://schemas.openxmlformats.org/drawingml/2006/table">
            <a:tbl>
              <a:tblPr/>
              <a:tblGrid>
                <a:gridCol w="926015"/>
                <a:gridCol w="902175"/>
                <a:gridCol w="883880"/>
              </a:tblGrid>
              <a:tr h="5034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 가</a:t>
                      </a:r>
                      <a:endParaRPr lang="ko-KR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현지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매도자금 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출금일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3493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 콩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38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 국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 국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T+1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T+1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 본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포르투갈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스페인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T+5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오스트리아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벨기에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핀란드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526">
                <a:tc>
                  <a:txBody>
                    <a:bodyPr/>
                    <a:lstStyle/>
                    <a:p>
                      <a:pPr marL="0" lvl="0" indent="0" algn="ctr" defTabSz="914400" rtl="0" eaLnBrk="1" fontAlgn="ctr" latinLnBrk="1" hangingPunct="1">
                        <a:lnSpc>
                          <a:spcPct val="150000"/>
                        </a:lnSpc>
                        <a:spcAft>
                          <a:spcPts val="2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프랑스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23866"/>
              </p:ext>
            </p:extLst>
          </p:nvPr>
        </p:nvGraphicFramePr>
        <p:xfrm>
          <a:off x="3546624" y="1883894"/>
          <a:ext cx="2613827" cy="4624938"/>
        </p:xfrm>
        <a:graphic>
          <a:graphicData uri="http://schemas.openxmlformats.org/drawingml/2006/table">
            <a:tbl>
              <a:tblPr/>
              <a:tblGrid>
                <a:gridCol w="823127"/>
                <a:gridCol w="876300"/>
                <a:gridCol w="914400"/>
              </a:tblGrid>
              <a:tr h="39715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 가</a:t>
                      </a:r>
                      <a:endParaRPr lang="ko-KR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현지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매도자금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출금일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349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독일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그리스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아일랜드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이탈리아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네덜란드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캐나다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T+5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영국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덴마크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노르웨이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0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스웨덴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09677"/>
              </p:ext>
            </p:extLst>
          </p:nvPr>
        </p:nvGraphicFramePr>
        <p:xfrm>
          <a:off x="6458148" y="1872258"/>
          <a:ext cx="2705100" cy="3810524"/>
        </p:xfrm>
        <a:graphic>
          <a:graphicData uri="http://schemas.openxmlformats.org/drawingml/2006/table">
            <a:tbl>
              <a:tblPr/>
              <a:tblGrid>
                <a:gridCol w="889000"/>
                <a:gridCol w="838200"/>
                <a:gridCol w="977900"/>
              </a:tblGrid>
              <a:tr h="38908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 가</a:t>
                      </a:r>
                      <a:endParaRPr lang="ko-KR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현지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결제일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매도자금 </a:t>
                      </a:r>
                      <a:endParaRPr lang="en-US" altLang="ko-KR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출금일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9A3"/>
                    </a:solidFill>
                  </a:tcPr>
                </a:tc>
              </a:tr>
              <a:tr h="3426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스위스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6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69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인도네시아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T+5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8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뉴질랜드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싱가포르</a:t>
                      </a: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T+5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8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</a:t>
                      </a: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T+3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T+5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4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베트남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T+2</a:t>
                      </a:r>
                      <a:endParaRPr lang="ko-KR" sz="11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1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T+4</a:t>
                      </a:r>
                      <a:endParaRPr lang="ko-KR" altLang="en-US" sz="11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80790" y="1296194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결제일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21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312" y="1810412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54837"/>
              </p:ext>
            </p:extLst>
          </p:nvPr>
        </p:nvGraphicFramePr>
        <p:xfrm>
          <a:off x="592266" y="1777626"/>
          <a:ext cx="8642991" cy="214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997"/>
                <a:gridCol w="2880997"/>
                <a:gridCol w="2880997"/>
              </a:tblGrid>
              <a:tr h="454672">
                <a:tc gridSpan="3">
                  <a:txBody>
                    <a:bodyPr/>
                    <a:lstStyle/>
                    <a:p>
                      <a:pPr marL="0" marR="0" lvl="0" indent="0" algn="ctr" defTabSz="1041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홍콩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거래금액 구간별 차등징수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 smtClean="0">
                        <a:solidFill>
                          <a:schemeClr val="tx1"/>
                        </a:solidFill>
                        <a:effectLst>
                          <a:outerShdw blurRad="50800" dist="25400" dir="2700000" algn="tl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>
                        <a:alpha val="8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1674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거래금액</a:t>
                      </a:r>
                      <a:endParaRPr lang="en-US" altLang="ko-KR" sz="12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온라인 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오프라인 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93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32,000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HKD 130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HKD 230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5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32,000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초과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~70,000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이하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0.4%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56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70,000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초과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0.35%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0.65%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75205"/>
              </p:ext>
            </p:extLst>
          </p:nvPr>
        </p:nvGraphicFramePr>
        <p:xfrm>
          <a:off x="594296" y="4104506"/>
          <a:ext cx="8640961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3"/>
                <a:gridCol w="1234423"/>
                <a:gridCol w="1234423"/>
                <a:gridCol w="1234423"/>
                <a:gridCol w="1234423"/>
                <a:gridCol w="1234423"/>
                <a:gridCol w="1234423"/>
              </a:tblGrid>
              <a:tr h="522058">
                <a:tc rowSpan="2">
                  <a:txBody>
                    <a:bodyPr/>
                    <a:lstStyle/>
                    <a:p>
                      <a:pPr marL="0" marR="0" lvl="0" indent="0" algn="ctr" defTabSz="1041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200" dirty="0" smtClean="0">
                        <a:solidFill>
                          <a:schemeClr val="tx1"/>
                        </a:solidFill>
                        <a:effectLst>
                          <a:outerShdw blurRad="50800" dist="25400" dir="2700000" algn="tl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  <a:p>
                      <a:pPr marL="0" marR="0" lvl="0" indent="0" algn="ctr" defTabSz="1041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구분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>
                          <a:outerShdw blurRad="50800" dist="25400" dir="2700000" algn="tl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1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미국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>
                          <a:outerShdw blurRad="50800" dist="25400" dir="2700000" algn="tl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41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중국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A(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후강통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>
                          <a:outerShdw blurRad="50800" dist="25400" dir="2700000" algn="tl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041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effectLst>
                            <a:outerShdw blurRad="50800" dist="25400" dir="2700000" algn="tl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  <a:cs typeface="+mn-cs"/>
                        </a:rPr>
                        <a:t>일본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effectLst>
                          <a:outerShdw blurRad="50800" dist="25400" dir="2700000" algn="tl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휴먼엑스포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4000"/>
                      </a:schemeClr>
                    </a:solidFill>
                  </a:tcPr>
                </a:tc>
              </a:tr>
              <a:tr h="5220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온라인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오프라인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온라인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오프라인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온라인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오프라인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최소수수료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USD 5.5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USD10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CNY 50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CNY 50</a:t>
                      </a:r>
                      <a:endParaRPr lang="ko-KR" altLang="en-US" sz="1200" b="1" kern="1200" dirty="0" smtClean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JPY 1,000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JPY 5,000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수수료율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0.25%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0.30%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0.50%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0.3%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38312" y="6408762"/>
            <a:ext cx="8352928" cy="3164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indent="-285750" algn="ctr" defTabSz="1041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모든 매매제비용 포함 수수료</a:t>
            </a:r>
            <a:r>
              <a:rPr lang="en-US" altLang="ko-KR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단</a:t>
            </a:r>
            <a:r>
              <a:rPr lang="en-US" altLang="ko-KR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후강통 주식 매도 시 </a:t>
            </a:r>
            <a:r>
              <a:rPr lang="en-US" altLang="ko-KR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0.1% </a:t>
            </a:r>
            <a:r>
              <a:rPr lang="ko-KR" altLang="en-US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인지세 별도징수</a:t>
            </a:r>
            <a:r>
              <a:rPr lang="en-US" altLang="ko-KR" sz="1200" b="1" dirty="0"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80790" y="1296194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매매수수료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13.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매매수수료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552" y="2031168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19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34284"/>
              </p:ext>
            </p:extLst>
          </p:nvPr>
        </p:nvGraphicFramePr>
        <p:xfrm>
          <a:off x="482117" y="1872258"/>
          <a:ext cx="4772350" cy="4821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50"/>
                <a:gridCol w="1206500"/>
                <a:gridCol w="1092200"/>
              </a:tblGrid>
              <a:tr h="2999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국가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수수료 비율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오프라인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휴먼엑스포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4000"/>
                      </a:schemeClr>
                    </a:solidFill>
                  </a:tcPr>
                </a:tc>
              </a:tr>
              <a:tr h="2334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비율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최소수수료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</a:tr>
              <a:tr h="7973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벨기에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핀란드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프랑스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아일랜드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독일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이탈리아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네덜란드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포르투갈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스페인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EUR 40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오스트리아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EUR 40</a:t>
                      </a:r>
                      <a:endParaRPr lang="ko-KR" sz="1200" b="1" kern="120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그리스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EUR 40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영국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GBP 25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덴마크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DKK 300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노르웨이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NOK 300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스웨덴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SEK 300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스위스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CHF 50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캐나다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CAD 50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2649"/>
              </p:ext>
            </p:extLst>
          </p:nvPr>
        </p:nvGraphicFramePr>
        <p:xfrm>
          <a:off x="5346824" y="1872258"/>
          <a:ext cx="4680520" cy="308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052"/>
                <a:gridCol w="1183284"/>
                <a:gridCol w="1071184"/>
              </a:tblGrid>
              <a:tr h="2999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국가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수수료 비율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오프라인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>
                        <a:alpha val="84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휴먼엑스포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4000"/>
                      </a:schemeClr>
                    </a:solidFill>
                  </a:tcPr>
                </a:tc>
              </a:tr>
              <a:tr h="2334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휴먼엑스포" pitchFamily="18" charset="-127"/>
                        <a:ea typeface="휴먼엑스포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비율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최소수수료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3000"/>
                      </a:schemeClr>
                    </a:solidFill>
                  </a:tcPr>
                </a:tc>
              </a:tr>
              <a:tr h="7973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호주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AUD 50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인도네시아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IDR 45</a:t>
                      </a: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뉴질랜드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NZD 65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싱가포르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 65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1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태국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0.7%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THB 2,000</a:t>
                      </a:r>
                      <a:endParaRPr lang="ko-KR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562848" y="5300177"/>
            <a:ext cx="4320480" cy="3323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오프라인 매매국가의 경우 매매 제비용 별도징수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0790" y="1296194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매매수수료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13.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매매수수료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3739" y="0"/>
            <a:ext cx="1163113" cy="7200900"/>
          </a:xfrm>
          <a:prstGeom prst="rect">
            <a:avLst/>
          </a:prstGeom>
          <a:solidFill>
            <a:srgbClr val="FF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2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79357" y="1512218"/>
            <a:ext cx="8640959" cy="799645"/>
            <a:chOff x="879357" y="1512218"/>
            <a:chExt cx="8640959" cy="799645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879357" y="1519775"/>
              <a:ext cx="8640959" cy="792088"/>
            </a:xfrm>
            <a:prstGeom prst="roundRect">
              <a:avLst>
                <a:gd name="adj" fmla="val 50000"/>
              </a:avLst>
            </a:prstGeom>
            <a:solidFill>
              <a:srgbClr val="584C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40433" y="1512218"/>
              <a:ext cx="48141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1. </a:t>
              </a:r>
              <a:r>
                <a:rPr lang="ko-KR" altLang="en-US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해외주식</a:t>
              </a:r>
              <a:r>
                <a:rPr lang="en-US" altLang="ko-KR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ko-KR" altLang="en-US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매매서비스 안내</a:t>
              </a:r>
              <a:endParaRPr lang="en-US" altLang="ko-KR" sz="2800" dirty="0">
                <a:gradFill>
                  <a:gsLst>
                    <a:gs pos="0">
                      <a:srgbClr val="FFB400"/>
                    </a:gs>
                    <a:gs pos="100000">
                      <a:srgbClr val="FFB400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79357" y="2736354"/>
            <a:ext cx="8640960" cy="797217"/>
            <a:chOff x="879357" y="2583146"/>
            <a:chExt cx="8640960" cy="797217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879357" y="2588275"/>
              <a:ext cx="8640960" cy="792088"/>
            </a:xfrm>
            <a:prstGeom prst="roundRect">
              <a:avLst>
                <a:gd name="adj" fmla="val 50000"/>
              </a:avLst>
            </a:prstGeom>
            <a:solidFill>
              <a:srgbClr val="584C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340432" y="2583146"/>
              <a:ext cx="66706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2800" dirty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2. </a:t>
              </a:r>
              <a:r>
                <a:rPr lang="ko-KR" altLang="en-US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해외주식 거래매체 안내</a:t>
              </a:r>
              <a:endParaRPr lang="en-US" altLang="ko-KR" sz="2800" dirty="0">
                <a:gradFill>
                  <a:gsLst>
                    <a:gs pos="0">
                      <a:srgbClr val="FFB400"/>
                    </a:gs>
                    <a:gs pos="100000">
                      <a:srgbClr val="FFB400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79356" y="3941906"/>
            <a:ext cx="8640960" cy="810672"/>
            <a:chOff x="879356" y="3941906"/>
            <a:chExt cx="8640960" cy="810672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879356" y="3960490"/>
              <a:ext cx="8640960" cy="792088"/>
            </a:xfrm>
            <a:prstGeom prst="roundRect">
              <a:avLst>
                <a:gd name="adj" fmla="val 50000"/>
              </a:avLst>
            </a:prstGeom>
            <a:solidFill>
              <a:srgbClr val="584C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40433" y="3941906"/>
              <a:ext cx="789482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3. </a:t>
              </a:r>
              <a:r>
                <a:rPr lang="ko-KR" altLang="en-US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해외주식 시장 안내</a:t>
              </a:r>
              <a:r>
                <a:rPr lang="en-US" altLang="ko-KR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 </a:t>
              </a:r>
              <a:r>
                <a:rPr lang="ko-KR" altLang="en-US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endParaRPr lang="en-US" altLang="ko-KR" sz="2800" dirty="0">
                <a:gradFill>
                  <a:gsLst>
                    <a:gs pos="0">
                      <a:srgbClr val="FFB400"/>
                    </a:gs>
                    <a:gs pos="100000">
                      <a:srgbClr val="FFB400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82328" y="5166042"/>
            <a:ext cx="8640960" cy="810672"/>
            <a:chOff x="879356" y="3941906"/>
            <a:chExt cx="8640960" cy="81067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79356" y="3960490"/>
              <a:ext cx="8640960" cy="792088"/>
            </a:xfrm>
            <a:prstGeom prst="roundRect">
              <a:avLst>
                <a:gd name="adj" fmla="val 50000"/>
              </a:avLst>
            </a:prstGeom>
            <a:solidFill>
              <a:srgbClr val="584C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40433" y="3941906"/>
              <a:ext cx="7894823" cy="680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dirty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4</a:t>
              </a:r>
              <a:r>
                <a:rPr lang="en-US" altLang="ko-KR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. Q&amp;A  </a:t>
              </a:r>
              <a:r>
                <a:rPr lang="ko-KR" altLang="en-US" sz="2800" dirty="0" smtClean="0">
                  <a:gradFill>
                    <a:gsLst>
                      <a:gs pos="0">
                        <a:srgbClr val="FFB400"/>
                      </a:gs>
                      <a:gs pos="100000">
                        <a:srgbClr val="FFB400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endParaRPr lang="en-US" altLang="ko-KR" sz="2800" dirty="0">
                <a:gradFill>
                  <a:gsLst>
                    <a:gs pos="0">
                      <a:srgbClr val="FFB400"/>
                    </a:gs>
                    <a:gs pos="100000">
                      <a:srgbClr val="FFB400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9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468" y="1969466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타원 30"/>
          <p:cNvSpPr/>
          <p:nvPr/>
        </p:nvSpPr>
        <p:spPr bwMode="auto">
          <a:xfrm>
            <a:off x="2382765" y="2026843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환전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4350300" y="2017705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온라인 매매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420956" y="2025874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계좌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6343205" y="2017705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세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금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8156412" y="2016274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15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투자정</a:t>
            </a:r>
            <a:r>
              <a:rPr lang="ko-KR" altLang="en-US" sz="115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보</a:t>
            </a:r>
            <a:endParaRPr lang="en-US" altLang="ko-KR" sz="115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268" y="2952378"/>
            <a:ext cx="9174044" cy="2376264"/>
            <a:chOff x="582565" y="4824588"/>
            <a:chExt cx="9174044" cy="1410906"/>
          </a:xfrm>
        </p:grpSpPr>
        <p:sp>
          <p:nvSpPr>
            <p:cNvPr id="82" name="직사각형 81"/>
            <p:cNvSpPr/>
            <p:nvPr/>
          </p:nvSpPr>
          <p:spPr>
            <a:xfrm>
              <a:off x="582565" y="4824588"/>
              <a:ext cx="1463834" cy="1410906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종합위탁계좌 개설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01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위탁계좌 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내국인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거주외국인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</a:t>
              </a:r>
            </a:p>
            <a:p>
              <a:pPr lvl="0"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미국인</a:t>
              </a:r>
              <a:r>
                <a:rPr lang="en-US" altLang="ko-KR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캐나다인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X)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해외주식투자위험 동의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고객정보제공 동의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171450" lvl="0" indent="-171450">
                <a:lnSpc>
                  <a:spcPct val="150000"/>
                </a:lnSpc>
                <a:spcAft>
                  <a:spcPts val="200"/>
                </a:spcAft>
                <a:buFont typeface="Wingdings" pitchFamily="2" charset="2"/>
                <a:buChar char="è"/>
              </a:pP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오피스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#1028</a:t>
              </a:r>
            </a:p>
            <a:p>
              <a:pPr marL="171450" lvl="0" indent="-171450">
                <a:lnSpc>
                  <a:spcPct val="150000"/>
                </a:lnSpc>
                <a:spcAft>
                  <a:spcPts val="200"/>
                </a:spcAft>
                <a:buFont typeface="Wingdings" pitchFamily="2" charset="2"/>
                <a:buChar char="è"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HTS, MTS,</a:t>
              </a:r>
              <a:r>
                <a:rPr lang="ko-KR" altLang="en-US" sz="10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내점 등록</a:t>
              </a:r>
              <a:endPara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526781" y="4824588"/>
              <a:ext cx="1438884" cy="1410906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거래통화 환전서비스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국민은행의 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전신환율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HTS 7480, MTS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환전필요금액 계산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HTS, MTS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</a:t>
              </a:r>
              <a:r>
                <a:rPr lang="en-US" altLang="ko-KR" sz="10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해외증권 계산기</a:t>
              </a:r>
              <a:r>
                <a:rPr lang="en-US" altLang="ko-KR" sz="10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외화직접 입금 가능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>
                <a:lnSpc>
                  <a:spcPct val="150000"/>
                </a:lnSpc>
                <a:spcAft>
                  <a:spcPts val="200"/>
                </a:spcAft>
              </a:pP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국민은행 연계계좌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543005" y="4824588"/>
              <a:ext cx="1397180" cy="1410906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미국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홍콩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중국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 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개국 가능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HTS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 </a:t>
              </a:r>
              <a:r>
                <a:rPr lang="en-US" altLang="ko-KR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MTS </a:t>
              </a:r>
              <a:r>
                <a:rPr lang="ko-KR" altLang="en-US" sz="10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가능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0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384909" y="4824588"/>
              <a:ext cx="1571500" cy="1410906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양도소득세 자진신고납부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HTS #7493</a:t>
              </a:r>
              <a:r>
                <a:rPr lang="ko-KR" altLang="en-US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자료출력</a:t>
              </a: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 양도소득세 자료</a:t>
              </a: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MTS</a:t>
              </a:r>
              <a:r>
                <a:rPr lang="en-US" altLang="ko-KR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 ‘</a:t>
              </a:r>
              <a:r>
                <a:rPr lang="ko-KR" altLang="en-US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양도소득</a:t>
              </a:r>
              <a:r>
                <a:rPr lang="en-US" altLang="ko-KR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’ </a:t>
              </a:r>
              <a:r>
                <a:rPr lang="ko-KR" altLang="en-US" sz="9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조회만 가능</a:t>
              </a:r>
              <a:endPara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>
                <a:lnSpc>
                  <a:spcPct val="150000"/>
                </a:lnSpc>
                <a:spcAft>
                  <a:spcPts val="200"/>
                </a:spcAft>
              </a:pP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59429" y="4824588"/>
              <a:ext cx="1397180" cy="1410906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기업정보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’, 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시황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리포트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’, 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리서치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’,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종목분석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 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자료 이용</a:t>
              </a:r>
              <a:endParaRPr lang="en-US" altLang="ko-KR" sz="10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차이나마켓 모니터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중국주식 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포트폴리오</a:t>
              </a:r>
              <a:r>
                <a:rPr lang="en-US" altLang="ko-KR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0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 투자정보 </a:t>
              </a: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>
                <a:lnSpc>
                  <a:spcPct val="150000"/>
                </a:lnSpc>
                <a:spcAft>
                  <a:spcPts val="200"/>
                </a:spcAft>
              </a:pPr>
              <a:endPara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9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1836" y="6054883"/>
            <a:ext cx="8911452" cy="3538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문의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해외상품부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(Tel: 02-6114-1630)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14.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매매방법 요약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80790" y="1368202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 요약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616" y="1780590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Q &amp; A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64803" y="1280634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74642" y="1339286"/>
            <a:ext cx="277197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ea typeface="맑은 고딕" pitchFamily="50" charset="-127"/>
              </a:rPr>
              <a:t>&lt; </a:t>
            </a:r>
            <a:r>
              <a:rPr lang="ko-KR" altLang="en-US" sz="1400" b="1" dirty="0" smtClean="0">
                <a:solidFill>
                  <a:schemeClr val="accent4">
                    <a:lumMod val="50000"/>
                  </a:schemeClr>
                </a:solidFill>
                <a:ea typeface="맑은 고딕" pitchFamily="50" charset="-127"/>
              </a:rPr>
              <a:t>해외주식 매매 </a:t>
            </a: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ea typeface="맑은 고딕" pitchFamily="50" charset="-127"/>
              </a:rPr>
              <a:t>&gt;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ea typeface="맑은 고딕" pitchFamily="50" charset="-127"/>
            </a:endParaRPr>
          </a:p>
        </p:txBody>
      </p:sp>
      <p:pic>
        <p:nvPicPr>
          <p:cNvPr id="6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9017" y="1783644"/>
            <a:ext cx="357189" cy="401838"/>
          </a:xfrm>
          <a:prstGeom prst="rect">
            <a:avLst/>
          </a:prstGeom>
          <a:noFill/>
        </p:spPr>
      </p:pic>
      <p:pic>
        <p:nvPicPr>
          <p:cNvPr id="7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6529" y="2185482"/>
            <a:ext cx="329678" cy="500066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 bwMode="auto">
          <a:xfrm>
            <a:off x="917645" y="1789905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해외주식은 어떤 계좌로 매매를 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17645" y="2317341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해외주식은 국내주식과 동일한 종합위탁계좌로 매매하실 수 있습니다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grpSp>
        <p:nvGrpSpPr>
          <p:cNvPr id="10" name="그룹 83"/>
          <p:cNvGrpSpPr/>
          <p:nvPr/>
        </p:nvGrpSpPr>
        <p:grpSpPr>
          <a:xfrm>
            <a:off x="438671" y="2780078"/>
            <a:ext cx="7858180" cy="1928826"/>
            <a:chOff x="500034" y="2285992"/>
            <a:chExt cx="7858180" cy="1928826"/>
          </a:xfrm>
        </p:grpSpPr>
        <p:grpSp>
          <p:nvGrpSpPr>
            <p:cNvPr id="11" name="그룹 51"/>
            <p:cNvGrpSpPr/>
            <p:nvPr/>
          </p:nvGrpSpPr>
          <p:grpSpPr>
            <a:xfrm>
              <a:off x="500034" y="2312782"/>
              <a:ext cx="357190" cy="901904"/>
              <a:chOff x="500034" y="1241212"/>
              <a:chExt cx="357190" cy="901904"/>
            </a:xfrm>
          </p:grpSpPr>
          <p:pic>
            <p:nvPicPr>
              <p:cNvPr id="19" name="Picture 1" descr="C:\Documents and Settings\20801276\Local Settings\Temporary Internet Files\Content.IE5\GDRAC4R6\MC900434411[1].wm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00034" y="1241212"/>
                <a:ext cx="357189" cy="401838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C:\Documents and Settings\20801276\Local Settings\Temporary Internet Files\Content.IE5\ZEUJKPD9\MC900089048[1].wm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7546" y="1643050"/>
                <a:ext cx="329678" cy="500066"/>
              </a:xfrm>
              <a:prstGeom prst="rect">
                <a:avLst/>
              </a:prstGeom>
              <a:noFill/>
            </p:spPr>
          </p:pic>
        </p:grpSp>
        <p:sp>
          <p:nvSpPr>
            <p:cNvPr id="12" name="직사각형 11"/>
            <p:cNvSpPr/>
            <p:nvPr/>
          </p:nvSpPr>
          <p:spPr bwMode="auto">
            <a:xfrm>
              <a:off x="928662" y="2285992"/>
              <a:ext cx="7429552" cy="3571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해외주식은 미수거래가 가능합니까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?  </a:t>
              </a: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928662" y="2786058"/>
              <a:ext cx="7429552" cy="3571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외화증권의 매매를 위한 신용공여는 허용이 되지 않고 있습니다</a:t>
              </a:r>
              <a:r>
                <a:rPr lang="en-US" altLang="ko-KR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. </a:t>
              </a: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</p:txBody>
        </p:sp>
        <p:grpSp>
          <p:nvGrpSpPr>
            <p:cNvPr id="14" name="그룹 64"/>
            <p:cNvGrpSpPr/>
            <p:nvPr/>
          </p:nvGrpSpPr>
          <p:grpSpPr>
            <a:xfrm>
              <a:off x="500034" y="3312914"/>
              <a:ext cx="357190" cy="901904"/>
              <a:chOff x="500034" y="1241212"/>
              <a:chExt cx="357190" cy="901904"/>
            </a:xfrm>
          </p:grpSpPr>
          <p:pic>
            <p:nvPicPr>
              <p:cNvPr id="17" name="Picture 1" descr="C:\Documents and Settings\20801276\Local Settings\Temporary Internet Files\Content.IE5\GDRAC4R6\MC900434411[1].wm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00034" y="1241212"/>
                <a:ext cx="357189" cy="401838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C:\Documents and Settings\20801276\Local Settings\Temporary Internet Files\Content.IE5\ZEUJKPD9\MC900089048[1].wmf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7546" y="1643050"/>
                <a:ext cx="329678" cy="500066"/>
              </a:xfrm>
              <a:prstGeom prst="rect">
                <a:avLst/>
              </a:prstGeom>
              <a:noFill/>
            </p:spPr>
          </p:pic>
        </p:grpSp>
        <p:sp>
          <p:nvSpPr>
            <p:cNvPr id="15" name="직사각형 14"/>
            <p:cNvSpPr/>
            <p:nvPr/>
          </p:nvSpPr>
          <p:spPr bwMode="auto">
            <a:xfrm>
              <a:off x="928662" y="3286124"/>
              <a:ext cx="7429552" cy="3571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해외주식은 대차나 공매도가 가능합니까</a:t>
              </a:r>
              <a:r>
                <a:rPr lang="en-US" altLang="ko-KR" sz="11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? </a:t>
              </a: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928662" y="3786190"/>
              <a:ext cx="7429552" cy="35719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대차 서비스는 하지 않고 있으며</a:t>
              </a:r>
              <a:r>
                <a:rPr lang="en-US" altLang="ko-KR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, </a:t>
              </a:r>
              <a:r>
                <a:rPr lang="ko-KR" altLang="en-US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공매도 또한 불가합니다</a:t>
              </a:r>
              <a:r>
                <a:rPr lang="en-US" altLang="ko-KR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.  </a:t>
              </a:r>
              <a:r>
                <a:rPr lang="ko-KR" altLang="en-US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대차의 경우 현재 </a:t>
              </a:r>
              <a:r>
                <a:rPr lang="ko-KR" altLang="en-US" sz="11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한국예탁결제원</a:t>
              </a:r>
              <a:r>
                <a:rPr lang="ko-KR" altLang="en-US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 검토사항입니다</a:t>
              </a:r>
              <a:r>
                <a:rPr lang="en-US" altLang="ko-KR" sz="11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휴먼엑스포" pitchFamily="18" charset="-127"/>
                </a:rPr>
                <a:t>. </a:t>
              </a: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  <a:p>
              <a:pPr marL="0" marR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873577" y="4895342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해외주식을 투자할 때 투자금액에 제한이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? 1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만불 이상일 경우 신고해야 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2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949" y="4850694"/>
            <a:ext cx="357189" cy="401838"/>
          </a:xfrm>
          <a:prstGeom prst="rect">
            <a:avLst/>
          </a:prstGeom>
          <a:noFill/>
        </p:spPr>
      </p:pic>
      <p:pic>
        <p:nvPicPr>
          <p:cNvPr id="23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61" y="5252532"/>
            <a:ext cx="329678" cy="50006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 bwMode="auto">
          <a:xfrm>
            <a:off x="873577" y="5395408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아닙니다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위탁매매를 할 경우 투자금액 제한이 없으며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별도의 신고가 필요 없습니다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25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949" y="5866898"/>
            <a:ext cx="357189" cy="401838"/>
          </a:xfrm>
          <a:prstGeom prst="rect">
            <a:avLst/>
          </a:prstGeom>
          <a:noFill/>
        </p:spPr>
      </p:pic>
      <p:pic>
        <p:nvPicPr>
          <p:cNvPr id="26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61" y="6268736"/>
            <a:ext cx="329678" cy="500066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 bwMode="auto">
          <a:xfrm>
            <a:off x="873577" y="5884176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해외주식을 매도한 후 매도자금으로 바로 다른 주식을 살 수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873577" y="6384242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미국과 홍콩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중국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일본 과 같은 온라인 거래 가능 국가의 경우 매도자금으로 바로 주식을 매수하실 수 있습니다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90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174" y="1749227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094362" y="1455030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 서비스 국가의 전 상장종목이 거래 가능합니까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grpSp>
        <p:nvGrpSpPr>
          <p:cNvPr id="6" name="그룹 49"/>
          <p:cNvGrpSpPr/>
          <p:nvPr/>
        </p:nvGrpSpPr>
        <p:grpSpPr>
          <a:xfrm>
            <a:off x="665734" y="1443433"/>
            <a:ext cx="357190" cy="901904"/>
            <a:chOff x="500034" y="1241212"/>
            <a:chExt cx="357190" cy="901904"/>
          </a:xfrm>
        </p:grpSpPr>
        <p:pic>
          <p:nvPicPr>
            <p:cNvPr id="18" name="Picture 1" descr="C:\Documents and Settings\20801276\Local Settings\Temporary Internet Files\Content.IE5\GDRAC4R6\MC900434411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241212"/>
              <a:ext cx="357189" cy="401838"/>
            </a:xfrm>
            <a:prstGeom prst="rect">
              <a:avLst/>
            </a:prstGeom>
            <a:noFill/>
          </p:spPr>
        </p:pic>
        <p:pic>
          <p:nvPicPr>
            <p:cNvPr id="19" name="Picture 4" descr="C:\Documents and Settings\20801276\Local Settings\Temporary Internet Files\Content.IE5\ZEUJKPD9\MC900089048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7546" y="1643050"/>
              <a:ext cx="329678" cy="500066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 bwMode="auto">
          <a:xfrm>
            <a:off x="1094362" y="1988147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그렇습니다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서비스 국가는 상장종목 전체가 거래 가능하십니다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(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미국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OTC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불가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중국 허용종목만 가능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)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grpSp>
        <p:nvGrpSpPr>
          <p:cNvPr id="8" name="그룹 51"/>
          <p:cNvGrpSpPr/>
          <p:nvPr/>
        </p:nvGrpSpPr>
        <p:grpSpPr>
          <a:xfrm>
            <a:off x="665734" y="2515003"/>
            <a:ext cx="357190" cy="901904"/>
            <a:chOff x="500034" y="1241212"/>
            <a:chExt cx="357190" cy="901904"/>
          </a:xfrm>
        </p:grpSpPr>
        <p:pic>
          <p:nvPicPr>
            <p:cNvPr id="16" name="Picture 1" descr="C:\Documents and Settings\20801276\Local Settings\Temporary Internet Files\Content.IE5\GDRAC4R6\MC900434411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241212"/>
              <a:ext cx="357189" cy="401838"/>
            </a:xfrm>
            <a:prstGeom prst="rect">
              <a:avLst/>
            </a:prstGeom>
            <a:noFill/>
          </p:spPr>
        </p:pic>
        <p:pic>
          <p:nvPicPr>
            <p:cNvPr id="17" name="Picture 4" descr="C:\Documents and Settings\20801276\Local Settings\Temporary Internet Files\Content.IE5\ZEUJKPD9\MC900089048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7546" y="1643050"/>
              <a:ext cx="329678" cy="500066"/>
            </a:xfrm>
            <a:prstGeom prst="rect">
              <a:avLst/>
            </a:prstGeom>
            <a:noFill/>
          </p:spPr>
        </p:pic>
      </p:grpSp>
      <p:sp>
        <p:nvSpPr>
          <p:cNvPr id="9" name="직사각형 8"/>
          <p:cNvSpPr/>
          <p:nvPr/>
        </p:nvSpPr>
        <p:spPr bwMode="auto">
          <a:xfrm>
            <a:off x="1094362" y="2543298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미국주식 주문을 예약할 수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94362" y="3021330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오전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8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시부터 오후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10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시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30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분까지 미국주식 개장 전 주문을 예약할 수 있습니다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(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Summer Time </a:t>
            </a:r>
            <a:r>
              <a:rPr lang="ko-KR" altLang="en-US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적용시</a:t>
            </a:r>
            <a:r>
              <a:rPr lang="ko-KR" alt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1</a:t>
            </a:r>
            <a:r>
              <a:rPr lang="ko-KR" alt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시간 빠름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) </a:t>
            </a: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grpSp>
        <p:nvGrpSpPr>
          <p:cNvPr id="11" name="그룹 72"/>
          <p:cNvGrpSpPr/>
          <p:nvPr/>
        </p:nvGrpSpPr>
        <p:grpSpPr>
          <a:xfrm>
            <a:off x="665734" y="4515267"/>
            <a:ext cx="357190" cy="901904"/>
            <a:chOff x="500034" y="1241212"/>
            <a:chExt cx="357190" cy="901904"/>
          </a:xfrm>
        </p:grpSpPr>
        <p:pic>
          <p:nvPicPr>
            <p:cNvPr id="14" name="Picture 1" descr="C:\Documents and Settings\20801276\Local Settings\Temporary Internet Files\Content.IE5\GDRAC4R6\MC900434411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241212"/>
              <a:ext cx="357189" cy="401838"/>
            </a:xfrm>
            <a:prstGeom prst="rect">
              <a:avLst/>
            </a:prstGeom>
            <a:noFill/>
          </p:spPr>
        </p:pic>
        <p:pic>
          <p:nvPicPr>
            <p:cNvPr id="15" name="Picture 4" descr="C:\Documents and Settings\20801276\Local Settings\Temporary Internet Files\Content.IE5\ZEUJKPD9\MC900089048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7546" y="1643050"/>
              <a:ext cx="329678" cy="500066"/>
            </a:xfrm>
            <a:prstGeom prst="rect">
              <a:avLst/>
            </a:prstGeom>
            <a:noFill/>
          </p:spPr>
        </p:pic>
      </p:grpSp>
      <p:sp>
        <p:nvSpPr>
          <p:cNvPr id="12" name="직사각형 11"/>
          <p:cNvSpPr/>
          <p:nvPr/>
        </p:nvSpPr>
        <p:spPr bwMode="auto">
          <a:xfrm>
            <a:off x="1094362" y="4488477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외국인도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KB</a:t>
            </a:r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증권을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통해 해외주식을 거래할 수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094362" y="4925043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미국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캐나다 국적을 제외한 거주 외국인의 경우 해외주식 매매가 가능합니다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20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879" y="3508296"/>
            <a:ext cx="357189" cy="401838"/>
          </a:xfrm>
          <a:prstGeom prst="rect">
            <a:avLst/>
          </a:prstGeom>
          <a:noFill/>
        </p:spPr>
      </p:pic>
      <p:pic>
        <p:nvPicPr>
          <p:cNvPr id="21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391" y="3910134"/>
            <a:ext cx="329678" cy="500066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 bwMode="auto">
          <a:xfrm>
            <a:off x="1081507" y="3525574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현재 가장 매매가 많은 해외주식 시장은 어디입니까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081507" y="4030976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현재는 미국과 홍콩시장의 비중이 가장 큰데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미국이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60%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이상입니다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24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717" y="5520229"/>
            <a:ext cx="357189" cy="401838"/>
          </a:xfrm>
          <a:prstGeom prst="rect">
            <a:avLst/>
          </a:prstGeom>
          <a:noFill/>
        </p:spPr>
      </p:pic>
      <p:pic>
        <p:nvPicPr>
          <p:cNvPr id="25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229" y="5922067"/>
            <a:ext cx="329678" cy="500066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 bwMode="auto">
          <a:xfrm>
            <a:off x="1083345" y="5493439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해외주식은 타사대체 입출고가 가능합니까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083345" y="5993505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 타사대체입출고 가능합니다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Q &amp; A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41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616" y="1800250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62" y="1457176"/>
            <a:ext cx="357189" cy="401838"/>
          </a:xfrm>
          <a:prstGeom prst="rect">
            <a:avLst/>
          </a:prstGeom>
          <a:noFill/>
        </p:spPr>
      </p:pic>
      <p:pic>
        <p:nvPicPr>
          <p:cNvPr id="6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674" y="1881048"/>
            <a:ext cx="329678" cy="50006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 bwMode="auto">
          <a:xfrm>
            <a:off x="904790" y="1474454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해외주식은 어디에 보관합니까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04790" y="1952486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집중예탁법규에 의하여 해외주식은 </a:t>
            </a:r>
            <a:r>
              <a:rPr lang="ko-KR" altLang="en-US" sz="11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증권예탁원이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지정하는 보관은행에 보관합니다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현재는 </a:t>
            </a:r>
            <a:r>
              <a:rPr lang="en-US" altLang="ko-KR" sz="11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Citi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Bank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입니다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9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983" y="2580333"/>
            <a:ext cx="357189" cy="401838"/>
          </a:xfrm>
          <a:prstGeom prst="rect">
            <a:avLst/>
          </a:prstGeom>
          <a:noFill/>
        </p:spPr>
      </p:pic>
      <p:pic>
        <p:nvPicPr>
          <p:cNvPr id="10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495" y="2982171"/>
            <a:ext cx="329678" cy="50006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 bwMode="auto">
          <a:xfrm>
            <a:off x="895611" y="2553543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외화를 직접 입금할 순 없나요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꼭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KB</a:t>
            </a:r>
            <a:r>
              <a:rPr lang="ko-KR" altLang="en-US" sz="1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증권에서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환전해야 하나요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95611" y="3053609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KB</a:t>
            </a:r>
            <a:r>
              <a:rPr lang="ko-KR" altLang="en-US" sz="1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증권의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대표 외화계좌로 송금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후 입금처리 또는 고객 외화연계계좌로 입금이 가능합니다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13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00" y="3538812"/>
            <a:ext cx="357189" cy="401838"/>
          </a:xfrm>
          <a:prstGeom prst="rect">
            <a:avLst/>
          </a:prstGeom>
          <a:noFill/>
        </p:spPr>
      </p:pic>
      <p:pic>
        <p:nvPicPr>
          <p:cNvPr id="14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512" y="3940650"/>
            <a:ext cx="329678" cy="500066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 bwMode="auto">
          <a:xfrm>
            <a:off x="906628" y="3512022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주식을 매도하면 금액이 외화로 입금됩니까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나중에 환전해도 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06628" y="4012088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주식의 매도자금은 외화로 입금이 되며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환전을 원하실 때 하시면 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95611" y="4576899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환전수수료가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환율은 어떻게 적용됩니까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18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495" y="4522528"/>
            <a:ext cx="357189" cy="401838"/>
          </a:xfrm>
          <a:prstGeom prst="rect">
            <a:avLst/>
          </a:prstGeom>
          <a:noFill/>
        </p:spPr>
      </p:pic>
      <p:pic>
        <p:nvPicPr>
          <p:cNvPr id="19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" y="4924366"/>
            <a:ext cx="329678" cy="500066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 bwMode="auto">
          <a:xfrm>
            <a:off x="923123" y="5067242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별도의 환전수수료는 없습니다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당사에서는 국민은행의 실시간 전신환율을 해외주식 고객께 그대로 제공합니다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95611" y="5623514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 정보는 어디서 볼 수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22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983" y="5578866"/>
            <a:ext cx="357189" cy="401838"/>
          </a:xfrm>
          <a:prstGeom prst="rect">
            <a:avLst/>
          </a:prstGeom>
          <a:noFill/>
        </p:spPr>
      </p:pic>
      <p:pic>
        <p:nvPicPr>
          <p:cNvPr id="23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495" y="5980704"/>
            <a:ext cx="329678" cy="50006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 bwMode="auto">
          <a:xfrm>
            <a:off x="895611" y="6123580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당사 홈페이지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KB</a:t>
            </a:r>
            <a:r>
              <a:rPr lang="ko-KR" altLang="en-US" sz="1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증권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ACE </a:t>
            </a:r>
            <a:r>
              <a:rPr lang="ko-KR" alt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프로그램을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통하여 투자기업정보 </a:t>
            </a:r>
            <a:r>
              <a:rPr lang="ko-KR" alt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및 재무정보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뉴스 등을 제공하고 있습니다</a:t>
            </a:r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Q &amp; A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59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616" y="1780590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179" y="5695156"/>
            <a:ext cx="357189" cy="401838"/>
          </a:xfrm>
          <a:prstGeom prst="rect">
            <a:avLst/>
          </a:prstGeom>
          <a:noFill/>
        </p:spPr>
      </p:pic>
      <p:pic>
        <p:nvPicPr>
          <p:cNvPr id="6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691" y="6096994"/>
            <a:ext cx="329678" cy="50006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 bwMode="auto">
          <a:xfrm>
            <a:off x="915807" y="5701417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해외주식에 대한 세금은 어떻게 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15807" y="6179449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해외주식은 양도차익에 대한 과세대상으로 종합소득세 신고 기간에 양도소득세 자진신고납부를 요합니다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9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179" y="2753724"/>
            <a:ext cx="357189" cy="401838"/>
          </a:xfrm>
          <a:prstGeom prst="rect">
            <a:avLst/>
          </a:prstGeom>
          <a:noFill/>
        </p:spPr>
      </p:pic>
      <p:pic>
        <p:nvPicPr>
          <p:cNvPr id="10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691" y="3155562"/>
            <a:ext cx="329678" cy="50006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 bwMode="auto">
          <a:xfrm>
            <a:off x="915807" y="2771002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온라인 해외주식 실시간 시세 혹은 매매는 어디서 할 수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915807" y="3282945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ACE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의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‘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해외주식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’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메뉴 화면에서 홍콩 및 미국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중국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일본 시세 신청과 매매를 할 수 있습니다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		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74642" y="1224186"/>
            <a:ext cx="2771970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ea typeface="맑은 고딕" pitchFamily="50" charset="-127"/>
              </a:rPr>
              <a:t>&lt; </a:t>
            </a:r>
            <a:r>
              <a:rPr lang="ko-KR" altLang="en-US" sz="1400" b="1" dirty="0" smtClean="0">
                <a:solidFill>
                  <a:schemeClr val="accent4">
                    <a:lumMod val="50000"/>
                  </a:schemeClr>
                </a:solidFill>
                <a:ea typeface="맑은 고딕" pitchFamily="50" charset="-127"/>
              </a:rPr>
              <a:t>기타 </a:t>
            </a:r>
            <a:r>
              <a:rPr lang="en-US" altLang="ko-KR" sz="1400" b="1" dirty="0" smtClean="0">
                <a:solidFill>
                  <a:schemeClr val="accent4">
                    <a:lumMod val="50000"/>
                  </a:schemeClr>
                </a:solidFill>
                <a:ea typeface="맑은 고딕" pitchFamily="50" charset="-127"/>
              </a:rPr>
              <a:t>&gt;</a:t>
            </a:r>
            <a:endParaRPr lang="ko-KR" altLang="en-US" sz="1400" b="1" dirty="0">
              <a:solidFill>
                <a:schemeClr val="accent4">
                  <a:lumMod val="50000"/>
                </a:schemeClr>
              </a:solidFill>
              <a:ea typeface="맑은 고딕" pitchFamily="50" charset="-127"/>
            </a:endParaRPr>
          </a:p>
        </p:txBody>
      </p:sp>
      <p:pic>
        <p:nvPicPr>
          <p:cNvPr id="14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01595"/>
            <a:ext cx="357189" cy="401838"/>
          </a:xfrm>
          <a:prstGeom prst="rect">
            <a:avLst/>
          </a:prstGeom>
          <a:noFill/>
        </p:spPr>
      </p:pic>
      <p:pic>
        <p:nvPicPr>
          <p:cNvPr id="15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546" y="2103433"/>
            <a:ext cx="329678" cy="500066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 bwMode="auto">
          <a:xfrm>
            <a:off x="928662" y="1674805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영업점 관리자가 해외주식을 주문해 줄 수 있습니까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928662" y="2246309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영업점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고객센터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해외상품부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 모두 해외주식 주문을 할 수 있습니다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(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전화주문만 가능한 국가는 해외상품부만 가능합니다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18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669866"/>
            <a:ext cx="357189" cy="401838"/>
          </a:xfrm>
          <a:prstGeom prst="rect">
            <a:avLst/>
          </a:prstGeom>
          <a:noFill/>
        </p:spPr>
      </p:pic>
      <p:pic>
        <p:nvPicPr>
          <p:cNvPr id="19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546" y="4071704"/>
            <a:ext cx="329678" cy="500066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 bwMode="auto">
          <a:xfrm>
            <a:off x="928662" y="3643076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실시간 시세를 신청하지 않으면 시세를 못 보나요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928662" y="4187210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신청하지 않으시면 지연시세를 보실 수 있습니다 </a:t>
            </a: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pic>
        <p:nvPicPr>
          <p:cNvPr id="22" name="Picture 1" descr="C:\Documents and Settings\20801276\Local Settings\Temporary Internet Files\Content.IE5\GDRAC4R6\MC900434411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689617"/>
            <a:ext cx="357189" cy="401838"/>
          </a:xfrm>
          <a:prstGeom prst="rect">
            <a:avLst/>
          </a:prstGeom>
          <a:noFill/>
        </p:spPr>
      </p:pic>
      <p:pic>
        <p:nvPicPr>
          <p:cNvPr id="23" name="Picture 4" descr="C:\Documents and Settings\20801276\Local Settings\Temporary Internet Files\Content.IE5\ZEUJKPD9\MC900089048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546" y="5091455"/>
            <a:ext cx="329678" cy="500066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 bwMode="auto">
          <a:xfrm>
            <a:off x="928662" y="4662827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배당은 어떻게 입금되며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세금은 어떻게 됩니까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?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928662" y="5195944"/>
            <a:ext cx="742955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배당금은 외화로 계좌에 입금되시며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세금은 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15.4%</a:t>
            </a:r>
            <a:r>
              <a:rPr lang="ko-KR" alt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가 원천징수 됩니다</a:t>
            </a:r>
            <a:r>
              <a:rPr lang="en-US" altLang="ko-KR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휴먼엑스포" pitchFamily="18" charset="-127"/>
              </a:rPr>
              <a:t>.  </a:t>
            </a: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1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휴먼엑스포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Q &amp; A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7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304" y="1512218"/>
            <a:ext cx="9016385" cy="493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첫 걸음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47627"/>
              </p:ext>
            </p:extLst>
          </p:nvPr>
        </p:nvGraphicFramePr>
        <p:xfrm>
          <a:off x="666304" y="1318817"/>
          <a:ext cx="8856984" cy="540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55"/>
                <a:gridCol w="6828229"/>
              </a:tblGrid>
              <a:tr h="57520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해외주식 서비스 요약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6499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해외주식 매매국가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미국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중국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홍콩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일본을 비롯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Global 27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개국을 매매 하실 수 있습니다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200" b="1" kern="1200" dirty="0" err="1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본페이지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참조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계좌는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 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종합위탁계좌에서 국내와 해외주식 모두 매매하실 수 있습니다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별도의 약정등록이 없습니다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1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징구서류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해외주식은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해외주식 투자위험 확인 동의서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고객정보제공 동의서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 동의해 주셔야 합니다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내점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및 유선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HTS, MTS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통해 등록 가능하십니다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99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환전은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당사에서는 해외서비스 국가 거래통화 모두에 대한 환전 서비스를 제공하고 있습니다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환율은  은행의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송금하실 때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’, ‘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송금받으실 때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환율인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전신환율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적용해 드립니다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1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HTS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미국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중국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홍콩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일본의 경우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HTS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‘Global Able’ MTS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매매 및 환전이 가능하십니다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나머지 유럽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동남아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 국가는 해외상품부에 전화하시면 매매 해 드립니다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154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세금은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?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해외주식은 별도의 국외자산으로 분류되어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‘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양도소득세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’ 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자진신고 납부 대상입니다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</a:p>
                    <a:p>
                      <a:pPr algn="l">
                        <a:lnSpc>
                          <a:spcPts val="2500"/>
                        </a:lnSpc>
                      </a:pP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당해 매도한 주식에 대해 이익분과 손실분을 모두 상계하여 익년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월에 관할 세무서에 신고하시면 됩니다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1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년에 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250</a:t>
                      </a:r>
                      <a:r>
                        <a:rPr lang="ko-KR" altLang="en-US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만원의 이익분 까지는 세금을 공제받을 수 있습니다</a:t>
                      </a:r>
                      <a:r>
                        <a:rPr lang="en-US" altLang="ko-KR" sz="1200" b="1" kern="1200" dirty="0" smtClean="0">
                          <a:gradFill>
                            <a:gsLst>
                              <a:gs pos="0">
                                <a:prstClr val="black"/>
                              </a:gs>
                              <a:gs pos="100000">
                                <a:prstClr val="black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gradFill>
                          <a:gsLst>
                            <a:gs pos="0">
                              <a:prstClr val="black"/>
                            </a:gs>
                            <a:gs pos="100000">
                              <a:prstClr val="black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0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336" y="1944266"/>
            <a:ext cx="828617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97040"/>
              </p:ext>
            </p:extLst>
          </p:nvPr>
        </p:nvGraphicFramePr>
        <p:xfrm>
          <a:off x="738310" y="2088282"/>
          <a:ext cx="8712970" cy="2520280"/>
        </p:xfrm>
        <a:graphic>
          <a:graphicData uri="http://schemas.openxmlformats.org/drawingml/2006/table">
            <a:tbl>
              <a:tblPr/>
              <a:tblGrid>
                <a:gridCol w="1244710"/>
                <a:gridCol w="1244710"/>
                <a:gridCol w="1244710"/>
                <a:gridCol w="1244710"/>
                <a:gridCol w="1244710"/>
                <a:gridCol w="1244710"/>
                <a:gridCol w="1244710"/>
              </a:tblGrid>
              <a:tr h="2958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서유럽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북유럽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남유럽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아시아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남태평양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미주</a:t>
                      </a:r>
                      <a:endParaRPr lang="ko-KR" altLang="en-US" sz="11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</a:tr>
              <a:tr h="5916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온라인 거래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(HTS,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MTS)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1200" b="0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중국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홍콩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일본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미국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28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전화주문 국가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영국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네덜란드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독일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아일랜드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스위스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프랑스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오스트리아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벨기에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덴마크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핀란드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노르웨이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스웨덴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그리스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스페인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이탈리아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포르투갈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태국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싱가포르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인도네시아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베트남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홍콩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중국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일본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호주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뉴질랜드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캐나다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미국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738312" y="5112618"/>
            <a:ext cx="8712970" cy="13326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200" b="1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주문 가능국가는 </a:t>
            </a:r>
            <a:r>
              <a:rPr lang="en-US" altLang="ko-KR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HTS(ACE), MTS(Global Able)</a:t>
            </a: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모두 주문 가능</a:t>
            </a:r>
            <a:endParaRPr lang="en-US" altLang="ko-KR" sz="1200" b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전화만 주문 가능한 국가는 </a:t>
            </a:r>
            <a:r>
              <a:rPr lang="en-US" altLang="ko-KR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해외상품부</a:t>
            </a:r>
            <a:r>
              <a:rPr lang="en-US" altLang="ko-KR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에서만 주문 가능</a:t>
            </a:r>
            <a:r>
              <a:rPr lang="en-US" altLang="ko-KR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02-6114-1630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중국 </a:t>
            </a:r>
            <a:r>
              <a:rPr lang="ko-KR" altLang="en-US" sz="1200" b="1" dirty="0" err="1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후강통</a:t>
            </a:r>
            <a:r>
              <a:rPr lang="en-US" altLang="ko-KR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선강통</a:t>
            </a:r>
            <a:r>
              <a:rPr lang="ko-KR" altLang="en-US" sz="12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매매 가능</a:t>
            </a:r>
            <a:endParaRPr lang="en-US" altLang="ko-KR" sz="1200" b="1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서비스 국가 소개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80790" y="1440210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거래가능 국가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344" y="1845845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타원 30"/>
          <p:cNvSpPr/>
          <p:nvPr/>
        </p:nvSpPr>
        <p:spPr bwMode="auto">
          <a:xfrm>
            <a:off x="635674" y="3368657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입금 및 환전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624925" y="4521316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주문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635674" y="2088282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계좌개설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635674" y="5673444"/>
            <a:ext cx="1654908" cy="663310"/>
          </a:xfrm>
          <a:prstGeom prst="ellipse">
            <a:avLst/>
          </a:prstGeom>
          <a:solidFill>
            <a:srgbClr val="C9DAA6"/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36000" rtlCol="0" anchor="ctr"/>
          <a:lstStyle/>
          <a:p>
            <a:pPr algn="ctr"/>
            <a:r>
              <a:rPr lang="ko-KR" altLang="en-US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현대 able Bold" panose="02000503000000020003" pitchFamily="2" charset="-127"/>
                <a:ea typeface="현대 able Bold" panose="02000503000000020003" pitchFamily="2" charset="-127"/>
              </a:rPr>
              <a:t>체결확인</a:t>
            </a:r>
            <a:endParaRPr lang="en-US" altLang="ko-KR" sz="1200" dirty="0" smtClean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현대 able Bold" panose="02000503000000020003" pitchFamily="2" charset="-127"/>
              <a:ea typeface="현대 able Bold" panose="02000503000000020003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48627" y="1872255"/>
            <a:ext cx="7190685" cy="4536509"/>
            <a:chOff x="2226375" y="4097759"/>
            <a:chExt cx="7190685" cy="2313409"/>
          </a:xfrm>
        </p:grpSpPr>
        <p:sp>
          <p:nvSpPr>
            <p:cNvPr id="82" name="직사각형 81"/>
            <p:cNvSpPr/>
            <p:nvPr/>
          </p:nvSpPr>
          <p:spPr>
            <a:xfrm>
              <a:off x="2226375" y="4097759"/>
              <a:ext cx="7190685" cy="513057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영업점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은행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비대면 서비스를 통해 종합위탁계좌 개설 </a:t>
              </a:r>
              <a:r>
                <a:rPr lang="en-US" altLang="ko-KR" sz="1100" b="1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내국인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거주외국인 가능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미국인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캐나다인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X)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해외주식투자위험 및 고객정보제공 동의</a:t>
              </a: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endParaRPr>
            </a:p>
            <a:p>
              <a:pPr marL="171450" lvl="0" indent="-171450">
                <a:lnSpc>
                  <a:spcPct val="150000"/>
                </a:lnSpc>
                <a:spcAft>
                  <a:spcPts val="200"/>
                </a:spcAft>
                <a:buFont typeface="Wingdings" pitchFamily="2" charset="2"/>
                <a:buChar char="è"/>
              </a:pP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HTS, MTS,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내점 등록</a:t>
              </a: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235410" y="4648570"/>
              <a:ext cx="7181650" cy="685395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계좌 입금 후 환전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(HTS 7480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, MTS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 가능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환전금액 계산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해외증권 계산기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</a:t>
              </a:r>
              <a:endPara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국민은행 전신환율 적용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09:00~23:30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오후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 마감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후 환전은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3%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버퍼를 두어 환전 후 익일 </a:t>
              </a:r>
              <a:r>
                <a:rPr lang="ko-KR" altLang="en-US" sz="1100" b="1" dirty="0" err="1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정산차금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반환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외화 직접 입금이 가능하며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국민은행 연계계좌 개설 필요</a:t>
              </a: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235410" y="5983306"/>
              <a:ext cx="7181650" cy="427862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HTS, MTS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통한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해외주식 거래내역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조회 가능 </a:t>
              </a: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체결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err="1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미체결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거래금액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수수료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 err="1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제세금</a:t>
              </a: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등 매매 정산현황 확인 가능 </a:t>
              </a:r>
              <a:endPara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1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235410" y="5382984"/>
              <a:ext cx="7181650" cy="525242"/>
            </a:xfrm>
            <a:prstGeom prst="rect">
              <a:avLst/>
            </a:prstGeom>
            <a:solidFill>
              <a:srgbClr val="FEF1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36000" rtlCol="0" anchor="t"/>
            <a:lstStyle/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온라인 서비스 국가 </a:t>
              </a:r>
              <a:r>
                <a:rPr lang="en-US" altLang="ko-KR" sz="1100" b="1" dirty="0" smtClean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ACE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HTS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Global Able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통해 주문 가능 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미국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중국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홍콩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일본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HTS ‘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해외주식 </a:t>
              </a:r>
              <a:r>
                <a:rPr lang="ko-KR" altLang="en-US" sz="1100" b="1" dirty="0" err="1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파워트레이딩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’, ‘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해외주식 주문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’, ‘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미니주문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＇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등을 이용한 주문 </a:t>
              </a:r>
              <a:endParaRPr lang="en-US" altLang="ko-KR" sz="1100" b="1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92075" lvl="0" indent="-92075">
                <a:lnSpc>
                  <a:spcPct val="150000"/>
                </a:lnSpc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영업점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및 </a:t>
              </a:r>
              <a:r>
                <a:rPr lang="ko-KR" altLang="en-US" sz="1100" b="1" dirty="0" err="1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해외상품부를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통한 전화 주문 가능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해외주식 서비스 국가 전체</a:t>
              </a:r>
              <a:r>
                <a:rPr lang="en-US" altLang="ko-KR" sz="1100" b="1" dirty="0"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pPr lvl="0">
                <a:lnSpc>
                  <a:spcPct val="150000"/>
                </a:lnSpc>
                <a:spcAft>
                  <a:spcPts val="200"/>
                </a:spcAft>
              </a:pP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lvl="0">
                <a:lnSpc>
                  <a:spcPct val="150000"/>
                </a:lnSpc>
                <a:spcAft>
                  <a:spcPts val="200"/>
                </a:spcAft>
              </a:pPr>
              <a:endParaRPr lang="en-US" altLang="ko-KR" sz="1100" b="1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매매절차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2288" y="1296194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매매 순서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8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149" y="2022685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9" y="2064593"/>
            <a:ext cx="6336703" cy="448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4050680" y="2050902"/>
            <a:ext cx="648072" cy="5760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98352" y="3592831"/>
            <a:ext cx="2592288" cy="3600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모든 기능 집결</a:t>
            </a:r>
            <a:endParaRPr lang="ko-KR" altLang="en-US" sz="14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789622" y="2592338"/>
            <a:ext cx="1333066" cy="100049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003008" y="1656234"/>
            <a:ext cx="2952328" cy="4896544"/>
            <a:chOff x="7003008" y="1368202"/>
            <a:chExt cx="2952328" cy="4896544"/>
          </a:xfrm>
        </p:grpSpPr>
        <p:grpSp>
          <p:nvGrpSpPr>
            <p:cNvPr id="13" name="그룹 12"/>
            <p:cNvGrpSpPr/>
            <p:nvPr/>
          </p:nvGrpSpPr>
          <p:grpSpPr>
            <a:xfrm>
              <a:off x="7003008" y="1368202"/>
              <a:ext cx="2952328" cy="3168352"/>
              <a:chOff x="7003008" y="2088282"/>
              <a:chExt cx="2952328" cy="3168352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7003008" y="2088282"/>
                <a:ext cx="2952328" cy="1512168"/>
                <a:chOff x="7003008" y="2088282"/>
                <a:chExt cx="2952328" cy="1512168"/>
              </a:xfrm>
            </p:grpSpPr>
            <p:sp>
              <p:nvSpPr>
                <p:cNvPr id="18" name="타원 17"/>
                <p:cNvSpPr/>
                <p:nvPr/>
              </p:nvSpPr>
              <p:spPr bwMode="auto">
                <a:xfrm>
                  <a:off x="7003008" y="2088282"/>
                  <a:ext cx="2952328" cy="663310"/>
                </a:xfrm>
                <a:prstGeom prst="ellipse">
                  <a:avLst/>
                </a:prstGeom>
                <a:solidFill>
                  <a:srgbClr val="C9DAA6"/>
                </a:solidFill>
                <a:ln w="28575">
                  <a:solidFill>
                    <a:srgbClr val="92D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36000" rtlCol="0" anchor="ctr"/>
                <a:lstStyle/>
                <a:p>
                  <a:pPr algn="ctr"/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해외주식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파워트레이딩 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1,2</a:t>
                  </a:r>
                  <a:endParaRPr lang="en-US" altLang="ko-KR" sz="1200" dirty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  <a:p>
                  <a:pPr algn="ctr"/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주문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환</a:t>
                  </a:r>
                  <a:r>
                    <a:rPr lang="ko-KR" altLang="en-US" sz="1200" dirty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전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예약주문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  </a:t>
                  </a:r>
                </a:p>
              </p:txBody>
            </p:sp>
            <p:sp>
              <p:nvSpPr>
                <p:cNvPr id="19" name="타원 18"/>
                <p:cNvSpPr/>
                <p:nvPr/>
              </p:nvSpPr>
              <p:spPr bwMode="auto">
                <a:xfrm>
                  <a:off x="7003008" y="2937140"/>
                  <a:ext cx="2952328" cy="663310"/>
                </a:xfrm>
                <a:prstGeom prst="ellipse">
                  <a:avLst/>
                </a:prstGeom>
                <a:solidFill>
                  <a:srgbClr val="C9DAA6"/>
                </a:solidFill>
                <a:ln w="28575">
                  <a:solidFill>
                    <a:srgbClr val="92D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36000" rtlCol="0" anchor="ctr"/>
                <a:lstStyle/>
                <a:p>
                  <a:pPr algn="ctr"/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해외주식 이익실현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/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손절매</a:t>
                  </a:r>
                  <a:endPara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7003008" y="3744466"/>
                <a:ext cx="2952328" cy="1512168"/>
                <a:chOff x="7003008" y="2088282"/>
                <a:chExt cx="2952328" cy="1512168"/>
              </a:xfrm>
            </p:grpSpPr>
            <p:sp>
              <p:nvSpPr>
                <p:cNvPr id="16" name="타원 15"/>
                <p:cNvSpPr/>
                <p:nvPr/>
              </p:nvSpPr>
              <p:spPr bwMode="auto">
                <a:xfrm>
                  <a:off x="7003008" y="2088282"/>
                  <a:ext cx="2952328" cy="663310"/>
                </a:xfrm>
                <a:prstGeom prst="ellipse">
                  <a:avLst/>
                </a:prstGeom>
                <a:solidFill>
                  <a:srgbClr val="C9DAA6"/>
                </a:solidFill>
                <a:ln w="28575">
                  <a:solidFill>
                    <a:srgbClr val="92D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36000" rtlCol="0" anchor="ctr"/>
                <a:lstStyle/>
                <a:p>
                  <a:pPr algn="ctr"/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해외주식 관심종목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미니관심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현재가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미니현재가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차트</a:t>
                  </a:r>
                  <a:endPara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 bwMode="auto">
                <a:xfrm>
                  <a:off x="7003008" y="2937140"/>
                  <a:ext cx="2952328" cy="663310"/>
                </a:xfrm>
                <a:prstGeom prst="ellipse">
                  <a:avLst/>
                </a:prstGeom>
                <a:solidFill>
                  <a:srgbClr val="C9DAA6"/>
                </a:solidFill>
                <a:ln w="28575">
                  <a:solidFill>
                    <a:srgbClr val="92D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36000" rtlCol="0" anchor="ctr"/>
                <a:lstStyle/>
                <a:p>
                  <a:pPr algn="ctr"/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분석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·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비교정보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ETF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정보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투자정보</a:t>
                  </a:r>
                  <a:r>
                    <a:rPr lang="en-US" altLang="ko-KR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, </a:t>
                  </a:r>
                  <a:r>
                    <a:rPr lang="ko-KR" altLang="en-US" sz="1200" dirty="0" smtClean="0">
                      <a:gradFill>
                        <a:gsLst>
                          <a:gs pos="0">
                            <a:srgbClr val="584C3E"/>
                          </a:gs>
                          <a:gs pos="100000">
                            <a:srgbClr val="584C3E"/>
                          </a:gs>
                        </a:gsLst>
                        <a:lin ang="5400000" scaled="0"/>
                      </a:gradFill>
                      <a:latin typeface="다음_Regular" panose="02000603060000000000" pitchFamily="2" charset="-127"/>
                      <a:ea typeface="다음_Regular" panose="02000603060000000000" pitchFamily="2" charset="-127"/>
                    </a:rPr>
                    <a:t>글로벌리포트 등</a:t>
                  </a:r>
                  <a:endPara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7003008" y="4752578"/>
              <a:ext cx="2952328" cy="1512168"/>
              <a:chOff x="7003008" y="2088282"/>
              <a:chExt cx="2952328" cy="1512168"/>
            </a:xfrm>
          </p:grpSpPr>
          <p:sp>
            <p:nvSpPr>
              <p:cNvPr id="28" name="타원 27"/>
              <p:cNvSpPr/>
              <p:nvPr/>
            </p:nvSpPr>
            <p:spPr bwMode="auto">
              <a:xfrm>
                <a:off x="7003008" y="2088282"/>
                <a:ext cx="2952328" cy="663310"/>
              </a:xfrm>
              <a:prstGeom prst="ellipse">
                <a:avLst/>
              </a:prstGeom>
              <a:solidFill>
                <a:srgbClr val="C9DAA6"/>
              </a:solidFill>
              <a:ln w="28575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해외증권 계산기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   </a:t>
                </a:r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7003008" y="2937140"/>
                <a:ext cx="2952328" cy="663310"/>
              </a:xfrm>
              <a:prstGeom prst="ellipse">
                <a:avLst/>
              </a:prstGeom>
              <a:solidFill>
                <a:srgbClr val="C9DAA6"/>
              </a:solidFill>
              <a:ln w="28575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투자위험확인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/</a:t>
                </a:r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고객정보동의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</p:grpSp>
      <p:sp>
        <p:nvSpPr>
          <p:cNvPr id="21" name="모서리가 둥근 직사각형 20"/>
          <p:cNvSpPr/>
          <p:nvPr/>
        </p:nvSpPr>
        <p:spPr>
          <a:xfrm>
            <a:off x="580790" y="1368202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고객용  </a:t>
            </a:r>
            <a:r>
              <a:rPr lang="en-US" altLang="ko-KR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ACE HTS </a:t>
            </a: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HTS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활용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0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037" y="1773442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10320" y="2088282"/>
            <a:ext cx="8496944" cy="4103878"/>
            <a:chOff x="629748" y="2088282"/>
            <a:chExt cx="8749524" cy="468052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48" y="2088802"/>
              <a:ext cx="2628844" cy="46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93" b="9533"/>
            <a:stretch/>
          </p:blipFill>
          <p:spPr bwMode="auto">
            <a:xfrm>
              <a:off x="3669837" y="2088282"/>
              <a:ext cx="2664295" cy="4445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7" b="9993"/>
            <a:stretch/>
          </p:blipFill>
          <p:spPr bwMode="auto">
            <a:xfrm>
              <a:off x="6714976" y="2088282"/>
              <a:ext cx="2664296" cy="4445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810319" y="6131449"/>
            <a:ext cx="849590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안드로이드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Play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스토어 선택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[KB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증권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]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검색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[KB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증권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Global 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able(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구현대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] 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글로벌에이블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설치 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아이폰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: App Store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선택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[KB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증권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]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검색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=&gt; 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[KB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증권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Global 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able(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구현대</a:t>
            </a:r>
            <a:r>
              <a:rPr lang="en-US" altLang="ko-KR" sz="1200" dirty="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)] </a:t>
            </a:r>
            <a:r>
              <a:rPr lang="ko-KR" altLang="en-US" sz="1200" smtClean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글로벌에이블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설치 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MTS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활용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80790" y="1368202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Global Able MTS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356" y="1730463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11836" y="5976714"/>
            <a:ext cx="8911452" cy="62119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현재가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관심종목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200" dirty="0" err="1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마이글로벌스타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주문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환전 등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HTS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와 동일한 기능 이용 가능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HTS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실시간 시세 신청고객 </a:t>
            </a:r>
            <a:r>
              <a:rPr lang="en-US" altLang="ko-KR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MTS </a:t>
            </a:r>
            <a:r>
              <a:rPr lang="ko-KR" altLang="en-US" sz="1200" dirty="0">
                <a:gradFill>
                  <a:gsLst>
                    <a:gs pos="0">
                      <a:srgbClr val="584C3E"/>
                    </a:gs>
                    <a:gs pos="100000">
                      <a:srgbClr val="584C3E"/>
                    </a:gs>
                  </a:gsLst>
                  <a:lin ang="5400000" scaled="0"/>
                </a:gradFill>
                <a:latin typeface="다음_Regular" panose="02000603060000000000" pitchFamily="2" charset="-127"/>
                <a:ea typeface="다음_Regular" panose="02000603060000000000" pitchFamily="2" charset="-127"/>
              </a:rPr>
              <a:t>시세 연동</a:t>
            </a:r>
            <a:endParaRPr lang="en-US" altLang="ko-KR" sz="1200" dirty="0">
              <a:gradFill>
                <a:gsLst>
                  <a:gs pos="0">
                    <a:srgbClr val="584C3E"/>
                  </a:gs>
                  <a:gs pos="100000">
                    <a:srgbClr val="584C3E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9049" y="2166558"/>
            <a:ext cx="4513225" cy="3314963"/>
            <a:chOff x="1360188" y="1807700"/>
            <a:chExt cx="5309387" cy="3880982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4552972" y="4506323"/>
              <a:ext cx="1000132" cy="214314"/>
            </a:xfrm>
            <a:prstGeom prst="round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Trading </a:t>
              </a:r>
              <a:r>
                <a:rPr kumimoji="1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786682" y="4909555"/>
              <a:ext cx="1000132" cy="214314"/>
            </a:xfrm>
            <a:prstGeom prst="roundRect">
              <a:avLst/>
            </a:prstGeom>
            <a:noFill/>
            <a:ln w="158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시세 신청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563" y="1807700"/>
              <a:ext cx="2416012" cy="38809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188" y="1824436"/>
              <a:ext cx="2426626" cy="3864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모서리가 둥근 직사각형 22"/>
          <p:cNvSpPr/>
          <p:nvPr/>
        </p:nvSpPr>
        <p:spPr bwMode="auto">
          <a:xfrm>
            <a:off x="8048762" y="4886429"/>
            <a:ext cx="564700" cy="181791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시세 신청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"/>
          <a:stretch/>
        </p:blipFill>
        <p:spPr bwMode="auto">
          <a:xfrm>
            <a:off x="7867104" y="2160290"/>
            <a:ext cx="2053722" cy="332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9"/>
          <a:stretch/>
        </p:blipFill>
        <p:spPr bwMode="auto">
          <a:xfrm>
            <a:off x="5381334" y="2166558"/>
            <a:ext cx="2053722" cy="33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580790" y="1368202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Global Able MTS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MTS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활용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8" descr="세계지도[1]_0.t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655" y="2163677"/>
            <a:ext cx="83581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6565-3999-4620-9BF2-1C30ADDC229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06271" y="5245201"/>
            <a:ext cx="1000132" cy="214314"/>
          </a:xfrm>
          <a:prstGeom prst="round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시세 신청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51185" y="1944266"/>
            <a:ext cx="8700095" cy="432047"/>
            <a:chOff x="420956" y="2016274"/>
            <a:chExt cx="9534380" cy="673879"/>
          </a:xfrm>
          <a:solidFill>
            <a:srgbClr val="FFC000"/>
          </a:solidFill>
        </p:grpSpPr>
        <p:grpSp>
          <p:nvGrpSpPr>
            <p:cNvPr id="2" name="그룹 1"/>
            <p:cNvGrpSpPr/>
            <p:nvPr/>
          </p:nvGrpSpPr>
          <p:grpSpPr>
            <a:xfrm>
              <a:off x="420956" y="2016274"/>
              <a:ext cx="9534380" cy="673879"/>
              <a:chOff x="420956" y="2376314"/>
              <a:chExt cx="9534380" cy="673879"/>
            </a:xfrm>
            <a:grpFill/>
          </p:grpSpPr>
          <p:sp>
            <p:nvSpPr>
              <p:cNvPr id="9" name="타원 8"/>
              <p:cNvSpPr/>
              <p:nvPr/>
            </p:nvSpPr>
            <p:spPr bwMode="auto">
              <a:xfrm>
                <a:off x="2382765" y="2386883"/>
                <a:ext cx="1654908" cy="663310"/>
              </a:xfrm>
              <a:prstGeom prst="ellipse">
                <a:avLst/>
              </a:prstGeom>
              <a:grp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투자정</a:t>
                </a:r>
                <a:r>
                  <a:rPr lang="ko-KR" altLang="en-US" sz="1200" dirty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보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현대 able Bold" panose="02000503000000020003" pitchFamily="2" charset="-127"/>
                  <a:ea typeface="현대 able Bold" panose="02000503000000020003" pitchFamily="2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 bwMode="auto">
              <a:xfrm>
                <a:off x="4350300" y="2377745"/>
                <a:ext cx="1654908" cy="663310"/>
              </a:xfrm>
              <a:prstGeom prst="ellipse">
                <a:avLst/>
              </a:prstGeom>
              <a:grp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해외주식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/</a:t>
                </a:r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선물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현대 able Bold" panose="02000503000000020003" pitchFamily="2" charset="-127"/>
                  <a:ea typeface="현대 able Bold" panose="02000503000000020003" pitchFamily="2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 bwMode="auto">
              <a:xfrm>
                <a:off x="420956" y="2385914"/>
                <a:ext cx="1654908" cy="663310"/>
              </a:xfrm>
              <a:prstGeom prst="ellipse">
                <a:avLst/>
              </a:prstGeom>
              <a:grpFill/>
              <a:ln w="28575">
                <a:solidFill>
                  <a:srgbClr val="FFCC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홈페이</a:t>
                </a:r>
                <a:r>
                  <a:rPr lang="ko-KR" altLang="en-US" sz="1200" dirty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지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현대 able Bold" panose="02000503000000020003" pitchFamily="2" charset="-127"/>
                  <a:ea typeface="현대 able Bold" panose="02000503000000020003" pitchFamily="2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 bwMode="auto">
              <a:xfrm>
                <a:off x="6343205" y="2377745"/>
                <a:ext cx="1654908" cy="663310"/>
              </a:xfrm>
              <a:prstGeom prst="ellipse">
                <a:avLst/>
              </a:prstGeom>
              <a:grp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해외주식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현대 able Bold" panose="02000503000000020003" pitchFamily="2" charset="-127"/>
                  <a:ea typeface="현대 able Bold" panose="02000503000000020003" pitchFamily="2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 bwMode="auto">
              <a:xfrm>
                <a:off x="8300428" y="2376314"/>
                <a:ext cx="1654908" cy="663310"/>
              </a:xfrm>
              <a:prstGeom prst="ellipse">
                <a:avLst/>
              </a:prstGeom>
              <a:grp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15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현대 able Bold" panose="02000503000000020003" pitchFamily="2" charset="-127"/>
                    <a:ea typeface="현대 able Bold" panose="02000503000000020003" pitchFamily="2" charset="-127"/>
                  </a:rPr>
                  <a:t>해외주식 종합</a:t>
                </a:r>
                <a:endParaRPr lang="en-US" altLang="ko-KR" sz="115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현대 able Bold" panose="02000503000000020003" pitchFamily="2" charset="-127"/>
                  <a:ea typeface="현대 able Bold" panose="02000503000000020003" pitchFamily="2" charset="-127"/>
                </a:endParaRPr>
              </a:p>
            </p:txBody>
          </p:sp>
        </p:grpSp>
        <p:sp>
          <p:nvSpPr>
            <p:cNvPr id="3" name="오른쪽 화살표 2"/>
            <p:cNvSpPr/>
            <p:nvPr/>
          </p:nvSpPr>
          <p:spPr>
            <a:xfrm>
              <a:off x="2106464" y="2304306"/>
              <a:ext cx="204293" cy="144016"/>
            </a:xfrm>
            <a:prstGeom prst="rightArrow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4122688" y="2304306"/>
              <a:ext cx="204293" cy="144016"/>
            </a:xfrm>
            <a:prstGeom prst="rightArrow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6066904" y="2304306"/>
              <a:ext cx="204293" cy="144016"/>
            </a:xfrm>
            <a:prstGeom prst="rightArrow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083128" y="2304306"/>
              <a:ext cx="204293" cy="144016"/>
            </a:xfrm>
            <a:prstGeom prst="rightArrow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7" y="2520330"/>
            <a:ext cx="445741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5562848" y="2520330"/>
            <a:ext cx="3888432" cy="4104456"/>
            <a:chOff x="7003008" y="2088282"/>
            <a:chExt cx="2952328" cy="3168352"/>
          </a:xfrm>
        </p:grpSpPr>
        <p:grpSp>
          <p:nvGrpSpPr>
            <p:cNvPr id="26" name="그룹 25"/>
            <p:cNvGrpSpPr/>
            <p:nvPr/>
          </p:nvGrpSpPr>
          <p:grpSpPr>
            <a:xfrm>
              <a:off x="7003008" y="2088282"/>
              <a:ext cx="2952328" cy="1512168"/>
              <a:chOff x="7003008" y="2088282"/>
              <a:chExt cx="2952328" cy="1512168"/>
            </a:xfrm>
          </p:grpSpPr>
          <p:sp>
            <p:nvSpPr>
              <p:cNvPr id="31" name="타원 30"/>
              <p:cNvSpPr/>
              <p:nvPr/>
            </p:nvSpPr>
            <p:spPr bwMode="auto">
              <a:xfrm>
                <a:off x="7003008" y="2088282"/>
                <a:ext cx="2952328" cy="663310"/>
              </a:xfrm>
              <a:prstGeom prst="ellipse">
                <a:avLst/>
              </a:prstGeom>
              <a:solidFill>
                <a:srgbClr val="C9DAA6"/>
              </a:solidFill>
              <a:ln w="28575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HOT ISSUE </a:t>
                </a:r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종목리포트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  </a:t>
                </a:r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7003008" y="2937140"/>
                <a:ext cx="2952328" cy="663310"/>
              </a:xfrm>
              <a:prstGeom prst="ellipse">
                <a:avLst/>
              </a:prstGeom>
              <a:solidFill>
                <a:srgbClr val="C9DAA6"/>
              </a:solidFill>
              <a:ln w="28575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해외주식 거래국가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 </a:t>
                </a:r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거래시간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 </a:t>
                </a:r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결제일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, </a:t>
                </a:r>
              </a:p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매매가이드 다운로드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003008" y="3744466"/>
              <a:ext cx="2952328" cy="1512168"/>
              <a:chOff x="7003008" y="2088282"/>
              <a:chExt cx="2952328" cy="1512168"/>
            </a:xfrm>
          </p:grpSpPr>
          <p:sp>
            <p:nvSpPr>
              <p:cNvPr id="28" name="타원 27"/>
              <p:cNvSpPr/>
              <p:nvPr/>
            </p:nvSpPr>
            <p:spPr bwMode="auto">
              <a:xfrm>
                <a:off x="7003008" y="2088282"/>
                <a:ext cx="2952328" cy="663310"/>
              </a:xfrm>
              <a:prstGeom prst="ellipse">
                <a:avLst/>
              </a:prstGeom>
              <a:solidFill>
                <a:srgbClr val="C9DAA6"/>
              </a:solidFill>
              <a:ln w="28575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해외주식 수수료 안내</a:t>
                </a:r>
                <a:endParaRPr lang="en-US" altLang="ko-KR" sz="1200" dirty="0" smtClean="0">
                  <a:gradFill>
                    <a:gsLst>
                      <a:gs pos="0">
                        <a:srgbClr val="584C3E"/>
                      </a:gs>
                      <a:gs pos="100000">
                        <a:srgbClr val="584C3E"/>
                      </a:gs>
                    </a:gsLst>
                    <a:lin ang="5400000" scaled="0"/>
                  </a:gradFill>
                  <a:latin typeface="다음_Regular" panose="02000603060000000000" pitchFamily="2" charset="-127"/>
                  <a:ea typeface="다음_Regular" panose="02000603060000000000" pitchFamily="2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7003008" y="2937140"/>
                <a:ext cx="2952328" cy="663310"/>
              </a:xfrm>
              <a:prstGeom prst="ellipse">
                <a:avLst/>
              </a:prstGeom>
              <a:solidFill>
                <a:srgbClr val="C9DAA6"/>
              </a:solidFill>
              <a:ln w="28575">
                <a:solidFill>
                  <a:srgbClr val="92D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36000" rtlCol="0" anchor="ctr"/>
              <a:lstStyle/>
              <a:p>
                <a:pPr algn="ctr"/>
                <a:r>
                  <a:rPr lang="ko-KR" altLang="en-US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해외주식 양도소득세 자료 출력 </a:t>
                </a:r>
                <a:r>
                  <a:rPr lang="en-US" altLang="ko-KR" sz="1200" dirty="0" smtClean="0">
                    <a:gradFill>
                      <a:gsLst>
                        <a:gs pos="0">
                          <a:srgbClr val="584C3E"/>
                        </a:gs>
                        <a:gs pos="100000">
                          <a:srgbClr val="584C3E"/>
                        </a:gs>
                      </a:gsLst>
                      <a:lin ang="5400000" scaled="0"/>
                    </a:gradFill>
                    <a:latin typeface="다음_Regular" panose="02000603060000000000" pitchFamily="2" charset="-127"/>
                    <a:ea typeface="다음_Regular" panose="02000603060000000000" pitchFamily="2" charset="-127"/>
                  </a:rPr>
                  <a:t>  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180510" y="342087"/>
            <a:ext cx="581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6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홈페이지</a:t>
            </a:r>
            <a:r>
              <a:rPr lang="en-US" altLang="ko-KR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800" dirty="0" smtClean="0">
                <a:solidFill>
                  <a:srgbClr val="FFB400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활용 </a:t>
            </a:r>
            <a: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8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400" dirty="0" smtClean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  </a:t>
            </a:r>
            <a:r>
              <a:rPr lang="en-US" altLang="ko-KR" sz="2800" dirty="0">
                <a:solidFill>
                  <a:srgbClr val="584C3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ko-KR" altLang="en-US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0790" y="1368202"/>
            <a:ext cx="2749810" cy="432048"/>
          </a:xfrm>
          <a:prstGeom prst="roundRect">
            <a:avLst>
              <a:gd name="adj" fmla="val 50000"/>
            </a:avLst>
          </a:prstGeom>
          <a:solidFill>
            <a:srgbClr val="584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1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dirty="0" smtClean="0">
                <a:gradFill flip="none" rotWithShape="1">
                  <a:gsLst>
                    <a:gs pos="0">
                      <a:prstClr val="white"/>
                    </a:gs>
                    <a:gs pos="30000">
                      <a:srgbClr val="D8D9D9"/>
                    </a:gs>
                    <a:gs pos="64999">
                      <a:prstClr val="white"/>
                    </a:gs>
                    <a:gs pos="89999">
                      <a:prstClr val="white"/>
                    </a:gs>
                    <a:gs pos="100000">
                      <a:prstClr val="white"/>
                    </a:gs>
                  </a:gsLst>
                  <a:lin ang="16200000" scaled="0"/>
                  <a:tileRect/>
                </a:gradFill>
                <a:effectLst>
                  <a:outerShdw blurRad="50800" dist="25400" dir="2700000" algn="tl" rotWithShape="0">
                    <a:prstClr val="black">
                      <a:alpha val="53000"/>
                    </a:prst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</a:rPr>
              <a:t>해외주식 홈페이지 활용</a:t>
            </a:r>
            <a:endParaRPr lang="ko-KR" altLang="en-US" sz="1400" b="1" dirty="0">
              <a:gradFill flip="none" rotWithShape="1">
                <a:gsLst>
                  <a:gs pos="0">
                    <a:prstClr val="white"/>
                  </a:gs>
                  <a:gs pos="30000">
                    <a:srgbClr val="D8D9D9"/>
                  </a:gs>
                  <a:gs pos="64999">
                    <a:prstClr val="white"/>
                  </a:gs>
                  <a:gs pos="89999">
                    <a:prstClr val="white"/>
                  </a:gs>
                  <a:gs pos="100000">
                    <a:prstClr val="white"/>
                  </a:gs>
                </a:gsLst>
                <a:lin ang="16200000" scaled="0"/>
                <a:tileRect/>
              </a:gradFill>
              <a:effectLst>
                <a:outerShdw blurRad="50800" dist="25400" dir="2700000" algn="tl" rotWithShape="0">
                  <a:prstClr val="black">
                    <a:alpha val="53000"/>
                  </a:prst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5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2729</Words>
  <Application>Microsoft Office PowerPoint</Application>
  <PresentationFormat>사용자 지정</PresentationFormat>
  <Paragraphs>850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다음_Regular</vt:lpstr>
      <vt:lpstr>Times New Roman</vt:lpstr>
      <vt:lpstr>현대 able Bold</vt:lpstr>
      <vt:lpstr>Wingdings</vt:lpstr>
      <vt:lpstr>Arial</vt:lpstr>
      <vt:lpstr>굴림</vt:lpstr>
      <vt:lpstr>맑은 고딕</vt:lpstr>
      <vt:lpstr>휴먼엑스포</vt:lpstr>
      <vt:lpstr>나눔고딕</vt:lpstr>
      <vt:lpstr>Yoon 윤고딕 540_TT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윤지애</dc:creator>
  <cp:lastModifiedBy>김용균</cp:lastModifiedBy>
  <cp:revision>792</cp:revision>
  <cp:lastPrinted>2016-06-01T04:24:31Z</cp:lastPrinted>
  <dcterms:created xsi:type="dcterms:W3CDTF">2016-04-27T01:08:57Z</dcterms:created>
  <dcterms:modified xsi:type="dcterms:W3CDTF">2017-04-18T04:05:05Z</dcterms:modified>
</cp:coreProperties>
</file>