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6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7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D3EA-0A21-4EE8-91DE-E88ACD12AD5D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E741-D801-41D0-8365-02B3AC25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err="1" smtClean="0"/>
              <a:t>Runge</a:t>
            </a:r>
            <a:r>
              <a:rPr lang="en-US" dirty="0" err="1"/>
              <a:t>-</a:t>
            </a:r>
            <a:r>
              <a:rPr lang="en-US" dirty="0" err="1" smtClean="0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004" y="2209800"/>
                <a:ext cx="5715000" cy="2743200"/>
              </a:xfrm>
            </p:spPr>
            <p:txBody>
              <a:bodyPr>
                <a:normAutofit fontScale="25000" lnSpcReduction="20000"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ro-RO" sz="6400" b="1" i="1" smtClean="0">
                        <a:solidFill>
                          <a:schemeClr val="tx1"/>
                        </a:solidFill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∆</m:t>
                    </m:r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ro-RO" sz="6400" b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 	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                                      </a:t>
                </a:r>
                <a:r>
                  <a:rPr lang="ro-RO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(2.00a)</a:t>
                </a:r>
                <a:r>
                  <a:rPr lang="ro-RO" sz="6400" b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	</a:t>
                </a:r>
                <a:endParaRPr lang="en-US" sz="6400" b="1" dirty="0" smtClean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 algn="l"/>
                <a:r>
                  <a:rPr lang="ro-RO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				</a:t>
                </a:r>
                <a:endParaRPr lang="en-US" sz="6400" b="1" dirty="0" smtClean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∆</m:t>
                    </m:r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ro-RO" sz="6400" b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 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             </a:t>
                </a:r>
                <a:r>
                  <a:rPr lang="ro-RO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(2.00b) 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                                                                      </a:t>
                </a:r>
              </a:p>
              <a:p>
                <a:pPr algn="l"/>
                <a:r>
                  <a:rPr lang="ro-RO" sz="6400" b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				                     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	                  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∆</m:t>
                    </m:r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ro-RO" sz="6400" b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	</a:t>
                </a:r>
                <a:r>
                  <a:rPr lang="ro-RO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(2.00c)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ro-RO" sz="6400" b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					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                                                                                                              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ro-RO" sz="6400" b="1" i="1" smtClean="0">
                        <a:solidFill>
                          <a:schemeClr val="tx1"/>
                        </a:solidFill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∆</m:t>
                    </m:r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6400" b="1" i="1" smtClean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        </m:t>
                    </m:r>
                  </m:oMath>
                </a14:m>
                <a:r>
                  <a:rPr lang="ro-RO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(</a:t>
                </a:r>
                <a:r>
                  <a:rPr lang="ro-RO" sz="6400" b="1" dirty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2.00d)                   </a:t>
                </a:r>
                <a:endParaRPr lang="en-US" sz="6400" b="1" i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 algn="l"/>
                <a:endParaRPr lang="en-US" sz="6400" b="1" i="1" dirty="0" smtClean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ro-RO" sz="6400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o-RO" sz="6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num>
                      <m:den>
                        <m:r>
                          <a:rPr lang="ro-RO" sz="6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en-US" sz="6400" b="1" i="0" smtClean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</m:t>
                    </m:r>
                  </m:oMath>
                </a14:m>
                <a:r>
                  <a:rPr lang="ro-RO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(2.00e)</a:t>
                </a:r>
                <a:r>
                  <a:rPr lang="en-US" sz="6400" b="1" dirty="0" smtClean="0">
                    <a:solidFill>
                      <a:schemeClr val="tx1"/>
                    </a:solidFill>
                    <a:latin typeface="+mj-lt"/>
                    <a:cs typeface="Aharoni" panose="02010803020104030203" pitchFamily="2" charset="-79"/>
                  </a:rPr>
                  <a:t>                                                                                        </a:t>
                </a:r>
              </a:p>
              <a:p>
                <a:pPr algn="l"/>
                <a:r>
                  <a:rPr lang="ro-RO" dirty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004" y="2209800"/>
                <a:ext cx="5715000" cy="2743200"/>
              </a:xfrm>
              <a:blipFill rotWithShape="1">
                <a:blip r:embed="rId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llRed\Desktop\h5g3etjnacmazg8oq17z_400x40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736671"/>
            <a:ext cx="844730" cy="8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lRed\Desktop\1200px-Unity_Technologie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7" y="2843098"/>
            <a:ext cx="1739107" cy="63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48200" y="315903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324600" y="315903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7800" y="369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Testare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57774" y="3694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Implementare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0600" cy="66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PIC32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665" y="1219200"/>
            <a:ext cx="9385301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</a:t>
            </a:r>
            <a:r>
              <a:rPr lang="ro-RO" dirty="0"/>
              <a:t>ţ</a:t>
            </a:r>
            <a:r>
              <a:rPr lang="en-US" dirty="0" smtClean="0"/>
              <a:t>a serial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6198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4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7620000" cy="61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ro-RO" dirty="0" smtClean="0"/>
              <a:t>forțelor: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4689475"/>
                <a:ext cx="5334000" cy="21685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600" b="1" i="1">
                            <a:latin typeface="Cambria Math"/>
                          </a:rPr>
                          <m:t>𝑭</m:t>
                        </m:r>
                      </m:e>
                    </m:acc>
                    <m:r>
                      <a:rPr lang="ro-RO" sz="1600" b="1" i="1">
                        <a:latin typeface="Cambria Math"/>
                      </a:rPr>
                      <m:t>=</m:t>
                    </m:r>
                    <m:r>
                      <a:rPr lang="ro-RO" sz="1600" b="1" i="1">
                        <a:latin typeface="Cambria Math"/>
                      </a:rPr>
                      <m:t>𝒎</m:t>
                    </m:r>
                    <m:acc>
                      <m:accPr>
                        <m:chr m:val="⃗"/>
                        <m:ctrlPr>
                          <a:rPr lang="en-US" sz="16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600" b="1" i="1">
                            <a:latin typeface="Cambria Math"/>
                          </a:rPr>
                          <m:t>𝒂</m:t>
                        </m:r>
                      </m:e>
                    </m:acc>
                  </m:oMath>
                </a14:m>
                <a:r>
                  <a:rPr lang="ro-RO" sz="1600" b="1" dirty="0"/>
                  <a:t> 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ro-RO" sz="1600" b="1" i="1">
                            <a:latin typeface="Cambria Math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ro-RO" sz="1600" b="1" dirty="0"/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ro-RO" sz="1600" b="1" i="1">
                            <a:latin typeface="Cambria Math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ro-RO" sz="1600" b="1" dirty="0"/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6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ro-RO" sz="1600" b="1" i="1"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num>
                      <m:den>
                        <m:r>
                          <a:rPr lang="ro-RO" sz="1600" b="1" i="1">
                            <a:latin typeface="Cambria Math"/>
                          </a:rPr>
                          <m:t>𝒏𝒅</m:t>
                        </m:r>
                      </m:den>
                    </m:f>
                    <m:r>
                      <a:rPr lang="ro-RO" sz="1600" b="1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1600" b="1" i="1">
                                <a:latin typeface="Cambria Math"/>
                              </a:rPr>
                              <m:t>𝒗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o-RO" sz="1600" b="1" i="1">
                                    <a:latin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ro-RO" sz="16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o-RO" sz="1600" b="1" i="1">
                                    <a:latin typeface="Cambria Math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ro-RO" sz="16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  <m:sup>
                        <m:r>
                          <a:rPr lang="ro-RO" sz="16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o-RO" sz="1600" b="1" dirty="0"/>
                  <a:t> 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ro-RO" sz="1600" b="1" i="1">
                            <a:latin typeface="Cambria Math"/>
                          </a:rPr>
                          <m:t>𝑫</m:t>
                        </m:r>
                        <m:r>
                          <a:rPr lang="ro-RO" sz="1600" b="1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ro-RO" sz="1600" b="1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600" b="1" i="1">
                            <a:latin typeface="Cambria Math"/>
                          </a:rPr>
                          <m:t>𝝆</m:t>
                        </m:r>
                        <m:r>
                          <a:rPr lang="ro-RO" sz="1600" b="1" i="1">
                            <a:latin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o-RO" sz="1600" b="1" i="1">
                                <a:latin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ro-RO" sz="16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ro-RO" sz="1600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ro-RO" sz="1600" b="1" i="1">
                        <a:latin typeface="Cambria Math"/>
                      </a:rPr>
                      <m:t>∙</m:t>
                    </m:r>
                    <m:r>
                      <a:rPr lang="ro-RO" sz="1600" b="1" i="1">
                        <a:latin typeface="Cambria Math"/>
                      </a:rPr>
                      <m:t>𝑺</m:t>
                    </m:r>
                  </m:oMath>
                </a14:m>
                <a:r>
                  <a:rPr lang="ro-RO" sz="1600" b="1" dirty="0"/>
                  <a:t>  					        </a:t>
                </a:r>
                <a:r>
                  <a:rPr lang="en-US" sz="1600" b="1" dirty="0" smtClean="0"/>
                  <a:t>           </a:t>
                </a:r>
                <a:r>
                  <a:rPr lang="ro-RO" sz="1600" b="1" dirty="0" smtClean="0"/>
                  <a:t>(</a:t>
                </a:r>
                <a:r>
                  <a:rPr lang="ro-RO" sz="1600" b="1" dirty="0"/>
                  <a:t>2.23</a:t>
                </a:r>
                <a:r>
                  <a:rPr lang="ro-RO" sz="1600" b="1" dirty="0" smtClean="0"/>
                  <a:t>) </a:t>
                </a:r>
              </a:p>
              <a:p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600" b="1" i="1">
                            <a:latin typeface="Cambria Math"/>
                          </a:rPr>
                          <m:t>𝒅𝒗</m:t>
                        </m:r>
                      </m:num>
                      <m:den>
                        <m:r>
                          <a:rPr lang="ro-RO" sz="1600" b="1" i="1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ro-RO" sz="1600" b="1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6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ro-RO" sz="1600" b="1" i="1">
                                    <a:latin typeface="Cambria Math"/>
                                  </a:rPr>
                                  <m:t>𝒆</m:t>
                                </m:r>
                              </m:sub>
                            </m:sSub>
                          </m:num>
                          <m:den>
                            <m:r>
                              <a:rPr lang="ro-RO" sz="1600" b="1" i="1">
                                <a:latin typeface="Cambria Math"/>
                              </a:rPr>
                              <m:t>𝒏𝒅</m:t>
                            </m:r>
                          </m:den>
                        </m:f>
                        <m:r>
                          <a:rPr lang="ro-RO" sz="1600" b="1" i="1">
                            <a:latin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16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o-RO" sz="1600" b="1" i="1">
                                    <a:latin typeface="Cambria Math"/>
                                  </a:rPr>
                                  <m:t>𝒗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600" b="1" i="1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ro-RO" sz="16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600" b="1" i="1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ro-RO" sz="16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  <m:sup>
                            <m:r>
                              <a:rPr lang="ro-RO" sz="16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ro-RO" sz="1600" b="1">
                            <a:latin typeface="Cambria Math"/>
                          </a:rPr>
                          <m:t>  </m:t>
                        </m:r>
                        <m:r>
                          <a:rPr lang="ro-RO" sz="1600" b="1" i="1">
                            <a:latin typeface="Cambria Math"/>
                          </a:rPr>
                          <m:t>−</m:t>
                        </m:r>
                        <m:r>
                          <a:rPr lang="ro-RO" sz="1600" b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6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ro-RO" sz="1600" b="1" i="1">
                                <a:latin typeface="Cambria Math"/>
                              </a:rPr>
                              <m:t>𝑫</m:t>
                            </m:r>
                            <m:r>
                              <a:rPr lang="ro-RO" sz="16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ro-RO" sz="1600" b="1" i="1">
                            <a:latin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1600" b="1" i="1">
                                <a:latin typeface="Cambria Math"/>
                              </a:rPr>
                              <m:t>𝝆</m:t>
                            </m:r>
                            <m:r>
                              <a:rPr lang="ro-RO" sz="1600" b="1" i="1">
                                <a:latin typeface="Cambria Math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o-RO" sz="16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ro-RO" sz="16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ro-RO" sz="1600" b="1" i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ro-RO" sz="1600" b="1" i="1">
                            <a:latin typeface="Cambria Math"/>
                          </a:rPr>
                          <m:t>∙</m:t>
                        </m:r>
                        <m:r>
                          <a:rPr lang="ro-RO" sz="1600" b="1" i="1">
                            <a:latin typeface="Cambria Math"/>
                          </a:rPr>
                          <m:t>𝑺</m:t>
                        </m:r>
                        <m:r>
                          <a:rPr lang="ro-RO" sz="1600" b="1">
                            <a:latin typeface="Cambria Math"/>
                          </a:rPr>
                          <m:t>  </m:t>
                        </m:r>
                      </m:num>
                      <m:den>
                        <m:r>
                          <a:rPr lang="ro-RO" sz="1600" b="1" i="1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ro-RO" sz="1600" b="1" dirty="0" smtClean="0"/>
                  <a:t>                                      </a:t>
                </a:r>
                <a:r>
                  <a:rPr lang="en-US" sz="1600" b="1" dirty="0" smtClean="0"/>
                  <a:t>        </a:t>
                </a:r>
                <a:r>
                  <a:rPr lang="ro-RO" sz="1600" b="1" dirty="0" smtClean="0"/>
                  <a:t>(2.24)</a:t>
                </a:r>
                <a:endParaRPr lang="en-US" sz="16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4689475"/>
                <a:ext cx="5334000" cy="2168525"/>
              </a:xfrm>
              <a:blipFill rotWithShape="1">
                <a:blip r:embed="rId2"/>
                <a:stretch>
                  <a:fillRect l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AllRed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74914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7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Rutina R-K în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467" y="990600"/>
            <a:ext cx="4504267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err="1">
                <a:latin typeface="+mj-lt"/>
              </a:rPr>
              <a:t>F_xy</a:t>
            </a:r>
            <a:r>
              <a:rPr lang="en-US" sz="1700" b="1" dirty="0">
                <a:latin typeface="+mj-lt"/>
              </a:rPr>
              <a:t> = @(</a:t>
            </a:r>
            <a:r>
              <a:rPr lang="en-US" sz="1700" b="1" dirty="0" err="1">
                <a:latin typeface="+mj-lt"/>
              </a:rPr>
              <a:t>t,v</a:t>
            </a:r>
            <a:r>
              <a:rPr lang="en-US" sz="1700" b="1" dirty="0">
                <a:latin typeface="+mj-lt"/>
              </a:rPr>
              <a:t>) t*(thrust-(Cd*(S*v*v/2)*1.225))/mass;    </a:t>
            </a:r>
            <a:endParaRPr lang="ro-RO" sz="17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1700" b="1" dirty="0" smtClean="0">
                <a:latin typeface="+mj-lt"/>
              </a:rPr>
              <a:t>                </a:t>
            </a:r>
            <a:endParaRPr lang="ro-RO" sz="17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1700" b="1" dirty="0" smtClean="0">
                <a:latin typeface="+mj-lt"/>
              </a:rPr>
              <a:t>for 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=1:(length(x)-1)                             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% </a:t>
            </a:r>
            <a:r>
              <a:rPr lang="en-US" sz="1700" b="1" dirty="0" err="1">
                <a:latin typeface="+mj-lt"/>
              </a:rPr>
              <a:t>rutina</a:t>
            </a:r>
            <a:r>
              <a:rPr lang="en-US" sz="1700" b="1" dirty="0">
                <a:latin typeface="+mj-lt"/>
              </a:rPr>
              <a:t> de </a:t>
            </a:r>
            <a:r>
              <a:rPr lang="en-US" sz="1700" b="1" dirty="0" err="1">
                <a:latin typeface="+mj-lt"/>
              </a:rPr>
              <a:t>calcul</a:t>
            </a:r>
            <a:r>
              <a:rPr lang="en-US" sz="1700" b="1" dirty="0">
                <a:latin typeface="+mj-lt"/>
              </a:rPr>
              <a:t> </a:t>
            </a:r>
            <a:r>
              <a:rPr lang="en-US" sz="1700" b="1" dirty="0" err="1">
                <a:latin typeface="+mj-lt"/>
              </a:rPr>
              <a:t>Runge-Kutta</a:t>
            </a:r>
            <a:endParaRPr lang="en-US" sz="1700" b="1" dirty="0">
              <a:latin typeface="+mj-lt"/>
            </a:endParaRP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   k_1 = </a:t>
            </a:r>
            <a:r>
              <a:rPr lang="en-US" sz="1700" b="1" dirty="0" err="1">
                <a:latin typeface="+mj-lt"/>
              </a:rPr>
              <a:t>F_xy</a:t>
            </a:r>
            <a:r>
              <a:rPr lang="en-US" sz="1700" b="1" dirty="0">
                <a:latin typeface="+mj-lt"/>
              </a:rPr>
              <a:t>(x(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),y(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   k_2 = </a:t>
            </a:r>
            <a:r>
              <a:rPr lang="en-US" sz="1700" b="1" dirty="0" err="1">
                <a:latin typeface="+mj-lt"/>
              </a:rPr>
              <a:t>F_xy</a:t>
            </a:r>
            <a:r>
              <a:rPr lang="en-US" sz="1700" b="1" dirty="0">
                <a:latin typeface="+mj-lt"/>
              </a:rPr>
              <a:t>(x(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)+0.5*</a:t>
            </a:r>
            <a:r>
              <a:rPr lang="en-US" sz="1700" b="1" dirty="0" err="1">
                <a:latin typeface="+mj-lt"/>
              </a:rPr>
              <a:t>h,y</a:t>
            </a:r>
            <a:r>
              <a:rPr lang="en-US" sz="1700" b="1" dirty="0">
                <a:latin typeface="+mj-lt"/>
              </a:rPr>
              <a:t>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)+0.5*h*k_1);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   k_3 = </a:t>
            </a:r>
            <a:r>
              <a:rPr lang="en-US" sz="1700" b="1" dirty="0" err="1">
                <a:latin typeface="+mj-lt"/>
              </a:rPr>
              <a:t>F_xy</a:t>
            </a:r>
            <a:r>
              <a:rPr lang="en-US" sz="1700" b="1" dirty="0">
                <a:latin typeface="+mj-lt"/>
              </a:rPr>
              <a:t>((x(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)+0.5*h),(y(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)+0.5*h*k_2));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   k_4 = </a:t>
            </a:r>
            <a:r>
              <a:rPr lang="en-US" sz="1700" b="1" dirty="0" err="1">
                <a:latin typeface="+mj-lt"/>
              </a:rPr>
              <a:t>F_xy</a:t>
            </a:r>
            <a:r>
              <a:rPr lang="en-US" sz="1700" b="1" dirty="0">
                <a:latin typeface="+mj-lt"/>
              </a:rPr>
              <a:t>((x(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)+h),(y(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)+k_3*h));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   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   y(i+1) = y(</a:t>
            </a:r>
            <a:r>
              <a:rPr lang="en-US" sz="1700" b="1" dirty="0" err="1">
                <a:latin typeface="+mj-lt"/>
              </a:rPr>
              <a:t>i</a:t>
            </a:r>
            <a:r>
              <a:rPr lang="en-US" sz="1700" b="1" dirty="0">
                <a:latin typeface="+mj-lt"/>
              </a:rPr>
              <a:t>) + (1/6)*(k_1+2*k_2+2*k_3+k_4)*h; 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                             </a:t>
            </a:r>
            <a:r>
              <a:rPr lang="en-US" sz="1700" b="1" dirty="0" smtClean="0">
                <a:latin typeface="+mj-lt"/>
              </a:rPr>
              <a:t>   </a:t>
            </a:r>
            <a:endParaRPr lang="en-US" sz="1700" b="1" dirty="0">
              <a:latin typeface="+mj-lt"/>
            </a:endParaRP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end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</a:rPr>
              <a:t> plot(</a:t>
            </a:r>
            <a:r>
              <a:rPr lang="en-US" sz="1700" b="1" dirty="0" err="1">
                <a:latin typeface="+mj-lt"/>
              </a:rPr>
              <a:t>x,y</a:t>
            </a:r>
            <a:r>
              <a:rPr lang="en-US" sz="1700" b="1" dirty="0">
                <a:latin typeface="+mj-lt"/>
              </a:rPr>
              <a:t>);</a:t>
            </a:r>
          </a:p>
          <a:p>
            <a:endParaRPr lang="en-US" dirty="0"/>
          </a:p>
        </p:txBody>
      </p:sp>
      <p:pic>
        <p:nvPicPr>
          <p:cNvPr id="4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43000"/>
            <a:ext cx="513886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60198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Grafic viteză-timp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Aproximare polinomială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sym Cl,x</a:t>
            </a:r>
            <a:endParaRPr lang="en-US" b="1" dirty="0"/>
          </a:p>
          <a:p>
            <a:r>
              <a:rPr lang="ro-RO" b="1" dirty="0"/>
              <a:t>x = 0:0.1:90</a:t>
            </a:r>
            <a:endParaRPr lang="en-US" b="1" dirty="0"/>
          </a:p>
          <a:p>
            <a:r>
              <a:rPr lang="ro-RO" b="1" dirty="0"/>
              <a:t>Cl= -0.0013571 .* x .* x + 0.122143 .* x + 0.1</a:t>
            </a:r>
            <a:endParaRPr lang="en-US" b="1" dirty="0"/>
          </a:p>
          <a:p>
            <a:r>
              <a:rPr lang="ro-RO" b="1" dirty="0"/>
              <a:t>plot (x,Cl)</a:t>
            </a:r>
            <a:endParaRPr lang="en-US" b="1" dirty="0"/>
          </a:p>
        </p:txBody>
      </p:sp>
      <p:pic>
        <p:nvPicPr>
          <p:cNvPr id="3074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30021"/>
            <a:ext cx="54673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00286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6002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Proiectarea mecanismului cremalieră –pinion pentru angrenarea axului potențiometric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637799" cy="274319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57400"/>
            <a:ext cx="4876483" cy="2249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504" y="5029200"/>
                <a:ext cx="685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b="1" dirty="0" smtClean="0"/>
                  <a:t>Pasul cremalierei </a:t>
                </a:r>
                <a:r>
                  <a:rPr lang="en-US" b="1" dirty="0"/>
                  <a:t>p=m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π</a:t>
                </a:r>
                <a:endParaRPr lang="ro-RO" b="1" dirty="0" smtClean="0"/>
              </a:p>
              <a:p>
                <a:r>
                  <a:rPr lang="ro-RO" b="1" dirty="0" smtClean="0"/>
                  <a:t>Numarul de dinți Z = 190/ 2 * 3.14 </a:t>
                </a:r>
                <a:r>
                  <a:rPr lang="ro-RO" b="1" dirty="0" smtClean="0">
                    <a:sym typeface="Wingdings" panose="05000000000000000000" pitchFamily="2" charset="2"/>
                  </a:rPr>
                  <a:t> Z = 30 dinţi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04" y="5029200"/>
                <a:ext cx="685800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8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214038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6481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600200"/>
            <a:ext cx="33528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Thread </a:t>
            </a:r>
            <a:r>
              <a:rPr lang="en-US" sz="1800" b="1" dirty="0" err="1" smtClean="0"/>
              <a:t>chipKit</a:t>
            </a:r>
            <a:r>
              <a:rPr lang="en-US" sz="1800" b="1" dirty="0" smtClean="0"/>
              <a:t>;</a:t>
            </a:r>
          </a:p>
          <a:p>
            <a:pPr marL="0" indent="0">
              <a:buNone/>
            </a:pPr>
            <a:r>
              <a:rPr lang="en-US" sz="1800" b="1" dirty="0"/>
              <a:t>try </a:t>
            </a:r>
            <a:r>
              <a:rPr lang="en-US" sz="1800" b="1" dirty="0" smtClean="0"/>
              <a:t>{</a:t>
            </a:r>
          </a:p>
          <a:p>
            <a:pPr marL="0" indent="0">
              <a:buNone/>
            </a:pPr>
            <a:r>
              <a:rPr lang="en-US" sz="1800" b="1" dirty="0" smtClean="0"/>
              <a:t> if(</a:t>
            </a:r>
            <a:r>
              <a:rPr lang="en-US" sz="1800" b="1" dirty="0" err="1" smtClean="0"/>
              <a:t>serial.IsOpen</a:t>
            </a:r>
            <a:r>
              <a:rPr lang="en-US" sz="1800" b="1" dirty="0"/>
              <a:t>) </a:t>
            </a:r>
            <a:r>
              <a:rPr lang="en-US" sz="1800" b="1" dirty="0" smtClean="0"/>
              <a:t>{ </a:t>
            </a:r>
          </a:p>
          <a:p>
            <a:pPr marL="0" indent="0">
              <a:buNone/>
            </a:pPr>
            <a:r>
              <a:rPr lang="en-US" sz="1800" b="1" dirty="0" err="1" smtClean="0"/>
              <a:t>serial.Close</a:t>
            </a:r>
            <a:r>
              <a:rPr lang="en-US" sz="1800" b="1" dirty="0"/>
              <a:t>(); </a:t>
            </a:r>
            <a:r>
              <a:rPr lang="en-US" sz="1800" b="1" dirty="0" err="1"/>
              <a:t>serial.Open</a:t>
            </a:r>
            <a:r>
              <a:rPr lang="en-US" sz="1800" b="1" dirty="0"/>
              <a:t>(); }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else </a:t>
            </a:r>
            <a:r>
              <a:rPr lang="en-US" sz="1800" b="1" dirty="0"/>
              <a:t>{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 smtClean="0"/>
              <a:t>serial.Open</a:t>
            </a:r>
            <a:r>
              <a:rPr lang="en-US" sz="1800" b="1" dirty="0"/>
              <a:t>();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} }</a:t>
            </a:r>
          </a:p>
          <a:p>
            <a:pPr marL="0" indent="0">
              <a:buNone/>
            </a:pPr>
            <a:r>
              <a:rPr lang="en-US" sz="1800" b="1" dirty="0" smtClean="0"/>
              <a:t>  </a:t>
            </a:r>
            <a:endParaRPr lang="en-US" sz="1800" b="1" dirty="0"/>
          </a:p>
        </p:txBody>
      </p:sp>
      <p:pic>
        <p:nvPicPr>
          <p:cNvPr id="1026" name="Picture 2" descr="C:\Users\AllR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4" y="1600200"/>
            <a:ext cx="4953000" cy="441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269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Runge-Kutta</vt:lpstr>
      <vt:lpstr>Diagrama forțelor:</vt:lpstr>
      <vt:lpstr>Rutina R-K în Matlab</vt:lpstr>
      <vt:lpstr>Aproximare polinomială</vt:lpstr>
      <vt:lpstr>PowerPoint Presentation</vt:lpstr>
      <vt:lpstr>Proiectarea mecanismului cremalieră –pinion pentru angrenarea axului potențiometric</vt:lpstr>
      <vt:lpstr>PowerPoint Presentation</vt:lpstr>
      <vt:lpstr>PowerPoint Presentation</vt:lpstr>
      <vt:lpstr>Threading</vt:lpstr>
      <vt:lpstr>PowerPoint Presentation</vt:lpstr>
      <vt:lpstr>CAN PIC32</vt:lpstr>
      <vt:lpstr>Interfaţa serială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Runge Kutta</dc:title>
  <dc:creator>AllRed</dc:creator>
  <cp:lastModifiedBy>AllRed</cp:lastModifiedBy>
  <cp:revision>17</cp:revision>
  <dcterms:created xsi:type="dcterms:W3CDTF">2018-07-03T13:06:06Z</dcterms:created>
  <dcterms:modified xsi:type="dcterms:W3CDTF">2018-07-06T22:31:37Z</dcterms:modified>
</cp:coreProperties>
</file>