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8" r:id="rId2"/>
  </p:sldIdLst>
  <p:sldSz cx="12192000" cy="6858000"/>
  <p:notesSz cx="6797675" cy="9926638"/>
  <p:embeddedFontLst>
    <p:embeddedFont>
      <p:font typeface="ShellBold" panose="020B0604020202020204" charset="0"/>
      <p:regular r:id="rId5"/>
      <p:bold r:id="rId6"/>
    </p:embeddedFont>
    <p:embeddedFont>
      <p:font typeface="ShellMedium" panose="020B0604020202020204" charset="0"/>
      <p:regular r:id="rId7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6807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38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1" d="100"/>
          <a:sy n="61" d="100"/>
        </p:scale>
        <p:origin x="2712" y="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24/02/2021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24/02/2021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9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2019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FF6158C0-6B90-4C54-B3A9-2F56A40F94E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2019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7" name="TextBox 26" descr="CONFIDENTIAL_TAG_0xFFEE">
            <a:extLst>
              <a:ext uri="{FF2B5EF4-FFF2-40B4-BE49-F238E27FC236}">
                <a16:creationId xmlns:a16="http://schemas.microsoft.com/office/drawing/2014/main" id="{B1C3BCF8-C025-4EDE-BAEC-07FDD344897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2019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5C379E58-2F87-4010-A900-4BEE111F31B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2019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184692B2-D49D-4A15-AC5A-E8E99FD2269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2019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2473E1FC-F898-410D-944B-56185947736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2019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91E23455-DD98-4E42-B9A2-1398E347F04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2019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2019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4FFCD547-40D4-4CBF-AEDB-7AF85705503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2019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A3A1B3B1-2978-42AE-81FB-FA3AB77015E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2019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C0081129-51E1-4BE7-92D2-36B51E4E814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2019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50F3FD49-338C-4788-8E6B-C7804BA02E8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2019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454D77AA-EEE1-491C-931E-4EF63D57E3C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2019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D0C9C400-6D42-4805-B37F-F5DD13E14CA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2019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19575933-E21E-4AD8-A0FC-2C8A9A3A77E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2019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C68EA19D-496B-4D80-B5E1-2F11A6350CF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2019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B6BF2607-30A7-4F8B-AE78-9B6FACF2154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2019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 254">
            <a:extLst>
              <a:ext uri="{FF2B5EF4-FFF2-40B4-BE49-F238E27FC236}">
                <a16:creationId xmlns:a16="http://schemas.microsoft.com/office/drawing/2014/main" id="{92354A79-3618-4257-B000-A870A4D1338D}"/>
              </a:ext>
            </a:extLst>
          </p:cNvPr>
          <p:cNvSpPr/>
          <p:nvPr/>
        </p:nvSpPr>
        <p:spPr>
          <a:xfrm>
            <a:off x="7699873" y="3593212"/>
            <a:ext cx="3517338" cy="2781688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800" b="1" dirty="0">
                <a:solidFill>
                  <a:srgbClr val="DD1D21"/>
                </a:solidFill>
              </a:rPr>
              <a:t>P6 4-port choke nozzle damaged</a:t>
            </a:r>
            <a:r>
              <a:rPr lang="en-GB" sz="800" dirty="0">
                <a:solidFill>
                  <a:srgbClr val="DD1D21"/>
                </a:solidFill>
              </a:rPr>
              <a:t>. </a:t>
            </a:r>
            <a:r>
              <a:rPr lang="en-GB" sz="800" dirty="0">
                <a:solidFill>
                  <a:schemeClr val="tx1"/>
                </a:solidFill>
              </a:rPr>
              <a:t>Replacement campaign Mar 2020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800" b="1" dirty="0">
                <a:solidFill>
                  <a:schemeClr val="accent1"/>
                </a:solidFill>
              </a:rPr>
              <a:t>FCRBV closure time </a:t>
            </a:r>
            <a:r>
              <a:rPr lang="en-GB" sz="800" dirty="0">
                <a:solidFill>
                  <a:schemeClr val="tx1"/>
                </a:solidFill>
              </a:rPr>
              <a:t>not meeting SCE PS. Study submitted to NOPSEMA Jan 2020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800" b="1" dirty="0">
                <a:solidFill>
                  <a:schemeClr val="accent1"/>
                </a:solidFill>
              </a:rPr>
              <a:t>P8 SCSSV</a:t>
            </a:r>
            <a:r>
              <a:rPr lang="en-GB" sz="800" dirty="0">
                <a:solidFill>
                  <a:schemeClr val="tx1"/>
                </a:solidFill>
              </a:rPr>
              <a:t> (</a:t>
            </a:r>
            <a:r>
              <a:rPr lang="en-GB" sz="800" i="1" dirty="0">
                <a:solidFill>
                  <a:schemeClr val="tx1"/>
                </a:solidFill>
              </a:rPr>
              <a:t>refer: Well Integrity Dashboard</a:t>
            </a:r>
            <a:r>
              <a:rPr lang="en-GB" sz="8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800" b="1" dirty="0">
                <a:solidFill>
                  <a:schemeClr val="accent1"/>
                </a:solidFill>
              </a:rPr>
              <a:t>DHG issues </a:t>
            </a:r>
            <a:r>
              <a:rPr lang="en-GB" sz="800" dirty="0">
                <a:solidFill>
                  <a:schemeClr val="tx1"/>
                </a:solidFill>
              </a:rPr>
              <a:t>(</a:t>
            </a:r>
            <a:r>
              <a:rPr lang="en-GB" sz="800" i="1" dirty="0">
                <a:solidFill>
                  <a:schemeClr val="tx1"/>
                </a:solidFill>
              </a:rPr>
              <a:t>refer: Well Integrity Dashboard/MTO 121856</a:t>
            </a:r>
            <a:r>
              <a:rPr lang="en-GB" sz="800" dirty="0">
                <a:solidFill>
                  <a:schemeClr val="tx1"/>
                </a:solidFill>
              </a:rPr>
              <a:t>). Voltage to be lowered under eMOC 84083 during Subsea Controls Campaign Q2 2020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272D0FE-A97F-4CED-BD9D-A9F47E17C6F4}"/>
              </a:ext>
            </a:extLst>
          </p:cNvPr>
          <p:cNvSpPr/>
          <p:nvPr/>
        </p:nvSpPr>
        <p:spPr>
          <a:xfrm>
            <a:off x="943074" y="37023"/>
            <a:ext cx="9661405" cy="473727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Prelude Subsea System Dashboard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5213324-AD47-4E21-A396-C767F748C6C9}"/>
              </a:ext>
            </a:extLst>
          </p:cNvPr>
          <p:cNvSpPr/>
          <p:nvPr/>
        </p:nvSpPr>
        <p:spPr>
          <a:xfrm>
            <a:off x="202044" y="733463"/>
            <a:ext cx="7476813" cy="909127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TOPSIDE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3013D41-D341-4A2D-9300-7EC4FAD5CDF5}"/>
              </a:ext>
            </a:extLst>
          </p:cNvPr>
          <p:cNvSpPr/>
          <p:nvPr/>
        </p:nvSpPr>
        <p:spPr>
          <a:xfrm>
            <a:off x="202045" y="3593212"/>
            <a:ext cx="7475408" cy="2781688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SUBSEA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68CF0CF-8B9E-49C3-B441-CE5A5F4401CB}"/>
              </a:ext>
            </a:extLst>
          </p:cNvPr>
          <p:cNvSpPr/>
          <p:nvPr/>
        </p:nvSpPr>
        <p:spPr>
          <a:xfrm>
            <a:off x="202045" y="1954252"/>
            <a:ext cx="7475408" cy="1641063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RISER/UMBILICAL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29B1AE-1980-43CE-9118-1CF4ADE54EFD}"/>
              </a:ext>
            </a:extLst>
          </p:cNvPr>
          <p:cNvSpPr/>
          <p:nvPr/>
        </p:nvSpPr>
        <p:spPr>
          <a:xfrm>
            <a:off x="4442601" y="5236841"/>
            <a:ext cx="224838" cy="1616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1A63E8-7F28-4871-B0A9-247484364F74}"/>
              </a:ext>
            </a:extLst>
          </p:cNvPr>
          <p:cNvSpPr/>
          <p:nvPr/>
        </p:nvSpPr>
        <p:spPr>
          <a:xfrm>
            <a:off x="4761500" y="5471195"/>
            <a:ext cx="231849" cy="1655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46A208-4E3C-49DF-9229-F82357E8ED5E}"/>
              </a:ext>
            </a:extLst>
          </p:cNvPr>
          <p:cNvSpPr/>
          <p:nvPr/>
        </p:nvSpPr>
        <p:spPr>
          <a:xfrm>
            <a:off x="4442601" y="4431409"/>
            <a:ext cx="224838" cy="1616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B7C559-B9D7-4F73-B498-984901FFBAF6}"/>
              </a:ext>
            </a:extLst>
          </p:cNvPr>
          <p:cNvSpPr/>
          <p:nvPr/>
        </p:nvSpPr>
        <p:spPr>
          <a:xfrm>
            <a:off x="4761501" y="4346934"/>
            <a:ext cx="224838" cy="1554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418F97-72C5-4E5C-9F3A-DAA96B9694F5}"/>
              </a:ext>
            </a:extLst>
          </p:cNvPr>
          <p:cNvCxnSpPr>
            <a:cxnSpLocks/>
          </p:cNvCxnSpPr>
          <p:nvPr/>
        </p:nvCxnSpPr>
        <p:spPr>
          <a:xfrm flipH="1">
            <a:off x="2246366" y="5480064"/>
            <a:ext cx="998287" cy="0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8E4FBB-E5C7-4983-89D2-5C2DE622E0F2}"/>
              </a:ext>
            </a:extLst>
          </p:cNvPr>
          <p:cNvCxnSpPr>
            <a:cxnSpLocks/>
          </p:cNvCxnSpPr>
          <p:nvPr/>
        </p:nvCxnSpPr>
        <p:spPr>
          <a:xfrm flipH="1">
            <a:off x="2226281" y="5732098"/>
            <a:ext cx="998286" cy="0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A7EBD10-FEA5-4F71-A6BB-253CBE1C2B5A}"/>
              </a:ext>
            </a:extLst>
          </p:cNvPr>
          <p:cNvCxnSpPr>
            <a:cxnSpLocks/>
            <a:stCxn id="248" idx="0"/>
          </p:cNvCxnSpPr>
          <p:nvPr/>
        </p:nvCxnSpPr>
        <p:spPr>
          <a:xfrm rot="5400000" flipH="1" flipV="1">
            <a:off x="1424297" y="3396514"/>
            <a:ext cx="181056" cy="1732753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CB1AB71-E1BD-4F35-9BEF-ED11F9DBFB4E}"/>
              </a:ext>
            </a:extLst>
          </p:cNvPr>
          <p:cNvCxnSpPr>
            <a:cxnSpLocks/>
            <a:stCxn id="30" idx="0"/>
          </p:cNvCxnSpPr>
          <p:nvPr/>
        </p:nvCxnSpPr>
        <p:spPr>
          <a:xfrm rot="16200000" flipV="1">
            <a:off x="3899629" y="3372643"/>
            <a:ext cx="174572" cy="1774010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DF047BA-FC58-46B2-A8F5-3E6873F05133}"/>
              </a:ext>
            </a:extLst>
          </p:cNvPr>
          <p:cNvCxnSpPr>
            <a:cxnSpLocks/>
            <a:stCxn id="247" idx="0"/>
          </p:cNvCxnSpPr>
          <p:nvPr/>
        </p:nvCxnSpPr>
        <p:spPr>
          <a:xfrm rot="5400000" flipH="1" flipV="1">
            <a:off x="1723993" y="3574631"/>
            <a:ext cx="112200" cy="1624957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BC03679-7CD0-4722-A894-AB4719E5EB7D}"/>
              </a:ext>
            </a:extLst>
          </p:cNvPr>
          <p:cNvCxnSpPr>
            <a:cxnSpLocks/>
            <a:stCxn id="29" idx="0"/>
          </p:cNvCxnSpPr>
          <p:nvPr/>
        </p:nvCxnSpPr>
        <p:spPr>
          <a:xfrm rot="16200000" flipV="1">
            <a:off x="3646154" y="3522542"/>
            <a:ext cx="100400" cy="1717333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4B04D78-046C-4D64-91C0-A7E35C65D396}"/>
              </a:ext>
            </a:extLst>
          </p:cNvPr>
          <p:cNvCxnSpPr>
            <a:cxnSpLocks/>
          </p:cNvCxnSpPr>
          <p:nvPr/>
        </p:nvCxnSpPr>
        <p:spPr>
          <a:xfrm flipV="1">
            <a:off x="2378713" y="3967846"/>
            <a:ext cx="0" cy="2078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1573C1-7C22-4489-B98D-D709519F2168}"/>
              </a:ext>
            </a:extLst>
          </p:cNvPr>
          <p:cNvCxnSpPr>
            <a:cxnSpLocks/>
          </p:cNvCxnSpPr>
          <p:nvPr/>
        </p:nvCxnSpPr>
        <p:spPr>
          <a:xfrm flipV="1">
            <a:off x="2592570" y="3991441"/>
            <a:ext cx="0" cy="34934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CBE0BC-57AB-49AC-9243-D4B0A241A777}"/>
              </a:ext>
            </a:extLst>
          </p:cNvPr>
          <p:cNvCxnSpPr>
            <a:cxnSpLocks/>
          </p:cNvCxnSpPr>
          <p:nvPr/>
        </p:nvCxnSpPr>
        <p:spPr>
          <a:xfrm flipV="1">
            <a:off x="2837687" y="3991441"/>
            <a:ext cx="0" cy="34934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9209DD-C1F0-49B7-9DD7-9202F553DD2A}"/>
              </a:ext>
            </a:extLst>
          </p:cNvPr>
          <p:cNvCxnSpPr>
            <a:cxnSpLocks/>
          </p:cNvCxnSpPr>
          <p:nvPr/>
        </p:nvCxnSpPr>
        <p:spPr>
          <a:xfrm flipV="1">
            <a:off x="3099910" y="3979643"/>
            <a:ext cx="0" cy="20788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5F5347D-FE86-462C-831E-722C68DADE04}"/>
              </a:ext>
            </a:extLst>
          </p:cNvPr>
          <p:cNvCxnSpPr>
            <a:cxnSpLocks/>
            <a:stCxn id="27" idx="2"/>
          </p:cNvCxnSpPr>
          <p:nvPr/>
        </p:nvCxnSpPr>
        <p:spPr>
          <a:xfrm rot="5400000">
            <a:off x="4217444" y="5195928"/>
            <a:ext cx="135062" cy="540090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515E8BC-EF7F-4D9F-AC8F-0A5D256A5A43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4361652" y="5229540"/>
            <a:ext cx="108603" cy="922944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0391FBF3-53A7-473D-8C54-D11AED47BA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00183" y="5093352"/>
            <a:ext cx="258534" cy="525360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3B7D16A-0951-4B73-9A87-4476A58781A7}"/>
              </a:ext>
            </a:extLst>
          </p:cNvPr>
          <p:cNvCxnSpPr>
            <a:cxnSpLocks/>
            <a:stCxn id="246" idx="2"/>
          </p:cNvCxnSpPr>
          <p:nvPr/>
        </p:nvCxnSpPr>
        <p:spPr>
          <a:xfrm rot="16200000" flipH="1">
            <a:off x="1023786" y="5268728"/>
            <a:ext cx="88822" cy="832486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117050F-A2EE-4B2C-BFD0-4A6598BFE9C9}"/>
              </a:ext>
            </a:extLst>
          </p:cNvPr>
          <p:cNvSpPr/>
          <p:nvPr/>
        </p:nvSpPr>
        <p:spPr>
          <a:xfrm>
            <a:off x="6249406" y="1967305"/>
            <a:ext cx="144000" cy="160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r>
              <a:rPr lang="en-GB" sz="600" b="1" dirty="0"/>
              <a:t>POWER/COMMS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F15E516-51FC-45AD-B02C-995018977EAD}"/>
              </a:ext>
            </a:extLst>
          </p:cNvPr>
          <p:cNvSpPr/>
          <p:nvPr/>
        </p:nvSpPr>
        <p:spPr>
          <a:xfrm>
            <a:off x="6467194" y="1967305"/>
            <a:ext cx="144000" cy="160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r>
              <a:rPr lang="en-GB" sz="600" b="1" dirty="0"/>
              <a:t>HYDRAULIC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1BA82AF-F97D-42B4-AA06-2AC9D008BB78}"/>
              </a:ext>
            </a:extLst>
          </p:cNvPr>
          <p:cNvSpPr/>
          <p:nvPr/>
        </p:nvSpPr>
        <p:spPr>
          <a:xfrm>
            <a:off x="6672212" y="1967305"/>
            <a:ext cx="144000" cy="160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r>
              <a:rPr lang="en-GB" sz="600" b="1" dirty="0"/>
              <a:t>MEG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4D814AF-83A7-4E32-9A6C-4546FB2CCA24}"/>
              </a:ext>
            </a:extLst>
          </p:cNvPr>
          <p:cNvSpPr/>
          <p:nvPr/>
        </p:nvSpPr>
        <p:spPr>
          <a:xfrm>
            <a:off x="1993120" y="4908376"/>
            <a:ext cx="288000" cy="28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b="1" dirty="0"/>
              <a:t>P4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A39FE7D-5E35-4CC8-929D-8426AC15A250}"/>
              </a:ext>
            </a:extLst>
          </p:cNvPr>
          <p:cNvSpPr/>
          <p:nvPr/>
        </p:nvSpPr>
        <p:spPr>
          <a:xfrm>
            <a:off x="1987098" y="6009332"/>
            <a:ext cx="288000" cy="28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b="1"/>
              <a:t>P7</a:t>
            </a:r>
            <a:endParaRPr lang="en-GB" sz="1000" b="1" dirty="0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DE850BD-3980-4137-B8F8-9CFB96C7BAD9}"/>
              </a:ext>
            </a:extLst>
          </p:cNvPr>
          <p:cNvCxnSpPr>
            <a:cxnSpLocks/>
          </p:cNvCxnSpPr>
          <p:nvPr/>
        </p:nvCxnSpPr>
        <p:spPr>
          <a:xfrm flipH="1">
            <a:off x="2131362" y="5145686"/>
            <a:ext cx="2448" cy="19609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BE95A8A-9FD8-4C43-BE89-1E610B81B3F9}"/>
              </a:ext>
            </a:extLst>
          </p:cNvPr>
          <p:cNvCxnSpPr>
            <a:cxnSpLocks/>
          </p:cNvCxnSpPr>
          <p:nvPr/>
        </p:nvCxnSpPr>
        <p:spPr>
          <a:xfrm flipH="1">
            <a:off x="2131362" y="5832538"/>
            <a:ext cx="2448" cy="19609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12488A4-4BF7-49B6-8A79-7F8D19369A66}"/>
              </a:ext>
            </a:extLst>
          </p:cNvPr>
          <p:cNvCxnSpPr>
            <a:cxnSpLocks/>
          </p:cNvCxnSpPr>
          <p:nvPr/>
        </p:nvCxnSpPr>
        <p:spPr>
          <a:xfrm flipH="1">
            <a:off x="1378830" y="5851327"/>
            <a:ext cx="2448" cy="19609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C1C05D8-F57F-456E-8AAB-FB8D33CAF81E}"/>
              </a:ext>
            </a:extLst>
          </p:cNvPr>
          <p:cNvCxnSpPr>
            <a:cxnSpLocks/>
          </p:cNvCxnSpPr>
          <p:nvPr/>
        </p:nvCxnSpPr>
        <p:spPr>
          <a:xfrm flipH="1">
            <a:off x="3372523" y="5814344"/>
            <a:ext cx="2448" cy="19609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1B0E387-B99B-477C-A708-6AC78B8EE1BE}"/>
              </a:ext>
            </a:extLst>
          </p:cNvPr>
          <p:cNvSpPr/>
          <p:nvPr/>
        </p:nvSpPr>
        <p:spPr>
          <a:xfrm>
            <a:off x="5471088" y="827527"/>
            <a:ext cx="536088" cy="2403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SPCU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A235B86-3E51-415B-9AB6-DB739C11D906}"/>
              </a:ext>
            </a:extLst>
          </p:cNvPr>
          <p:cNvSpPr/>
          <p:nvPr/>
        </p:nvSpPr>
        <p:spPr>
          <a:xfrm>
            <a:off x="6371813" y="1144210"/>
            <a:ext cx="335288" cy="2403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b="1" dirty="0"/>
              <a:t>HPU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A2636E8-0A45-4F73-831B-C9C565A3C3AC}"/>
              </a:ext>
            </a:extLst>
          </p:cNvPr>
          <p:cNvSpPr/>
          <p:nvPr/>
        </p:nvSpPr>
        <p:spPr>
          <a:xfrm>
            <a:off x="2248810" y="1707988"/>
            <a:ext cx="955671" cy="213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ESDV</a:t>
            </a:r>
            <a:r>
              <a:rPr lang="en-GB" sz="600" b="1" dirty="0"/>
              <a:t>S</a:t>
            </a:r>
            <a:endParaRPr lang="en-GB" sz="1000" b="1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66C3D41-8283-452A-A537-6E9C275190CE}"/>
              </a:ext>
            </a:extLst>
          </p:cNvPr>
          <p:cNvSpPr/>
          <p:nvPr/>
        </p:nvSpPr>
        <p:spPr>
          <a:xfrm>
            <a:off x="5471866" y="1249410"/>
            <a:ext cx="431890" cy="2403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b="1" dirty="0"/>
              <a:t>MCS</a:t>
            </a:r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CDE61E10-C12B-4522-B678-783926EDDC54}"/>
              </a:ext>
            </a:extLst>
          </p:cNvPr>
          <p:cNvCxnSpPr>
            <a:cxnSpLocks/>
            <a:endCxn id="186" idx="3"/>
          </p:cNvCxnSpPr>
          <p:nvPr/>
        </p:nvCxnSpPr>
        <p:spPr>
          <a:xfrm rot="16200000" flipV="1">
            <a:off x="5779183" y="1175715"/>
            <a:ext cx="769776" cy="313790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3F8C8746-E275-430E-B078-BE38FECA7B5E}"/>
              </a:ext>
            </a:extLst>
          </p:cNvPr>
          <p:cNvCxnSpPr>
            <a:cxnSpLocks/>
            <a:endCxn id="190" idx="3"/>
          </p:cNvCxnSpPr>
          <p:nvPr/>
        </p:nvCxnSpPr>
        <p:spPr>
          <a:xfrm rot="10800000">
            <a:off x="5903756" y="1369606"/>
            <a:ext cx="384490" cy="353601"/>
          </a:xfrm>
          <a:prstGeom prst="bentConnector3">
            <a:avLst>
              <a:gd name="adj1" fmla="val 5504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B37C0F6-C9C0-4453-BFEA-BC02505125CC}"/>
              </a:ext>
            </a:extLst>
          </p:cNvPr>
          <p:cNvCxnSpPr>
            <a:cxnSpLocks/>
          </p:cNvCxnSpPr>
          <p:nvPr/>
        </p:nvCxnSpPr>
        <p:spPr>
          <a:xfrm flipV="1">
            <a:off x="6540052" y="1384724"/>
            <a:ext cx="0" cy="29626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A68371D3-9FCD-4C2A-9457-6069CACC2C30}"/>
              </a:ext>
            </a:extLst>
          </p:cNvPr>
          <p:cNvCxnSpPr>
            <a:cxnSpLocks/>
            <a:endCxn id="188" idx="1"/>
          </p:cNvCxnSpPr>
          <p:nvPr/>
        </p:nvCxnSpPr>
        <p:spPr>
          <a:xfrm rot="5400000" flipH="1" flipV="1">
            <a:off x="6598962" y="1136374"/>
            <a:ext cx="751827" cy="388422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0DEB316-E730-4899-AC10-0C4F4E710769}"/>
              </a:ext>
            </a:extLst>
          </p:cNvPr>
          <p:cNvSpPr/>
          <p:nvPr/>
        </p:nvSpPr>
        <p:spPr>
          <a:xfrm>
            <a:off x="6185323" y="3621628"/>
            <a:ext cx="900000" cy="2403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GB" sz="1000" b="1" dirty="0"/>
              <a:t>UTA</a:t>
            </a:r>
            <a:r>
              <a:rPr lang="en-GB" sz="600" b="1" dirty="0"/>
              <a:t>S</a:t>
            </a:r>
            <a:endParaRPr lang="en-GB" sz="800" b="1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7DCA0DBE-613F-4A74-9D28-A27F2AD8AE03}"/>
              </a:ext>
            </a:extLst>
          </p:cNvPr>
          <p:cNvSpPr/>
          <p:nvPr/>
        </p:nvSpPr>
        <p:spPr>
          <a:xfrm>
            <a:off x="6525413" y="3907705"/>
            <a:ext cx="213948" cy="756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r>
              <a:rPr lang="en-GB" sz="600" b="1" dirty="0"/>
              <a:t>SFL</a:t>
            </a:r>
            <a:r>
              <a:rPr lang="en-GB" sz="400" b="1" dirty="0"/>
              <a:t>S</a:t>
            </a:r>
            <a:endParaRPr lang="en-GB" sz="600" b="1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EF06410-4D22-4625-8D14-C0C56D86E832}"/>
              </a:ext>
            </a:extLst>
          </p:cNvPr>
          <p:cNvSpPr/>
          <p:nvPr/>
        </p:nvSpPr>
        <p:spPr>
          <a:xfrm>
            <a:off x="3023218" y="1967305"/>
            <a:ext cx="148491" cy="160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r>
              <a:rPr lang="en-GB" sz="700" b="1" dirty="0"/>
              <a:t>RISER 5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F68E0FE-BA9B-4B69-A717-1006746AAF7F}"/>
              </a:ext>
            </a:extLst>
          </p:cNvPr>
          <p:cNvSpPr/>
          <p:nvPr/>
        </p:nvSpPr>
        <p:spPr>
          <a:xfrm>
            <a:off x="2782123" y="1967305"/>
            <a:ext cx="148491" cy="160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r>
              <a:rPr lang="en-GB" sz="700" b="1" dirty="0"/>
              <a:t>RISER 6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3A186F86-183B-44D9-994F-09DC9E1CB888}"/>
              </a:ext>
            </a:extLst>
          </p:cNvPr>
          <p:cNvSpPr/>
          <p:nvPr/>
        </p:nvSpPr>
        <p:spPr>
          <a:xfrm>
            <a:off x="2537025" y="1967305"/>
            <a:ext cx="148491" cy="160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r>
              <a:rPr lang="en-GB" sz="700" b="1" dirty="0"/>
              <a:t>RISER 7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314B1CB2-9E77-4648-A554-EE2A883A4C3C}"/>
              </a:ext>
            </a:extLst>
          </p:cNvPr>
          <p:cNvSpPr/>
          <p:nvPr/>
        </p:nvSpPr>
        <p:spPr>
          <a:xfrm>
            <a:off x="2291435" y="1967305"/>
            <a:ext cx="148491" cy="160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r>
              <a:rPr lang="en-GB" sz="700" b="1" dirty="0"/>
              <a:t>RISER 8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2C03604-FDD1-405E-AC66-1998640B1176}"/>
              </a:ext>
            </a:extLst>
          </p:cNvPr>
          <p:cNvSpPr/>
          <p:nvPr/>
        </p:nvSpPr>
        <p:spPr>
          <a:xfrm>
            <a:off x="4808019" y="4502502"/>
            <a:ext cx="137019" cy="97415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r>
              <a:rPr lang="en-GB" sz="700" b="1" dirty="0"/>
              <a:t>FL1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9222955-4E35-4DF4-BDD0-30AB7970E2AF}"/>
              </a:ext>
            </a:extLst>
          </p:cNvPr>
          <p:cNvSpPr/>
          <p:nvPr/>
        </p:nvSpPr>
        <p:spPr>
          <a:xfrm>
            <a:off x="4477632" y="4583176"/>
            <a:ext cx="141912" cy="665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r>
              <a:rPr lang="en-GB" sz="700" b="1" dirty="0"/>
              <a:t>FL2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0824B7BE-E129-4743-8A46-4EDC97B06DB8}"/>
              </a:ext>
            </a:extLst>
          </p:cNvPr>
          <p:cNvSpPr/>
          <p:nvPr/>
        </p:nvSpPr>
        <p:spPr>
          <a:xfrm>
            <a:off x="855196" y="5248641"/>
            <a:ext cx="224838" cy="1616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8676363-EE86-4893-A51D-E88C4B4BDD32}"/>
              </a:ext>
            </a:extLst>
          </p:cNvPr>
          <p:cNvSpPr/>
          <p:nvPr/>
        </p:nvSpPr>
        <p:spPr>
          <a:xfrm>
            <a:off x="536029" y="5475044"/>
            <a:ext cx="231849" cy="1655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1749F8C-021A-4EF6-8109-4E80598C2D76}"/>
              </a:ext>
            </a:extLst>
          </p:cNvPr>
          <p:cNvSpPr/>
          <p:nvPr/>
        </p:nvSpPr>
        <p:spPr>
          <a:xfrm>
            <a:off x="855196" y="4443209"/>
            <a:ext cx="224838" cy="1616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9CC6CEB-51C5-4B9D-AA0A-6B8606E73D77}"/>
              </a:ext>
            </a:extLst>
          </p:cNvPr>
          <p:cNvSpPr/>
          <p:nvPr/>
        </p:nvSpPr>
        <p:spPr>
          <a:xfrm>
            <a:off x="536030" y="4353418"/>
            <a:ext cx="224838" cy="1554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5B33235-0756-4563-9CE7-E600D9743873}"/>
              </a:ext>
            </a:extLst>
          </p:cNvPr>
          <p:cNvSpPr/>
          <p:nvPr/>
        </p:nvSpPr>
        <p:spPr>
          <a:xfrm>
            <a:off x="582548" y="4506351"/>
            <a:ext cx="137019" cy="97415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r>
              <a:rPr lang="en-GB" sz="700" b="1" dirty="0"/>
              <a:t>FL4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C24CC4D-6A79-48B3-92A0-DD39A40C359D}"/>
              </a:ext>
            </a:extLst>
          </p:cNvPr>
          <p:cNvSpPr/>
          <p:nvPr/>
        </p:nvSpPr>
        <p:spPr>
          <a:xfrm>
            <a:off x="890227" y="4600293"/>
            <a:ext cx="141912" cy="6519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r>
              <a:rPr lang="en-GB" sz="700" b="1" dirty="0"/>
              <a:t>FL3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9E9DA01-AD64-4908-90B8-DD52A36B8258}"/>
              </a:ext>
            </a:extLst>
          </p:cNvPr>
          <p:cNvSpPr/>
          <p:nvPr/>
        </p:nvSpPr>
        <p:spPr>
          <a:xfrm>
            <a:off x="7703451" y="733463"/>
            <a:ext cx="3517338" cy="2039234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800" b="1" dirty="0">
                <a:solidFill>
                  <a:schemeClr val="accent1"/>
                </a:solidFill>
              </a:rPr>
              <a:t>P8 MEG filter housing damaged</a:t>
            </a:r>
            <a:r>
              <a:rPr lang="en-GB" sz="800" dirty="0">
                <a:solidFill>
                  <a:schemeClr val="accent1"/>
                </a:solidFill>
              </a:rPr>
              <a:t>. </a:t>
            </a:r>
            <a:r>
              <a:rPr lang="en-GB" sz="800" dirty="0">
                <a:solidFill>
                  <a:schemeClr val="tx1"/>
                </a:solidFill>
              </a:rPr>
              <a:t>Requires TWI to inject via ASL (long term integrity threat). </a:t>
            </a:r>
            <a:r>
              <a:rPr lang="en-GB" sz="800" i="1" dirty="0">
                <a:solidFill>
                  <a:schemeClr val="tx1"/>
                </a:solidFill>
              </a:rPr>
              <a:t>WO 61151660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800" b="1" dirty="0">
                <a:solidFill>
                  <a:schemeClr val="accent1"/>
                </a:solidFill>
              </a:rPr>
              <a:t>P1 MEG MOV failed. </a:t>
            </a:r>
            <a:r>
              <a:rPr lang="en-GB" sz="800" dirty="0">
                <a:solidFill>
                  <a:schemeClr val="tx1"/>
                </a:solidFill>
              </a:rPr>
              <a:t>Requires manual operation in field. Repair scheduled in May 2020. </a:t>
            </a:r>
            <a:r>
              <a:rPr lang="en-GB" sz="800" i="1" dirty="0">
                <a:solidFill>
                  <a:schemeClr val="tx1"/>
                </a:solidFill>
              </a:rPr>
              <a:t>WO 60994458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800" b="1" dirty="0">
                <a:solidFill>
                  <a:schemeClr val="accent1"/>
                </a:solidFill>
              </a:rPr>
              <a:t>ESDV position indicators</a:t>
            </a:r>
            <a:r>
              <a:rPr lang="en-GB" sz="800" dirty="0">
                <a:solidFill>
                  <a:schemeClr val="accent1"/>
                </a:solidFill>
              </a:rPr>
              <a:t>. </a:t>
            </a:r>
            <a:r>
              <a:rPr lang="en-GB" sz="800" dirty="0">
                <a:solidFill>
                  <a:schemeClr val="tx1"/>
                </a:solidFill>
              </a:rPr>
              <a:t>Change under eMOC. 3oo4 completed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800" b="1" dirty="0">
                <a:solidFill>
                  <a:schemeClr val="accent1"/>
                </a:solidFill>
              </a:rPr>
              <a:t>VGMS GRVs to be removed </a:t>
            </a:r>
            <a:r>
              <a:rPr lang="en-GB" sz="800" dirty="0">
                <a:solidFill>
                  <a:schemeClr val="tx1"/>
                </a:solidFill>
              </a:rPr>
              <a:t>to allow continuous monitoring of riser annulus. Target Q4 2020. </a:t>
            </a:r>
            <a:r>
              <a:rPr lang="en-GB" sz="800" i="1" dirty="0">
                <a:solidFill>
                  <a:schemeClr val="tx1"/>
                </a:solidFill>
              </a:rPr>
              <a:t>WO 60899023-6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800" b="1" dirty="0">
                <a:solidFill>
                  <a:schemeClr val="accent1"/>
                </a:solidFill>
              </a:rPr>
              <a:t>EPU TPU issues. </a:t>
            </a:r>
            <a:r>
              <a:rPr lang="en-GB" sz="800" dirty="0">
                <a:solidFill>
                  <a:schemeClr val="tx1"/>
                </a:solidFill>
              </a:rPr>
              <a:t>TEM rack power supply to be replaced during Subsea Controls Campaign Q2 2020. </a:t>
            </a:r>
            <a:r>
              <a:rPr lang="en-GB" sz="800" i="1" dirty="0">
                <a:solidFill>
                  <a:schemeClr val="tx1"/>
                </a:solidFill>
              </a:rPr>
              <a:t>NWO 30317348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800" b="1" dirty="0">
                <a:solidFill>
                  <a:schemeClr val="accent1"/>
                </a:solidFill>
              </a:rPr>
              <a:t>ASDs non-functional above 70 deg</a:t>
            </a:r>
            <a:r>
              <a:rPr lang="en-GB" sz="800" dirty="0">
                <a:solidFill>
                  <a:schemeClr val="tx1"/>
                </a:solidFill>
              </a:rPr>
              <a:t>. eMOC to be developed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800" b="1" dirty="0">
                <a:solidFill>
                  <a:schemeClr val="accent1"/>
                </a:solidFill>
              </a:rPr>
              <a:t>Riser 8 polymer coupon </a:t>
            </a:r>
            <a:r>
              <a:rPr lang="en-GB" sz="800" dirty="0">
                <a:solidFill>
                  <a:schemeClr val="tx1"/>
                </a:solidFill>
              </a:rPr>
              <a:t>access fitting damaged since installation. Replacement during turnaround.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A583A6-7AF1-4AAA-B02D-8F198CA01423}"/>
              </a:ext>
            </a:extLst>
          </p:cNvPr>
          <p:cNvSpPr/>
          <p:nvPr/>
        </p:nvSpPr>
        <p:spPr>
          <a:xfrm>
            <a:off x="2246368" y="3618679"/>
            <a:ext cx="958113" cy="39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RBM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BB99705-0FDA-4E9A-88D9-F375AF3C0AA9}"/>
              </a:ext>
            </a:extLst>
          </p:cNvPr>
          <p:cNvSpPr/>
          <p:nvPr/>
        </p:nvSpPr>
        <p:spPr>
          <a:xfrm>
            <a:off x="7169086" y="834476"/>
            <a:ext cx="431890" cy="2403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/>
              <a:t>MEG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56D2F77C-C552-46B2-A723-F8D67927A308}"/>
              </a:ext>
            </a:extLst>
          </p:cNvPr>
          <p:cNvSpPr/>
          <p:nvPr/>
        </p:nvSpPr>
        <p:spPr>
          <a:xfrm>
            <a:off x="3225798" y="5329319"/>
            <a:ext cx="1046771" cy="52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PME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62BDBCB1-3043-460A-8B13-2B0F557125F6}"/>
              </a:ext>
            </a:extLst>
          </p:cNvPr>
          <p:cNvSpPr/>
          <p:nvPr/>
        </p:nvSpPr>
        <p:spPr>
          <a:xfrm>
            <a:off x="167431" y="468200"/>
            <a:ext cx="5139535" cy="27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i="1" dirty="0">
                <a:solidFill>
                  <a:schemeClr val="tx1"/>
                </a:solidFill>
              </a:rPr>
              <a:t>PRODUCTION SYSTEM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22C7DF9-5653-41CD-89D5-50AE4BEE8A5E}"/>
              </a:ext>
            </a:extLst>
          </p:cNvPr>
          <p:cNvSpPr/>
          <p:nvPr/>
        </p:nvSpPr>
        <p:spPr>
          <a:xfrm>
            <a:off x="5324924" y="468318"/>
            <a:ext cx="2323630" cy="27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i="1" dirty="0">
                <a:solidFill>
                  <a:schemeClr val="tx1"/>
                </a:solidFill>
              </a:rPr>
              <a:t>DISTRIBUTION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137F5-FA4C-4F3B-B37B-4E10ACFF5472}"/>
              </a:ext>
            </a:extLst>
          </p:cNvPr>
          <p:cNvSpPr/>
          <p:nvPr/>
        </p:nvSpPr>
        <p:spPr>
          <a:xfrm>
            <a:off x="1236054" y="5338490"/>
            <a:ext cx="1046771" cy="52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PMW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138625F3-6989-4232-BADB-CE1AFD512F9A}"/>
              </a:ext>
            </a:extLst>
          </p:cNvPr>
          <p:cNvSpPr/>
          <p:nvPr/>
        </p:nvSpPr>
        <p:spPr>
          <a:xfrm>
            <a:off x="7166799" y="1249410"/>
            <a:ext cx="431890" cy="2403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/>
              <a:t>CI</a:t>
            </a:r>
          </a:p>
        </p:txBody>
      </p: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B6522D1A-2EEB-4DCB-9622-F584E4DB1EE9}"/>
              </a:ext>
            </a:extLst>
          </p:cNvPr>
          <p:cNvCxnSpPr>
            <a:cxnSpLocks/>
            <a:endCxn id="280" idx="1"/>
          </p:cNvCxnSpPr>
          <p:nvPr/>
        </p:nvCxnSpPr>
        <p:spPr>
          <a:xfrm rot="5400000" flipH="1" flipV="1">
            <a:off x="6865965" y="1451353"/>
            <a:ext cx="382581" cy="219087"/>
          </a:xfrm>
          <a:prstGeom prst="bentConnector2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F75FE53-6A70-4F05-A4C2-349A82A49C78}"/>
              </a:ext>
            </a:extLst>
          </p:cNvPr>
          <p:cNvSpPr/>
          <p:nvPr/>
        </p:nvSpPr>
        <p:spPr>
          <a:xfrm>
            <a:off x="6881152" y="1970554"/>
            <a:ext cx="144000" cy="160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r>
              <a:rPr lang="en-GB" sz="600" b="1" dirty="0"/>
              <a:t>CHEMICAL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CED1CFE-AA27-4B7A-B82E-C5D00B631BEB}"/>
              </a:ext>
            </a:extLst>
          </p:cNvPr>
          <p:cNvSpPr/>
          <p:nvPr/>
        </p:nvSpPr>
        <p:spPr>
          <a:xfrm>
            <a:off x="6186643" y="1681364"/>
            <a:ext cx="900000" cy="2403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GB" sz="1000" b="1" dirty="0"/>
              <a:t>SWIVEL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C62CD37-69F6-4B18-B8E5-A42CDA4A2331}"/>
              </a:ext>
            </a:extLst>
          </p:cNvPr>
          <p:cNvSpPr/>
          <p:nvPr/>
        </p:nvSpPr>
        <p:spPr>
          <a:xfrm>
            <a:off x="3264314" y="1838306"/>
            <a:ext cx="690168" cy="213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/>
              <a:t>VGMS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519E352-29B5-4303-A307-BBF219AF60F2}"/>
              </a:ext>
            </a:extLst>
          </p:cNvPr>
          <p:cNvSpPr/>
          <p:nvPr/>
        </p:nvSpPr>
        <p:spPr>
          <a:xfrm>
            <a:off x="7662201" y="463462"/>
            <a:ext cx="3586725" cy="27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COMMENTARY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8BDB747-DB54-4603-9F15-4ACF08417009}"/>
              </a:ext>
            </a:extLst>
          </p:cNvPr>
          <p:cNvSpPr/>
          <p:nvPr/>
        </p:nvSpPr>
        <p:spPr>
          <a:xfrm>
            <a:off x="2158" y="6404378"/>
            <a:ext cx="11607084" cy="38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43DF58B-80F0-4C9D-B559-35271645C97B}"/>
              </a:ext>
            </a:extLst>
          </p:cNvPr>
          <p:cNvSpPr/>
          <p:nvPr/>
        </p:nvSpPr>
        <p:spPr>
          <a:xfrm>
            <a:off x="410966" y="33351"/>
            <a:ext cx="1859461" cy="332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86FB95B-29C4-42B1-8350-C584630D4B78}"/>
              </a:ext>
            </a:extLst>
          </p:cNvPr>
          <p:cNvSpPr/>
          <p:nvPr/>
        </p:nvSpPr>
        <p:spPr>
          <a:xfrm>
            <a:off x="10738755" y="199609"/>
            <a:ext cx="1453245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00" dirty="0">
                <a:solidFill>
                  <a:schemeClr val="tx1"/>
                </a:solidFill>
              </a:rPr>
              <a:t>Current as at: 7/2/2020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E6C012B-3AAF-477B-BEF4-94DD0D41D244}"/>
              </a:ext>
            </a:extLst>
          </p:cNvPr>
          <p:cNvSpPr/>
          <p:nvPr/>
        </p:nvSpPr>
        <p:spPr>
          <a:xfrm>
            <a:off x="5639046" y="5066688"/>
            <a:ext cx="2029750" cy="919556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CAPITAL SPARES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58E5AE0-F392-4F3B-89D9-899C14760223}"/>
              </a:ext>
            </a:extLst>
          </p:cNvPr>
          <p:cNvSpPr/>
          <p:nvPr/>
        </p:nvSpPr>
        <p:spPr>
          <a:xfrm>
            <a:off x="5730693" y="5632242"/>
            <a:ext cx="276483" cy="2705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b="1" dirty="0"/>
              <a:t>408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054B42E-9AA4-4628-8AAF-18B13C55D0D7}"/>
              </a:ext>
            </a:extLst>
          </p:cNvPr>
          <p:cNvSpPr/>
          <p:nvPr/>
        </p:nvSpPr>
        <p:spPr>
          <a:xfrm>
            <a:off x="6133477" y="5632242"/>
            <a:ext cx="276483" cy="2705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b="1" dirty="0"/>
              <a:t>418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EB9D837-20DC-4039-9E12-35377F21DE74}"/>
              </a:ext>
            </a:extLst>
          </p:cNvPr>
          <p:cNvSpPr/>
          <p:nvPr/>
        </p:nvSpPr>
        <p:spPr>
          <a:xfrm>
            <a:off x="6544000" y="5632242"/>
            <a:ext cx="276483" cy="2705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b="1" dirty="0"/>
              <a:t>420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933A23C-BC8B-4DE2-9691-69AB182FA60F}"/>
              </a:ext>
            </a:extLst>
          </p:cNvPr>
          <p:cNvSpPr/>
          <p:nvPr/>
        </p:nvSpPr>
        <p:spPr>
          <a:xfrm>
            <a:off x="5732367" y="5312020"/>
            <a:ext cx="1082808" cy="27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i="1" dirty="0">
                <a:solidFill>
                  <a:schemeClr val="tx1"/>
                </a:solidFill>
              </a:rPr>
              <a:t>SCM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6ADB51B-009D-47A0-96D4-770609CDA97E}"/>
              </a:ext>
            </a:extLst>
          </p:cNvPr>
          <p:cNvSpPr/>
          <p:nvPr/>
        </p:nvSpPr>
        <p:spPr>
          <a:xfrm>
            <a:off x="6917483" y="5312155"/>
            <a:ext cx="667000" cy="27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i="1" dirty="0">
                <a:solidFill>
                  <a:schemeClr val="tx1"/>
                </a:solidFill>
              </a:rPr>
              <a:t>FM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113EB0-096F-4B13-9B40-0AE1E661FD9C}"/>
              </a:ext>
            </a:extLst>
          </p:cNvPr>
          <p:cNvSpPr/>
          <p:nvPr/>
        </p:nvSpPr>
        <p:spPr>
          <a:xfrm>
            <a:off x="6918182" y="5630797"/>
            <a:ext cx="276483" cy="270546"/>
          </a:xfrm>
          <a:prstGeom prst="rect">
            <a:avLst/>
          </a:prstGeom>
          <a:solidFill>
            <a:srgbClr val="DD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b="1" dirty="0"/>
              <a:t>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72448A6-CE8F-463B-B2A9-8FDF398E9EE6}"/>
              </a:ext>
            </a:extLst>
          </p:cNvPr>
          <p:cNvSpPr/>
          <p:nvPr/>
        </p:nvSpPr>
        <p:spPr>
          <a:xfrm>
            <a:off x="7309460" y="5632242"/>
            <a:ext cx="276483" cy="27054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b="1" dirty="0"/>
              <a:t>2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D4152D-E445-44F7-9FFA-F801801657A4}"/>
              </a:ext>
            </a:extLst>
          </p:cNvPr>
          <p:cNvCxnSpPr>
            <a:cxnSpLocks/>
          </p:cNvCxnSpPr>
          <p:nvPr/>
        </p:nvCxnSpPr>
        <p:spPr>
          <a:xfrm flipH="1">
            <a:off x="1372226" y="5160330"/>
            <a:ext cx="2448" cy="19609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FAECFAD-E86D-4DE0-83E0-0AA95639170F}"/>
              </a:ext>
            </a:extLst>
          </p:cNvPr>
          <p:cNvCxnSpPr>
            <a:cxnSpLocks/>
          </p:cNvCxnSpPr>
          <p:nvPr/>
        </p:nvCxnSpPr>
        <p:spPr>
          <a:xfrm flipH="1">
            <a:off x="3372535" y="5181465"/>
            <a:ext cx="2448" cy="19609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7A049CD-523F-4E0E-BDCB-0D8F4060D88E}"/>
              </a:ext>
            </a:extLst>
          </p:cNvPr>
          <p:cNvCxnSpPr>
            <a:cxnSpLocks/>
          </p:cNvCxnSpPr>
          <p:nvPr/>
        </p:nvCxnSpPr>
        <p:spPr>
          <a:xfrm flipH="1">
            <a:off x="4115913" y="5838501"/>
            <a:ext cx="2448" cy="19609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4301EF9-A463-483B-8038-91C7DAD42396}"/>
              </a:ext>
            </a:extLst>
          </p:cNvPr>
          <p:cNvSpPr/>
          <p:nvPr/>
        </p:nvSpPr>
        <p:spPr>
          <a:xfrm>
            <a:off x="1229450" y="4912375"/>
            <a:ext cx="288000" cy="288000"/>
          </a:xfrm>
          <a:prstGeom prst="rect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b="1" dirty="0"/>
              <a:t>P5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CA50F9A-8554-4EA1-A738-AEDB386057CF}"/>
              </a:ext>
            </a:extLst>
          </p:cNvPr>
          <p:cNvSpPr/>
          <p:nvPr/>
        </p:nvSpPr>
        <p:spPr>
          <a:xfrm>
            <a:off x="3227271" y="4920797"/>
            <a:ext cx="288000" cy="288000"/>
          </a:xfrm>
          <a:prstGeom prst="rect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b="1" dirty="0"/>
              <a:t>P3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252164B-3074-435F-B8FF-79820E24846F}"/>
              </a:ext>
            </a:extLst>
          </p:cNvPr>
          <p:cNvSpPr/>
          <p:nvPr/>
        </p:nvSpPr>
        <p:spPr>
          <a:xfrm>
            <a:off x="3221514" y="6006689"/>
            <a:ext cx="288000" cy="28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b="1" dirty="0"/>
              <a:t>P8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09101" y="6641338"/>
            <a:ext cx="355564" cy="237600"/>
          </a:xfrm>
        </p:spPr>
        <p:txBody>
          <a:bodyPr/>
          <a:lstStyle/>
          <a:p>
            <a:fld id="{D32BAE6A-B452-4007-8177-56DD051636F9}" type="slidenum">
              <a:rPr lang="en-GB" noProof="1" dirty="0" smtClean="0"/>
              <a:pPr/>
              <a:t>1</a:t>
            </a:fld>
            <a:endParaRPr lang="en-GB" noProof="1"/>
          </a:p>
        </p:txBody>
      </p:sp>
      <p:graphicFrame>
        <p:nvGraphicFramePr>
          <p:cNvPr id="181" name="Table 180">
            <a:extLst>
              <a:ext uri="{FF2B5EF4-FFF2-40B4-BE49-F238E27FC236}">
                <a16:creationId xmlns:a16="http://schemas.microsoft.com/office/drawing/2014/main" id="{3F53FE6F-E827-4F16-A6BD-BFD56E46D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78305"/>
              </p:ext>
            </p:extLst>
          </p:nvPr>
        </p:nvGraphicFramePr>
        <p:xfrm>
          <a:off x="8652552" y="6214100"/>
          <a:ext cx="1679118" cy="30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13">
                  <a:extLst>
                    <a:ext uri="{9D8B030D-6E8A-4147-A177-3AD203B41FA5}">
                      <a16:colId xmlns:a16="http://schemas.microsoft.com/office/drawing/2014/main" val="321510294"/>
                    </a:ext>
                  </a:extLst>
                </a:gridCol>
                <a:gridCol w="85614">
                  <a:extLst>
                    <a:ext uri="{9D8B030D-6E8A-4147-A177-3AD203B41FA5}">
                      <a16:colId xmlns:a16="http://schemas.microsoft.com/office/drawing/2014/main" val="2777184283"/>
                    </a:ext>
                  </a:extLst>
                </a:gridCol>
                <a:gridCol w="1363791">
                  <a:extLst>
                    <a:ext uri="{9D8B030D-6E8A-4147-A177-3AD203B41FA5}">
                      <a16:colId xmlns:a16="http://schemas.microsoft.com/office/drawing/2014/main" val="1508094192"/>
                    </a:ext>
                  </a:extLst>
                </a:gridCol>
              </a:tblGrid>
              <a:tr h="152791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0" dirty="0">
                          <a:solidFill>
                            <a:schemeClr val="tx1"/>
                          </a:solidFill>
                        </a:rPr>
                        <a:t>IN SERVICE, NO ISSUES</a:t>
                      </a:r>
                    </a:p>
                  </a:txBody>
                  <a:tcPr marL="36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357977"/>
                  </a:ext>
                </a:extLst>
              </a:tr>
              <a:tr h="152791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0" dirty="0">
                          <a:solidFill>
                            <a:schemeClr val="tx1"/>
                          </a:solidFill>
                        </a:rPr>
                        <a:t>IN SERVICE, FAULTS</a:t>
                      </a:r>
                    </a:p>
                  </a:txBody>
                  <a:tcPr marL="36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36697"/>
                  </a:ext>
                </a:extLst>
              </a:tr>
            </a:tbl>
          </a:graphicData>
        </a:graphic>
      </p:graphicFrame>
      <p:graphicFrame>
        <p:nvGraphicFramePr>
          <p:cNvPr id="273" name="Table 272">
            <a:extLst>
              <a:ext uri="{FF2B5EF4-FFF2-40B4-BE49-F238E27FC236}">
                <a16:creationId xmlns:a16="http://schemas.microsoft.com/office/drawing/2014/main" id="{62CEA7D9-4FCE-4586-B702-08E03F03A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11935"/>
              </p:ext>
            </p:extLst>
          </p:nvPr>
        </p:nvGraphicFramePr>
        <p:xfrm>
          <a:off x="10247420" y="6218374"/>
          <a:ext cx="1679118" cy="30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13">
                  <a:extLst>
                    <a:ext uri="{9D8B030D-6E8A-4147-A177-3AD203B41FA5}">
                      <a16:colId xmlns:a16="http://schemas.microsoft.com/office/drawing/2014/main" val="321510294"/>
                    </a:ext>
                  </a:extLst>
                </a:gridCol>
                <a:gridCol w="85614">
                  <a:extLst>
                    <a:ext uri="{9D8B030D-6E8A-4147-A177-3AD203B41FA5}">
                      <a16:colId xmlns:a16="http://schemas.microsoft.com/office/drawing/2014/main" val="2777184283"/>
                    </a:ext>
                  </a:extLst>
                </a:gridCol>
                <a:gridCol w="1363791">
                  <a:extLst>
                    <a:ext uri="{9D8B030D-6E8A-4147-A177-3AD203B41FA5}">
                      <a16:colId xmlns:a16="http://schemas.microsoft.com/office/drawing/2014/main" val="1508094192"/>
                    </a:ext>
                  </a:extLst>
                </a:gridCol>
              </a:tblGrid>
              <a:tr h="152791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0" dirty="0">
                          <a:solidFill>
                            <a:schemeClr val="tx1"/>
                          </a:solidFill>
                        </a:rPr>
                        <a:t>OUT OF SERVICE</a:t>
                      </a:r>
                    </a:p>
                  </a:txBody>
                  <a:tcPr marL="36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357977"/>
                  </a:ext>
                </a:extLst>
              </a:tr>
              <a:tr h="152791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0" dirty="0">
                          <a:solidFill>
                            <a:schemeClr val="tx1"/>
                          </a:solidFill>
                        </a:rPr>
                        <a:t>UNDER PRESERVATION</a:t>
                      </a:r>
                    </a:p>
                  </a:txBody>
                  <a:tcPr marL="36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36697"/>
                  </a:ext>
                </a:extLst>
              </a:tr>
            </a:tbl>
          </a:graphicData>
        </a:graphic>
      </p:graphicFrame>
      <p:sp>
        <p:nvSpPr>
          <p:cNvPr id="94" name="Rectangle 93">
            <a:extLst>
              <a:ext uri="{FF2B5EF4-FFF2-40B4-BE49-F238E27FC236}">
                <a16:creationId xmlns:a16="http://schemas.microsoft.com/office/drawing/2014/main" id="{26244515-69A6-4E02-9C1A-773E48570ACC}"/>
              </a:ext>
            </a:extLst>
          </p:cNvPr>
          <p:cNvSpPr/>
          <p:nvPr/>
        </p:nvSpPr>
        <p:spPr>
          <a:xfrm>
            <a:off x="7694766" y="5062939"/>
            <a:ext cx="4443446" cy="919556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800" dirty="0">
                <a:solidFill>
                  <a:schemeClr val="tx1"/>
                </a:solidFill>
              </a:rPr>
              <a:t>FM 1 under repair at TFMC Darwin. Est. completion 15/2.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800" dirty="0">
                <a:solidFill>
                  <a:schemeClr val="tx1"/>
                </a:solidFill>
              </a:rPr>
              <a:t>FM 2 under fabrication. Est. completion Apr 2021.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B62A7-4C6C-47AC-A72A-A1ECBC8DAACA}"/>
              </a:ext>
            </a:extLst>
          </p:cNvPr>
          <p:cNvSpPr txBox="1"/>
          <p:nvPr/>
        </p:nvSpPr>
        <p:spPr bwMode="auto">
          <a:xfrm>
            <a:off x="1246813" y="4780145"/>
            <a:ext cx="253274" cy="1150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600" dirty="0"/>
              <a:t>MPMM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BE4BEC8-C8F7-4742-88E4-B9C416ABC66E}"/>
              </a:ext>
            </a:extLst>
          </p:cNvPr>
          <p:cNvSpPr txBox="1"/>
          <p:nvPr/>
        </p:nvSpPr>
        <p:spPr bwMode="auto">
          <a:xfrm>
            <a:off x="3243410" y="4790854"/>
            <a:ext cx="253274" cy="1150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600" dirty="0"/>
              <a:t>MPMM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0A63F2-7F34-4C05-8A57-DB2FE76B1B0B}"/>
              </a:ext>
            </a:extLst>
          </p:cNvPr>
          <p:cNvSpPr txBox="1"/>
          <p:nvPr/>
        </p:nvSpPr>
        <p:spPr bwMode="auto">
          <a:xfrm>
            <a:off x="3242227" y="6308854"/>
            <a:ext cx="253274" cy="1150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600" dirty="0"/>
              <a:t>MPMM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4072293-B33F-40D4-897B-00974A7A279C}"/>
              </a:ext>
            </a:extLst>
          </p:cNvPr>
          <p:cNvSpPr txBox="1"/>
          <p:nvPr/>
        </p:nvSpPr>
        <p:spPr bwMode="auto">
          <a:xfrm>
            <a:off x="3988697" y="6303977"/>
            <a:ext cx="253274" cy="1150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600" dirty="0"/>
              <a:t>MPMM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5A5A695-C1C1-4F11-AF19-44645EA2373A}"/>
              </a:ext>
            </a:extLst>
          </p:cNvPr>
          <p:cNvSpPr/>
          <p:nvPr/>
        </p:nvSpPr>
        <p:spPr>
          <a:xfrm>
            <a:off x="3971334" y="6002437"/>
            <a:ext cx="288000" cy="28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b="1" dirty="0"/>
              <a:t>P1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00EF988-81A5-4CD8-B70A-E26E876AAD0D}"/>
              </a:ext>
            </a:extLst>
          </p:cNvPr>
          <p:cNvSpPr/>
          <p:nvPr/>
        </p:nvSpPr>
        <p:spPr>
          <a:xfrm>
            <a:off x="6213993" y="3905901"/>
            <a:ext cx="213948" cy="756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r>
              <a:rPr lang="en-GB" sz="600" b="1" dirty="0"/>
              <a:t>EFL</a:t>
            </a:r>
            <a:r>
              <a:rPr lang="en-GB" sz="400" b="1" dirty="0"/>
              <a:t>S</a:t>
            </a:r>
            <a:endParaRPr lang="en-GB" sz="600" b="1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30A7595-D640-4E59-B463-AC847EA76C1A}"/>
              </a:ext>
            </a:extLst>
          </p:cNvPr>
          <p:cNvSpPr/>
          <p:nvPr/>
        </p:nvSpPr>
        <p:spPr>
          <a:xfrm>
            <a:off x="6839017" y="3907705"/>
            <a:ext cx="213948" cy="11088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r>
              <a:rPr lang="en-GB" sz="600" b="1" dirty="0"/>
              <a:t>ESFL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DCF346A-D3B1-482D-964F-F6666E09F111}"/>
              </a:ext>
            </a:extLst>
          </p:cNvPr>
          <p:cNvSpPr/>
          <p:nvPr/>
        </p:nvSpPr>
        <p:spPr>
          <a:xfrm>
            <a:off x="11262573" y="468318"/>
            <a:ext cx="875639" cy="27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IDENTIFIED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19643C8-12C0-4072-AA88-3EAB522F03AA}"/>
              </a:ext>
            </a:extLst>
          </p:cNvPr>
          <p:cNvSpPr/>
          <p:nvPr/>
        </p:nvSpPr>
        <p:spPr>
          <a:xfrm>
            <a:off x="11310135" y="728607"/>
            <a:ext cx="825888" cy="1211578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Dec 2019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Sep 2019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Sep 2019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Jul 2019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Dec 2019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Dec 2018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C57620E-151F-416D-AC7E-D0BB63422A02}"/>
              </a:ext>
            </a:extLst>
          </p:cNvPr>
          <p:cNvSpPr/>
          <p:nvPr/>
        </p:nvSpPr>
        <p:spPr>
          <a:xfrm>
            <a:off x="11287448" y="3602265"/>
            <a:ext cx="825888" cy="1211578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Jan 2020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Jul 2019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Early 2019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8EF8757-308F-409C-86DB-5B7696700D53}"/>
              </a:ext>
            </a:extLst>
          </p:cNvPr>
          <p:cNvSpPr/>
          <p:nvPr/>
        </p:nvSpPr>
        <p:spPr>
          <a:xfrm>
            <a:off x="1237278" y="6009332"/>
            <a:ext cx="288000" cy="288000"/>
          </a:xfrm>
          <a:prstGeom prst="rect">
            <a:avLst/>
          </a:prstGeom>
          <a:solidFill>
            <a:srgbClr val="DD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b="1" dirty="0"/>
              <a:t>P6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D5A848A-7DDF-4E98-9203-74E4A3CB11B0}"/>
              </a:ext>
            </a:extLst>
          </p:cNvPr>
          <p:cNvSpPr/>
          <p:nvPr/>
        </p:nvSpPr>
        <p:spPr>
          <a:xfrm>
            <a:off x="2290508" y="1440681"/>
            <a:ext cx="148491" cy="245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endParaRPr lang="en-GB" sz="700" b="1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948357E-8B89-455A-B45A-725687B417D6}"/>
              </a:ext>
            </a:extLst>
          </p:cNvPr>
          <p:cNvSpPr/>
          <p:nvPr/>
        </p:nvSpPr>
        <p:spPr>
          <a:xfrm>
            <a:off x="2537025" y="1439883"/>
            <a:ext cx="148491" cy="2451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endParaRPr lang="en-GB" sz="700" b="1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FFA351A-B3E8-46C1-BFA6-792058AFB5AB}"/>
              </a:ext>
            </a:extLst>
          </p:cNvPr>
          <p:cNvSpPr/>
          <p:nvPr/>
        </p:nvSpPr>
        <p:spPr>
          <a:xfrm>
            <a:off x="2784590" y="1446286"/>
            <a:ext cx="148491" cy="2451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endParaRPr lang="en-GB" sz="700" b="1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5D438F9-8A31-41D7-ACF3-964D853B2582}"/>
              </a:ext>
            </a:extLst>
          </p:cNvPr>
          <p:cNvSpPr/>
          <p:nvPr/>
        </p:nvSpPr>
        <p:spPr>
          <a:xfrm>
            <a:off x="3025201" y="1446286"/>
            <a:ext cx="148491" cy="2451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endParaRPr lang="en-GB" sz="700" b="1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F4EB9AD-8811-4CAA-B86C-FF0B4841A1BD}"/>
              </a:ext>
            </a:extLst>
          </p:cNvPr>
          <p:cNvSpPr/>
          <p:nvPr/>
        </p:nvSpPr>
        <p:spPr>
          <a:xfrm>
            <a:off x="2252093" y="1211347"/>
            <a:ext cx="955671" cy="2130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PSDV</a:t>
            </a:r>
            <a:r>
              <a:rPr lang="en-GB" sz="600" b="1" dirty="0"/>
              <a:t>S</a:t>
            </a:r>
            <a:endParaRPr lang="en-GB" sz="1000" b="1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287870C-0686-412B-B7B7-E3EE89EF5F47}"/>
              </a:ext>
            </a:extLst>
          </p:cNvPr>
          <p:cNvSpPr/>
          <p:nvPr/>
        </p:nvSpPr>
        <p:spPr>
          <a:xfrm>
            <a:off x="2285956" y="943538"/>
            <a:ext cx="148491" cy="2451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endParaRPr lang="en-GB" sz="700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577E244-F504-4E36-A4DE-0B1C1D9EE03C}"/>
              </a:ext>
            </a:extLst>
          </p:cNvPr>
          <p:cNvSpPr/>
          <p:nvPr/>
        </p:nvSpPr>
        <p:spPr>
          <a:xfrm>
            <a:off x="2532473" y="942740"/>
            <a:ext cx="148491" cy="2451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endParaRPr lang="en-GB" sz="700" b="1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052DDAA-AFD2-4AF6-85C2-676892C26C77}"/>
              </a:ext>
            </a:extLst>
          </p:cNvPr>
          <p:cNvSpPr/>
          <p:nvPr/>
        </p:nvSpPr>
        <p:spPr>
          <a:xfrm>
            <a:off x="2780038" y="943244"/>
            <a:ext cx="148491" cy="2451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endParaRPr lang="en-GB" sz="7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5CE3F0A-7FB4-4A9D-800A-186AF28921F2}"/>
              </a:ext>
            </a:extLst>
          </p:cNvPr>
          <p:cNvSpPr/>
          <p:nvPr/>
        </p:nvSpPr>
        <p:spPr>
          <a:xfrm>
            <a:off x="3020649" y="943244"/>
            <a:ext cx="148491" cy="2451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36000" tIns="36000" rIns="36000" bIns="36000" rtlCol="0" anchor="ctr"/>
          <a:lstStyle/>
          <a:p>
            <a:pPr algn="ctr"/>
            <a:endParaRPr lang="en-GB" sz="7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263DE6F-E2B3-40BC-8D30-EC1EE4C09E4F}"/>
              </a:ext>
            </a:extLst>
          </p:cNvPr>
          <p:cNvSpPr/>
          <p:nvPr/>
        </p:nvSpPr>
        <p:spPr>
          <a:xfrm>
            <a:off x="3270342" y="951510"/>
            <a:ext cx="433162" cy="213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/>
              <a:t>ASD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389C7FE-8BE8-4C4A-BB9C-B5142D7F3BD1}"/>
              </a:ext>
            </a:extLst>
          </p:cNvPr>
          <p:cNvSpPr/>
          <p:nvPr/>
        </p:nvSpPr>
        <p:spPr>
          <a:xfrm>
            <a:off x="2142157" y="749885"/>
            <a:ext cx="1166534" cy="21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u="sng" dirty="0">
                <a:solidFill>
                  <a:schemeClr val="tx1"/>
                </a:solidFill>
              </a:rPr>
              <a:t>RCVs [not in scope]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FC71B56-7EB8-4880-BD48-C8C4169C96D6}"/>
              </a:ext>
            </a:extLst>
          </p:cNvPr>
          <p:cNvSpPr/>
          <p:nvPr/>
        </p:nvSpPr>
        <p:spPr>
          <a:xfrm>
            <a:off x="9743546" y="6624429"/>
            <a:ext cx="1754297" cy="166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166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.potx" id="{F99105CB-A4F5-413F-A47E-DB01C9EA953F}" vid="{8469B93A-448D-4F50-A8E8-884986DC6B4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</Template>
  <TotalTime>561</TotalTime>
  <Words>309</Words>
  <Application>Microsoft Office PowerPoint</Application>
  <PresentationFormat>Widescreen</PresentationFormat>
  <Paragraphs>92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ShellBold</vt:lpstr>
      <vt:lpstr>Wingdings</vt:lpstr>
      <vt:lpstr>Arial</vt:lpstr>
      <vt:lpstr>ShellMedium</vt:lpstr>
      <vt:lpstr>Shell layouts with footer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Dwayne K SDA-IGA/P/I</dc:creator>
  <cp:lastModifiedBy>Mel Dulay</cp:lastModifiedBy>
  <cp:revision>79</cp:revision>
  <dcterms:created xsi:type="dcterms:W3CDTF">2019-12-15T03:50:12Z</dcterms:created>
  <dcterms:modified xsi:type="dcterms:W3CDTF">2021-02-24T05:44:23Z</dcterms:modified>
  <cp:category>Shell_IC: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</Properties>
</file>