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623E9-7AA4-4DDE-9BDB-E301281F57D3}" v="1212" dt="2024-01-02T17:07:58.9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391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64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7452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86042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5683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35283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9088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9158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196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676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376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609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9749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473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380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832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425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7776654"/>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8420877" cy="2971801"/>
          </a:xfrm>
        </p:spPr>
        <p:txBody>
          <a:bodyPr>
            <a:normAutofit/>
          </a:bodyPr>
          <a:lstStyle/>
          <a:p>
            <a:r>
              <a:rPr lang="en-US" b="1"/>
              <a:t>ICT</a:t>
            </a:r>
          </a:p>
        </p:txBody>
      </p:sp>
      <p:sp>
        <p:nvSpPr>
          <p:cNvPr id="3" name="Subtitle 2"/>
          <p:cNvSpPr>
            <a:spLocks noGrp="1"/>
          </p:cNvSpPr>
          <p:nvPr>
            <p:ph type="subTitle" idx="1"/>
          </p:nvPr>
        </p:nvSpPr>
        <p:spPr/>
        <p:txBody>
          <a:bodyPr>
            <a:normAutofit/>
          </a:bodyPr>
          <a:lstStyle/>
          <a:p>
            <a:r>
              <a:rPr lang="en-US" b="1">
                <a:solidFill>
                  <a:schemeClr val="tx2">
                    <a:lumMod val="75000"/>
                  </a:schemeClr>
                </a:solidFill>
                <a:ea typeface="+mn-lt"/>
                <a:cs typeface="+mn-lt"/>
              </a:rPr>
              <a:t>Information and Communication Technologies</a:t>
            </a:r>
            <a:endParaRPr lang="en-US" b="1">
              <a:solidFill>
                <a:schemeClr val="tx2">
                  <a:lumMod val="75000"/>
                </a:schemeClr>
              </a:solidFill>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6B2C-9D7A-8F24-3CD4-7FDAA364FFE7}"/>
              </a:ext>
            </a:extLst>
          </p:cNvPr>
          <p:cNvSpPr>
            <a:spLocks noGrp="1"/>
          </p:cNvSpPr>
          <p:nvPr>
            <p:ph type="title"/>
          </p:nvPr>
        </p:nvSpPr>
        <p:spPr>
          <a:xfrm>
            <a:off x="684212" y="685799"/>
            <a:ext cx="9678988" cy="3673474"/>
          </a:xfrm>
        </p:spPr>
        <p:txBody>
          <a:bodyPr vert="horz" lIns="91440" tIns="45720" rIns="91440" bIns="45720" rtlCol="0" anchor="b">
            <a:normAutofit/>
          </a:bodyPr>
          <a:lstStyle/>
          <a:p>
            <a:r>
              <a:rPr lang="en-US" sz="6000" b="1">
                <a:solidFill>
                  <a:schemeClr val="tx2"/>
                </a:solidFill>
              </a:rPr>
              <a:t>What Is ICT?</a:t>
            </a:r>
          </a:p>
        </p:txBody>
      </p:sp>
    </p:spTree>
    <p:extLst>
      <p:ext uri="{BB962C8B-B14F-4D97-AF65-F5344CB8AC3E}">
        <p14:creationId xmlns:p14="http://schemas.microsoft.com/office/powerpoint/2010/main" val="16794984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up of a technology screen&#10;&#10;Description automatically generated">
            <a:extLst>
              <a:ext uri="{FF2B5EF4-FFF2-40B4-BE49-F238E27FC236}">
                <a16:creationId xmlns:a16="http://schemas.microsoft.com/office/drawing/2014/main" id="{A8CAE3F1-6B69-964B-67AF-859051A3328D}"/>
              </a:ext>
            </a:extLst>
          </p:cNvPr>
          <p:cNvPicPr>
            <a:picLocks noChangeAspect="1"/>
          </p:cNvPicPr>
          <p:nvPr/>
        </p:nvPicPr>
        <p:blipFill rotWithShape="1">
          <a:blip r:embed="rId2">
            <a:alphaModFix amt="40000"/>
          </a:blip>
          <a:srcRect l="2497" r="2836"/>
          <a:stretch/>
        </p:blipFill>
        <p:spPr>
          <a:xfrm>
            <a:off x="5439" y="10"/>
            <a:ext cx="12192000" cy="6857990"/>
          </a:xfrm>
          <a:prstGeom prst="rect">
            <a:avLst/>
          </a:prstGeom>
        </p:spPr>
      </p:pic>
      <p:sp>
        <p:nvSpPr>
          <p:cNvPr id="2" name="Title 1">
            <a:extLst>
              <a:ext uri="{FF2B5EF4-FFF2-40B4-BE49-F238E27FC236}">
                <a16:creationId xmlns:a16="http://schemas.microsoft.com/office/drawing/2014/main" id="{EA6568A8-E682-793B-EECC-957FE422FCF7}"/>
              </a:ext>
            </a:extLst>
          </p:cNvPr>
          <p:cNvSpPr>
            <a:spLocks noGrp="1"/>
          </p:cNvSpPr>
          <p:nvPr>
            <p:ph type="title"/>
          </p:nvPr>
        </p:nvSpPr>
        <p:spPr>
          <a:xfrm>
            <a:off x="2256931" y="2874501"/>
            <a:ext cx="7680158" cy="2249907"/>
          </a:xfrm>
        </p:spPr>
        <p:txBody>
          <a:bodyPr vert="horz" lIns="91440" tIns="45720" rIns="91440" bIns="45720" rtlCol="0" anchor="b">
            <a:normAutofit/>
          </a:bodyPr>
          <a:lstStyle/>
          <a:p>
            <a:pPr algn="just">
              <a:lnSpc>
                <a:spcPct val="90000"/>
              </a:lnSpc>
            </a:pPr>
            <a:br>
              <a:rPr lang="en-US" sz="1900" b="1" dirty="0"/>
            </a:br>
            <a:r>
              <a:rPr lang="en-US" sz="1900" b="1"/>
              <a:t>A broad term encompassing technologies that facilitate the collection, processing, storage, and exchange of information. ICT includes computer systems, networks, software, and communication devices, shaping the way we access, manage, and share data in the digital age.</a:t>
            </a:r>
            <a:endParaRPr lang="en-US" sz="1900"/>
          </a:p>
          <a:p>
            <a:pPr>
              <a:lnSpc>
                <a:spcPct val="90000"/>
              </a:lnSpc>
            </a:pPr>
            <a:br>
              <a:rPr lang="en-US" sz="1900" dirty="0"/>
            </a:br>
            <a:endParaRPr lang="en-US" sz="1900"/>
          </a:p>
        </p:txBody>
      </p:sp>
      <p:sp>
        <p:nvSpPr>
          <p:cNvPr id="5" name="TextBox 4">
            <a:extLst>
              <a:ext uri="{FF2B5EF4-FFF2-40B4-BE49-F238E27FC236}">
                <a16:creationId xmlns:a16="http://schemas.microsoft.com/office/drawing/2014/main" id="{AF974ADB-401A-CC6D-DB61-EEB2D43AD25A}"/>
              </a:ext>
            </a:extLst>
          </p:cNvPr>
          <p:cNvSpPr txBox="1"/>
          <p:nvPr/>
        </p:nvSpPr>
        <p:spPr>
          <a:xfrm>
            <a:off x="1835261" y="611864"/>
            <a:ext cx="8469573" cy="259904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a:spcBef>
                <a:spcPct val="20000"/>
              </a:spcBef>
              <a:spcAft>
                <a:spcPts val="600"/>
              </a:spcAft>
              <a:buClr>
                <a:schemeClr val="tx1"/>
              </a:buClr>
              <a:buSzPct val="80000"/>
            </a:pPr>
            <a:r>
              <a:rPr lang="en-US" sz="3500" u="sng" dirty="0"/>
              <a:t>ICT</a:t>
            </a:r>
            <a:endParaRPr lang="en-US" sz="3500" dirty="0"/>
          </a:p>
          <a:p>
            <a:pPr algn="ctr" defTabSz="457200">
              <a:spcBef>
                <a:spcPct val="20000"/>
              </a:spcBef>
              <a:spcAft>
                <a:spcPts val="600"/>
              </a:spcAft>
            </a:pPr>
            <a:r>
              <a:rPr lang="en-US" sz="3500" u="sng" dirty="0"/>
              <a:t>(Information and Communication Technology)</a:t>
            </a:r>
            <a:br>
              <a:rPr lang="en-US" sz="3500" b="1" dirty="0"/>
            </a:br>
            <a:br>
              <a:rPr lang="en-US" sz="3500" dirty="0"/>
            </a:br>
            <a:endParaRPr lang="en-US" sz="3500"/>
          </a:p>
        </p:txBody>
      </p:sp>
    </p:spTree>
    <p:extLst>
      <p:ext uri="{BB962C8B-B14F-4D97-AF65-F5344CB8AC3E}">
        <p14:creationId xmlns:p14="http://schemas.microsoft.com/office/powerpoint/2010/main" val="2567999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Sphere of mesh and nodes">
            <a:extLst>
              <a:ext uri="{FF2B5EF4-FFF2-40B4-BE49-F238E27FC236}">
                <a16:creationId xmlns:a16="http://schemas.microsoft.com/office/drawing/2014/main" id="{3C4CF969-0FE9-86A6-CF4E-90AAA328E949}"/>
              </a:ext>
            </a:extLst>
          </p:cNvPr>
          <p:cNvPicPr>
            <a:picLocks noChangeAspect="1"/>
          </p:cNvPicPr>
          <p:nvPr/>
        </p:nvPicPr>
        <p:blipFill rotWithShape="1">
          <a:blip r:embed="rId2">
            <a:alphaModFix amt="40000"/>
          </a:blip>
          <a:srcRect t="4803" r="-2" b="20195"/>
          <a:stretch/>
        </p:blipFill>
        <p:spPr>
          <a:xfrm>
            <a:off x="-3175" y="10"/>
            <a:ext cx="12192000" cy="6857990"/>
          </a:xfrm>
          <a:prstGeom prst="rect">
            <a:avLst/>
          </a:prstGeom>
        </p:spPr>
      </p:pic>
      <p:sp>
        <p:nvSpPr>
          <p:cNvPr id="2" name="Title 1">
            <a:extLst>
              <a:ext uri="{FF2B5EF4-FFF2-40B4-BE49-F238E27FC236}">
                <a16:creationId xmlns:a16="http://schemas.microsoft.com/office/drawing/2014/main" id="{71647B78-D28D-C4FB-311B-9F0CD05D7441}"/>
              </a:ext>
            </a:extLst>
          </p:cNvPr>
          <p:cNvSpPr>
            <a:spLocks noGrp="1"/>
          </p:cNvSpPr>
          <p:nvPr>
            <p:ph type="title"/>
          </p:nvPr>
        </p:nvSpPr>
        <p:spPr>
          <a:xfrm>
            <a:off x="684212" y="685799"/>
            <a:ext cx="8001000" cy="2971801"/>
          </a:xfrm>
        </p:spPr>
        <p:txBody>
          <a:bodyPr vert="horz" lIns="91440" tIns="45720" rIns="91440" bIns="45720" rtlCol="0" anchor="b">
            <a:normAutofit/>
          </a:bodyPr>
          <a:lstStyle/>
          <a:p>
            <a:pPr>
              <a:lnSpc>
                <a:spcPct val="90000"/>
              </a:lnSpc>
            </a:pPr>
            <a:r>
              <a:rPr lang="en-US" sz="4800"/>
              <a:t>There are many applications and companies that provide these services</a:t>
            </a:r>
          </a:p>
        </p:txBody>
      </p:sp>
    </p:spTree>
    <p:extLst>
      <p:ext uri="{BB962C8B-B14F-4D97-AF65-F5344CB8AC3E}">
        <p14:creationId xmlns:p14="http://schemas.microsoft.com/office/powerpoint/2010/main" val="702173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C1EF5-3BB5-2767-7FCF-9A16F7A705F3}"/>
              </a:ext>
            </a:extLst>
          </p:cNvPr>
          <p:cNvSpPr>
            <a:spLocks noGrp="1"/>
          </p:cNvSpPr>
          <p:nvPr>
            <p:ph type="title"/>
          </p:nvPr>
        </p:nvSpPr>
        <p:spPr>
          <a:xfrm>
            <a:off x="2005426" y="1060169"/>
            <a:ext cx="8534400" cy="5005543"/>
          </a:xfrm>
        </p:spPr>
        <p:txBody>
          <a:bodyPr>
            <a:normAutofit fontScale="90000"/>
          </a:bodyPr>
          <a:lstStyle/>
          <a:p>
            <a:pPr algn="just"/>
            <a:r>
              <a:rPr lang="en-US" sz="2000" b="1" dirty="0">
                <a:solidFill>
                  <a:srgbClr val="D1D5DB"/>
                </a:solidFill>
                <a:latin typeface="Century Gothic"/>
                <a:ea typeface="+mj-lt"/>
                <a:cs typeface="+mj-lt"/>
              </a:rPr>
              <a:t>Offers applications like Google Docs, Sheets, and Slides for collaborative online document creation and editing, like:</a:t>
            </a:r>
            <a:br>
              <a:rPr lang="en-US" sz="2000" b="1" dirty="0"/>
            </a:br>
            <a:br>
              <a:rPr lang="en-US" b="1" dirty="0"/>
            </a:br>
            <a:r>
              <a:rPr lang="en-US" sz="1400" b="1" u="sng" dirty="0">
                <a:latin typeface="Century Gothic"/>
                <a:ea typeface="+mj-lt"/>
                <a:cs typeface="+mj-lt"/>
              </a:rPr>
              <a:t>Gmail:</a:t>
            </a:r>
            <a:br>
              <a:rPr lang="en-US" sz="1400" b="1" dirty="0">
                <a:ea typeface="+mj-lt"/>
                <a:cs typeface="+mj-lt"/>
              </a:rPr>
            </a:br>
            <a:r>
              <a:rPr lang="en-US" sz="1400" b="1" dirty="0">
                <a:latin typeface="Century Gothic"/>
                <a:ea typeface="+mj-lt"/>
                <a:cs typeface="+mj-lt"/>
              </a:rPr>
              <a:t>Google's free email service, known for its user-friendly interface, ample storage, and seamless integration with other Google tools.</a:t>
            </a:r>
            <a:br>
              <a:rPr lang="en-US" sz="1400" b="1" dirty="0"/>
            </a:br>
            <a:br>
              <a:rPr lang="en-US" sz="1400" b="1" dirty="0"/>
            </a:br>
            <a:r>
              <a:rPr lang="en-US" sz="1400" b="1" u="sng" dirty="0">
                <a:latin typeface="Century Gothic"/>
                <a:ea typeface="+mj-lt"/>
                <a:cs typeface="+mj-lt"/>
              </a:rPr>
              <a:t>Google Drive:</a:t>
            </a:r>
            <a:br>
              <a:rPr lang="en-US" sz="1400" b="1" dirty="0">
                <a:ea typeface="+mj-lt"/>
                <a:cs typeface="+mj-lt"/>
              </a:rPr>
            </a:br>
            <a:r>
              <a:rPr lang="en-US" sz="1400" b="1" dirty="0">
                <a:latin typeface="Century Gothic"/>
                <a:ea typeface="+mj-lt"/>
                <a:cs typeface="+mj-lt"/>
              </a:rPr>
              <a:t>Cloud storage by Google for storing, sharing, and collaborating on files online.</a:t>
            </a:r>
            <a:br>
              <a:rPr lang="en-US" sz="1400" b="1" dirty="0">
                <a:latin typeface="Century Gothic"/>
                <a:ea typeface="+mj-lt"/>
                <a:cs typeface="+mj-lt"/>
              </a:rPr>
            </a:br>
            <a:br>
              <a:rPr lang="en-US" sz="1400" dirty="0"/>
            </a:br>
            <a:r>
              <a:rPr lang="en-US" sz="1400" b="1" u="sng" dirty="0">
                <a:ea typeface="+mj-lt"/>
                <a:cs typeface="+mj-lt"/>
              </a:rPr>
              <a:t>Google Sheets:</a:t>
            </a:r>
            <a:br>
              <a:rPr lang="en-US" sz="1400" b="1" dirty="0">
                <a:ea typeface="+mj-lt"/>
                <a:cs typeface="+mj-lt"/>
              </a:rPr>
            </a:br>
            <a:r>
              <a:rPr lang="en-US" sz="1400" b="1" dirty="0">
                <a:ea typeface="+mj-lt"/>
                <a:cs typeface="+mj-lt"/>
              </a:rPr>
              <a:t>A web-based spreadsheet application by Google, enabling users to create, edit, and collaborate on spreadsheets in real-time, accessible from various devices.</a:t>
            </a:r>
            <a:br>
              <a:rPr lang="en-US" sz="1400" b="1" dirty="0">
                <a:ea typeface="+mj-lt"/>
                <a:cs typeface="+mj-lt"/>
              </a:rPr>
            </a:br>
            <a:br>
              <a:rPr lang="en-US" sz="1400" b="1" dirty="0">
                <a:ea typeface="+mj-lt"/>
                <a:cs typeface="+mj-lt"/>
              </a:rPr>
            </a:br>
            <a:r>
              <a:rPr lang="en-US" sz="1400" b="1" u="sng" dirty="0">
                <a:ea typeface="+mj-lt"/>
                <a:cs typeface="+mj-lt"/>
              </a:rPr>
              <a:t>Google Sites:</a:t>
            </a:r>
            <a:br>
              <a:rPr lang="en-US" sz="1400" b="1" dirty="0">
                <a:ea typeface="+mj-lt"/>
                <a:cs typeface="+mj-lt"/>
              </a:rPr>
            </a:br>
            <a:r>
              <a:rPr lang="en-US" sz="1400" b="1" dirty="0">
                <a:ea typeface="+mj-lt"/>
                <a:cs typeface="+mj-lt"/>
              </a:rPr>
              <a:t>A user-friendly website creation tool by Google, allowing individuals and organizations to build and share websites without the need for coding skills.</a:t>
            </a:r>
          </a:p>
          <a:p>
            <a:pPr algn="just"/>
            <a:br>
              <a:rPr lang="en-US" dirty="0"/>
            </a:br>
            <a:endParaRPr lang="en-US" dirty="0"/>
          </a:p>
          <a:p>
            <a:pPr algn="just"/>
            <a:endParaRPr lang="en-US" sz="1400" b="1" dirty="0">
              <a:ea typeface="+mj-lt"/>
              <a:cs typeface="+mj-lt"/>
            </a:endParaRPr>
          </a:p>
        </p:txBody>
      </p:sp>
      <p:sp>
        <p:nvSpPr>
          <p:cNvPr id="4" name="TextBox 3">
            <a:extLst>
              <a:ext uri="{FF2B5EF4-FFF2-40B4-BE49-F238E27FC236}">
                <a16:creationId xmlns:a16="http://schemas.microsoft.com/office/drawing/2014/main" id="{D801AB03-AB2F-1018-CB95-9567EA07BDBE}"/>
              </a:ext>
            </a:extLst>
          </p:cNvPr>
          <p:cNvSpPr txBox="1"/>
          <p:nvPr/>
        </p:nvSpPr>
        <p:spPr>
          <a:xfrm>
            <a:off x="4323848" y="288257"/>
            <a:ext cx="3549315"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500" b="1" u="sng" cap="all" baseline="0" dirty="0">
                <a:solidFill>
                  <a:srgbClr val="FFFFFF"/>
                </a:solidFill>
                <a:latin typeface="Century Gothic"/>
              </a:rPr>
              <a:t>GOOGLE SUITE</a:t>
            </a:r>
            <a:endParaRPr lang="en-US" sz="3500" u="sng" cap="all">
              <a:solidFill>
                <a:srgbClr val="D1D5DB"/>
              </a:solidFill>
            </a:endParaRPr>
          </a:p>
        </p:txBody>
      </p:sp>
      <p:pic>
        <p:nvPicPr>
          <p:cNvPr id="5" name="Picture 4" descr="A logo of a company&#10;&#10;Description automatically generated">
            <a:extLst>
              <a:ext uri="{FF2B5EF4-FFF2-40B4-BE49-F238E27FC236}">
                <a16:creationId xmlns:a16="http://schemas.microsoft.com/office/drawing/2014/main" id="{D5362ED1-67D6-F01B-58E7-D908FFFED6BF}"/>
              </a:ext>
            </a:extLst>
          </p:cNvPr>
          <p:cNvPicPr>
            <a:picLocks noChangeAspect="1"/>
          </p:cNvPicPr>
          <p:nvPr/>
        </p:nvPicPr>
        <p:blipFill>
          <a:blip r:embed="rId2"/>
          <a:stretch>
            <a:fillRect/>
          </a:stretch>
        </p:blipFill>
        <p:spPr>
          <a:xfrm>
            <a:off x="10774056" y="3624556"/>
            <a:ext cx="1371767" cy="1237108"/>
          </a:xfrm>
          <a:prstGeom prst="rect">
            <a:avLst/>
          </a:prstGeom>
        </p:spPr>
      </p:pic>
      <p:pic>
        <p:nvPicPr>
          <p:cNvPr id="6" name="Picture 5" descr="A green file with a white square and a white square on it&#10;&#10;Description automatically generated">
            <a:extLst>
              <a:ext uri="{FF2B5EF4-FFF2-40B4-BE49-F238E27FC236}">
                <a16:creationId xmlns:a16="http://schemas.microsoft.com/office/drawing/2014/main" id="{7CA9856D-AAFB-2442-C768-BEAD5DE79638}"/>
              </a:ext>
            </a:extLst>
          </p:cNvPr>
          <p:cNvPicPr>
            <a:picLocks noChangeAspect="1"/>
          </p:cNvPicPr>
          <p:nvPr/>
        </p:nvPicPr>
        <p:blipFill>
          <a:blip r:embed="rId3"/>
          <a:stretch>
            <a:fillRect/>
          </a:stretch>
        </p:blipFill>
        <p:spPr>
          <a:xfrm>
            <a:off x="11002402" y="1928835"/>
            <a:ext cx="905229" cy="1231460"/>
          </a:xfrm>
          <a:prstGeom prst="rect">
            <a:avLst/>
          </a:prstGeom>
        </p:spPr>
      </p:pic>
      <p:pic>
        <p:nvPicPr>
          <p:cNvPr id="7" name="Picture 6" descr="A colorful logo with a black background&#10;&#10;Description automatically generated">
            <a:extLst>
              <a:ext uri="{FF2B5EF4-FFF2-40B4-BE49-F238E27FC236}">
                <a16:creationId xmlns:a16="http://schemas.microsoft.com/office/drawing/2014/main" id="{78B9DAE9-58CD-FA8B-B6DF-5078A6044C9E}"/>
              </a:ext>
            </a:extLst>
          </p:cNvPr>
          <p:cNvPicPr>
            <a:picLocks noChangeAspect="1"/>
          </p:cNvPicPr>
          <p:nvPr/>
        </p:nvPicPr>
        <p:blipFill>
          <a:blip r:embed="rId4"/>
          <a:stretch>
            <a:fillRect/>
          </a:stretch>
        </p:blipFill>
        <p:spPr>
          <a:xfrm>
            <a:off x="233573" y="1991819"/>
            <a:ext cx="1572848" cy="1173136"/>
          </a:xfrm>
          <a:prstGeom prst="rect">
            <a:avLst/>
          </a:prstGeom>
        </p:spPr>
      </p:pic>
      <p:pic>
        <p:nvPicPr>
          <p:cNvPr id="8" name="Picture 7" descr="A blue file with white text on it&#10;&#10;Description automatically generated">
            <a:extLst>
              <a:ext uri="{FF2B5EF4-FFF2-40B4-BE49-F238E27FC236}">
                <a16:creationId xmlns:a16="http://schemas.microsoft.com/office/drawing/2014/main" id="{CC8FA489-4D0F-EAA6-7917-9992858C9190}"/>
              </a:ext>
            </a:extLst>
          </p:cNvPr>
          <p:cNvPicPr>
            <a:picLocks noChangeAspect="1"/>
          </p:cNvPicPr>
          <p:nvPr/>
        </p:nvPicPr>
        <p:blipFill>
          <a:blip r:embed="rId5"/>
          <a:stretch>
            <a:fillRect/>
          </a:stretch>
        </p:blipFill>
        <p:spPr>
          <a:xfrm>
            <a:off x="-579406" y="3426006"/>
            <a:ext cx="3011176" cy="2104313"/>
          </a:xfrm>
          <a:prstGeom prst="rect">
            <a:avLst/>
          </a:prstGeom>
        </p:spPr>
      </p:pic>
      <p:pic>
        <p:nvPicPr>
          <p:cNvPr id="9" name="Picture 8" descr="A colorful circle letters on a black background&#10;&#10;Description automatically generated">
            <a:extLst>
              <a:ext uri="{FF2B5EF4-FFF2-40B4-BE49-F238E27FC236}">
                <a16:creationId xmlns:a16="http://schemas.microsoft.com/office/drawing/2014/main" id="{B13CA140-8EF9-22CF-0BCE-3210C824CE99}"/>
              </a:ext>
            </a:extLst>
          </p:cNvPr>
          <p:cNvPicPr>
            <a:picLocks noChangeAspect="1"/>
          </p:cNvPicPr>
          <p:nvPr/>
        </p:nvPicPr>
        <p:blipFill>
          <a:blip r:embed="rId6"/>
          <a:stretch>
            <a:fillRect/>
          </a:stretch>
        </p:blipFill>
        <p:spPr>
          <a:xfrm>
            <a:off x="3398921" y="5015644"/>
            <a:ext cx="5183606" cy="1749633"/>
          </a:xfrm>
          <a:prstGeom prst="rect">
            <a:avLst/>
          </a:prstGeom>
        </p:spPr>
      </p:pic>
    </p:spTree>
    <p:extLst>
      <p:ext uri="{BB962C8B-B14F-4D97-AF65-F5344CB8AC3E}">
        <p14:creationId xmlns:p14="http://schemas.microsoft.com/office/powerpoint/2010/main" val="2124458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par>
                                <p:cTn id="25" presetID="2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8" name="TextBox 1">
            <a:extLst>
              <a:ext uri="{FF2B5EF4-FFF2-40B4-BE49-F238E27FC236}">
                <a16:creationId xmlns:a16="http://schemas.microsoft.com/office/drawing/2014/main" id="{B7E40720-7E66-6D7A-BA63-D1735F8904AA}"/>
              </a:ext>
            </a:extLst>
          </p:cNvPr>
          <p:cNvSpPr txBox="1"/>
          <p:nvPr/>
        </p:nvSpPr>
        <p:spPr>
          <a:xfrm>
            <a:off x="3413960" y="459799"/>
            <a:ext cx="5644814" cy="63094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500" b="1" u="sng" cap="all" dirty="0">
                <a:solidFill>
                  <a:srgbClr val="FFFFFF"/>
                </a:solidFill>
                <a:ea typeface="+mn-lt"/>
                <a:cs typeface="+mn-lt"/>
              </a:rPr>
              <a:t>Microsoft Office Suite</a:t>
            </a:r>
            <a:endParaRPr lang="en-US" sz="3500" b="1" u="sng" cap="all">
              <a:solidFill>
                <a:srgbClr val="D1D5DB"/>
              </a:solidFill>
            </a:endParaRPr>
          </a:p>
        </p:txBody>
      </p:sp>
      <p:sp>
        <p:nvSpPr>
          <p:cNvPr id="9" name="TextBox 8">
            <a:extLst>
              <a:ext uri="{FF2B5EF4-FFF2-40B4-BE49-F238E27FC236}">
                <a16:creationId xmlns:a16="http://schemas.microsoft.com/office/drawing/2014/main" id="{1270DA6A-D7FB-32AF-1473-3F9DFF251FA9}"/>
              </a:ext>
            </a:extLst>
          </p:cNvPr>
          <p:cNvSpPr txBox="1"/>
          <p:nvPr/>
        </p:nvSpPr>
        <p:spPr>
          <a:xfrm>
            <a:off x="1541369" y="1220703"/>
            <a:ext cx="9386115"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D1D5DB"/>
                </a:solidFill>
                <a:ea typeface="+mn-lt"/>
                <a:cs typeface="+mn-lt"/>
              </a:rPr>
              <a:t>Includes software like Word, Excel, and PowerPoint for document creation, data analysis, and presentations:</a:t>
            </a:r>
            <a:endParaRPr lang="en-US" b="1" dirty="0">
              <a:solidFill>
                <a:srgbClr val="FFFFFF"/>
              </a:solidFill>
              <a:ea typeface="+mn-lt"/>
              <a:cs typeface="+mn-lt"/>
            </a:endParaRPr>
          </a:p>
          <a:p>
            <a:pPr algn="just"/>
            <a:endParaRPr lang="en-US" b="1" dirty="0">
              <a:solidFill>
                <a:srgbClr val="D1D5DB"/>
              </a:solidFill>
            </a:endParaRPr>
          </a:p>
          <a:p>
            <a:pPr algn="just"/>
            <a:r>
              <a:rPr lang="en-US" sz="1300" b="1" u="sng" dirty="0">
                <a:ea typeface="+mn-lt"/>
                <a:cs typeface="+mn-lt"/>
              </a:rPr>
              <a:t>Word:</a:t>
            </a:r>
            <a:endParaRPr lang="en-US" sz="1300" b="1" dirty="0">
              <a:ea typeface="+mn-lt"/>
              <a:cs typeface="+mn-lt"/>
            </a:endParaRPr>
          </a:p>
          <a:p>
            <a:pPr algn="just"/>
            <a:r>
              <a:rPr lang="en-US" sz="1300" b="1" dirty="0">
                <a:ea typeface="+mn-lt"/>
                <a:cs typeface="+mn-lt"/>
              </a:rPr>
              <a:t>Microsoft Word is a word processing software that allows users to create and edit documents, making it widely used for writing, formatting, and sharing text-based files.</a:t>
            </a:r>
          </a:p>
          <a:p>
            <a:pPr algn="just"/>
            <a:endParaRPr lang="en-US" sz="1300" b="1" dirty="0">
              <a:ea typeface="+mn-lt"/>
              <a:cs typeface="+mn-lt"/>
            </a:endParaRPr>
          </a:p>
          <a:p>
            <a:pPr algn="just"/>
            <a:r>
              <a:rPr lang="en-US" sz="1300" b="1" u="sng" dirty="0">
                <a:ea typeface="+mn-lt"/>
                <a:cs typeface="+mn-lt"/>
              </a:rPr>
              <a:t>Excel:</a:t>
            </a:r>
          </a:p>
          <a:p>
            <a:pPr algn="just"/>
            <a:r>
              <a:rPr lang="en-US" sz="1300" b="1" dirty="0">
                <a:ea typeface="+mn-lt"/>
                <a:cs typeface="+mn-lt"/>
              </a:rPr>
              <a:t>Microsoft Excel is a spreadsheet application designed for organizing, analyzing, and visualizing data through the creation of tables, charts, and graphs.</a:t>
            </a:r>
            <a:endParaRPr lang="en-US" sz="1300" b="1"/>
          </a:p>
          <a:p>
            <a:pPr algn="just"/>
            <a:endParaRPr lang="en-US" sz="1300" b="1" dirty="0">
              <a:ea typeface="+mn-lt"/>
              <a:cs typeface="+mn-lt"/>
            </a:endParaRPr>
          </a:p>
          <a:p>
            <a:pPr algn="just"/>
            <a:r>
              <a:rPr lang="en-US" sz="1300" b="1" u="sng" dirty="0">
                <a:ea typeface="+mn-lt"/>
                <a:cs typeface="+mn-lt"/>
              </a:rPr>
              <a:t>PowerPoint:</a:t>
            </a:r>
          </a:p>
          <a:p>
            <a:pPr algn="just"/>
            <a:r>
              <a:rPr lang="en-US" sz="1300" b="1" dirty="0">
                <a:ea typeface="+mn-lt"/>
                <a:cs typeface="+mn-lt"/>
              </a:rPr>
              <a:t>Microsoft PowerPoint is a presentation software that enables users to create slideshows with text, images, and multimedia elements, making it a popular tool for business presentations and educational purposes.</a:t>
            </a:r>
            <a:endParaRPr lang="en-US" sz="1300" b="1" u="sng" dirty="0"/>
          </a:p>
          <a:p>
            <a:pPr algn="just"/>
            <a:br>
              <a:rPr lang="en-US" u="sng" dirty="0"/>
            </a:br>
            <a:r>
              <a:rPr lang="en-US" sz="1300" b="1" u="sng" dirty="0">
                <a:ea typeface="+mn-lt"/>
                <a:cs typeface="+mn-lt"/>
              </a:rPr>
              <a:t>Outlook:</a:t>
            </a:r>
          </a:p>
          <a:p>
            <a:pPr algn="just"/>
            <a:r>
              <a:rPr lang="en-US" sz="1300" b="1" dirty="0">
                <a:ea typeface="+mn-lt"/>
                <a:cs typeface="+mn-lt"/>
              </a:rPr>
              <a:t>Microsoft Outlook is an email client and personal information manager, widely used for managing emails, calendars, contacts, and tasks in a unified interface.</a:t>
            </a:r>
            <a:endParaRPr lang="en-US"/>
          </a:p>
        </p:txBody>
      </p:sp>
      <p:pic>
        <p:nvPicPr>
          <p:cNvPr id="24" name="Picture 23" descr="A blue square with white letter w&#10;&#10;Description automatically generated">
            <a:extLst>
              <a:ext uri="{FF2B5EF4-FFF2-40B4-BE49-F238E27FC236}">
                <a16:creationId xmlns:a16="http://schemas.microsoft.com/office/drawing/2014/main" id="{03030849-3D97-6D19-84C4-328ED2759F74}"/>
              </a:ext>
            </a:extLst>
          </p:cNvPr>
          <p:cNvPicPr>
            <a:picLocks noChangeAspect="1"/>
          </p:cNvPicPr>
          <p:nvPr/>
        </p:nvPicPr>
        <p:blipFill>
          <a:blip r:embed="rId2"/>
          <a:stretch>
            <a:fillRect/>
          </a:stretch>
        </p:blipFill>
        <p:spPr>
          <a:xfrm>
            <a:off x="10924702" y="3820280"/>
            <a:ext cx="1224115" cy="1244168"/>
          </a:xfrm>
          <a:prstGeom prst="rect">
            <a:avLst/>
          </a:prstGeom>
        </p:spPr>
      </p:pic>
      <p:pic>
        <p:nvPicPr>
          <p:cNvPr id="31" name="Picture 30" descr="A logo with a black background&#10;&#10;Description automatically generated">
            <a:extLst>
              <a:ext uri="{FF2B5EF4-FFF2-40B4-BE49-F238E27FC236}">
                <a16:creationId xmlns:a16="http://schemas.microsoft.com/office/drawing/2014/main" id="{607CA9CD-1849-1E85-3001-DDC57AD56368}"/>
              </a:ext>
            </a:extLst>
          </p:cNvPr>
          <p:cNvPicPr>
            <a:picLocks noChangeAspect="1"/>
          </p:cNvPicPr>
          <p:nvPr/>
        </p:nvPicPr>
        <p:blipFill>
          <a:blip r:embed="rId3"/>
          <a:stretch>
            <a:fillRect/>
          </a:stretch>
        </p:blipFill>
        <p:spPr>
          <a:xfrm>
            <a:off x="-29" y="3618201"/>
            <a:ext cx="1597914" cy="1639430"/>
          </a:xfrm>
          <a:prstGeom prst="rect">
            <a:avLst/>
          </a:prstGeom>
        </p:spPr>
      </p:pic>
      <p:pic>
        <p:nvPicPr>
          <p:cNvPr id="32" name="Picture 31" descr="A green square with white x on it&#10;&#10;Description automatically generated">
            <a:extLst>
              <a:ext uri="{FF2B5EF4-FFF2-40B4-BE49-F238E27FC236}">
                <a16:creationId xmlns:a16="http://schemas.microsoft.com/office/drawing/2014/main" id="{5D66C3A7-9BCE-240C-9920-FFBC3B34B15B}"/>
              </a:ext>
            </a:extLst>
          </p:cNvPr>
          <p:cNvPicPr>
            <a:picLocks noChangeAspect="1"/>
          </p:cNvPicPr>
          <p:nvPr/>
        </p:nvPicPr>
        <p:blipFill>
          <a:blip r:embed="rId4"/>
          <a:stretch>
            <a:fillRect/>
          </a:stretch>
        </p:blipFill>
        <p:spPr>
          <a:xfrm>
            <a:off x="10654839" y="1848909"/>
            <a:ext cx="1765394" cy="1713851"/>
          </a:xfrm>
          <a:prstGeom prst="rect">
            <a:avLst/>
          </a:prstGeom>
        </p:spPr>
      </p:pic>
      <p:pic>
        <p:nvPicPr>
          <p:cNvPr id="33" name="Picture 32" descr="A close up of a logo&#10;&#10;Description automatically generated">
            <a:extLst>
              <a:ext uri="{FF2B5EF4-FFF2-40B4-BE49-F238E27FC236}">
                <a16:creationId xmlns:a16="http://schemas.microsoft.com/office/drawing/2014/main" id="{A703997E-9CD5-1C07-5B33-08B996A84E79}"/>
              </a:ext>
            </a:extLst>
          </p:cNvPr>
          <p:cNvPicPr>
            <a:picLocks noChangeAspect="1"/>
          </p:cNvPicPr>
          <p:nvPr/>
        </p:nvPicPr>
        <p:blipFill>
          <a:blip r:embed="rId5"/>
          <a:stretch>
            <a:fillRect/>
          </a:stretch>
        </p:blipFill>
        <p:spPr>
          <a:xfrm>
            <a:off x="3449053" y="5164131"/>
            <a:ext cx="5233737" cy="1643159"/>
          </a:xfrm>
          <a:prstGeom prst="rect">
            <a:avLst/>
          </a:prstGeom>
        </p:spPr>
      </p:pic>
      <p:pic>
        <p:nvPicPr>
          <p:cNvPr id="34" name="Picture 33" descr="A blue and white logo&#10;&#10;Description automatically generated">
            <a:extLst>
              <a:ext uri="{FF2B5EF4-FFF2-40B4-BE49-F238E27FC236}">
                <a16:creationId xmlns:a16="http://schemas.microsoft.com/office/drawing/2014/main" id="{2DFBBC84-270C-67DE-0B15-CF3EA7411479}"/>
              </a:ext>
            </a:extLst>
          </p:cNvPr>
          <p:cNvPicPr>
            <a:picLocks noChangeAspect="1"/>
          </p:cNvPicPr>
          <p:nvPr/>
        </p:nvPicPr>
        <p:blipFill>
          <a:blip r:embed="rId6"/>
          <a:stretch>
            <a:fillRect/>
          </a:stretch>
        </p:blipFill>
        <p:spPr>
          <a:xfrm>
            <a:off x="103793" y="2178689"/>
            <a:ext cx="1268315" cy="1198979"/>
          </a:xfrm>
          <a:prstGeom prst="rect">
            <a:avLst/>
          </a:prstGeom>
        </p:spPr>
      </p:pic>
    </p:spTree>
    <p:extLst>
      <p:ext uri="{BB962C8B-B14F-4D97-AF65-F5344CB8AC3E}">
        <p14:creationId xmlns:p14="http://schemas.microsoft.com/office/powerpoint/2010/main" val="1601590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down)">
                                      <p:cBhvr>
                                        <p:cTn id="18" dur="500"/>
                                        <p:tgtEl>
                                          <p:spTgt spid="34"/>
                                        </p:tgtEl>
                                      </p:cBhvr>
                                    </p:animEffect>
                                  </p:childTnLst>
                                </p:cTn>
                              </p:par>
                              <p:par>
                                <p:cTn id="19" presetID="22" presetClass="entr" presetSubtype="4"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par>
                                <p:cTn id="22" presetID="22" presetClass="entr" presetSubtype="4"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par>
                                <p:cTn id="25" presetID="22" presetClass="entr" presetSubtype="4"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down)">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9"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5F17F9F9-358C-04D2-B495-C49FA944511F}"/>
              </a:ext>
            </a:extLst>
          </p:cNvPr>
          <p:cNvSpPr txBox="1"/>
          <p:nvPr/>
        </p:nvSpPr>
        <p:spPr>
          <a:xfrm>
            <a:off x="439062" y="208778"/>
            <a:ext cx="944479" cy="905489"/>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spcBef>
                <a:spcPct val="0"/>
              </a:spcBef>
              <a:spcAft>
                <a:spcPts val="600"/>
              </a:spcAft>
            </a:pPr>
            <a:r>
              <a:rPr lang="en-US" sz="3600" b="1" u="sng" cap="all">
                <a:ln w="3175" cmpd="sng">
                  <a:noFill/>
                </a:ln>
                <a:solidFill>
                  <a:schemeClr val="tx2"/>
                </a:solidFill>
                <a:latin typeface="+mj-lt"/>
                <a:ea typeface="+mj-ea"/>
                <a:cs typeface="+mj-cs"/>
              </a:rPr>
              <a:t>GIT</a:t>
            </a:r>
          </a:p>
        </p:txBody>
      </p:sp>
      <p:sp>
        <p:nvSpPr>
          <p:cNvPr id="6" name="TextBox 5">
            <a:extLst>
              <a:ext uri="{FF2B5EF4-FFF2-40B4-BE49-F238E27FC236}">
                <a16:creationId xmlns:a16="http://schemas.microsoft.com/office/drawing/2014/main" id="{61C744DA-66AA-D41C-9126-2ADBD21911B7}"/>
              </a:ext>
            </a:extLst>
          </p:cNvPr>
          <p:cNvSpPr txBox="1"/>
          <p:nvPr/>
        </p:nvSpPr>
        <p:spPr>
          <a:xfrm>
            <a:off x="439485" y="1203780"/>
            <a:ext cx="8534400" cy="140947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gn="just" defTabSz="457200">
              <a:spcBef>
                <a:spcPct val="20000"/>
              </a:spcBef>
              <a:spcAft>
                <a:spcPts val="600"/>
              </a:spcAft>
              <a:buClr>
                <a:schemeClr val="tx1"/>
              </a:buClr>
              <a:buSzPct val="80000"/>
              <a:buFont typeface="Wingdings 3" panose="05040102010807070707" pitchFamily="18" charset="2"/>
              <a:buChar char=""/>
            </a:pPr>
            <a:r>
              <a:rPr lang="en-US" sz="2000" dirty="0"/>
              <a:t>Git is a distributed version control system designed for tracking changes in source code during software development. It enables collaboration among developers, providing a history of revisions and facilitating team coordination.</a:t>
            </a:r>
            <a:endParaRPr lang="en-US" sz="2000"/>
          </a:p>
        </p:txBody>
      </p:sp>
      <p:pic>
        <p:nvPicPr>
          <p:cNvPr id="7" name="Picture 6" descr="A red and black sign&#10;&#10;Description automatically generated">
            <a:extLst>
              <a:ext uri="{FF2B5EF4-FFF2-40B4-BE49-F238E27FC236}">
                <a16:creationId xmlns:a16="http://schemas.microsoft.com/office/drawing/2014/main" id="{4FA69BAB-1CAD-BAD8-C143-2397702231B8}"/>
              </a:ext>
            </a:extLst>
          </p:cNvPr>
          <p:cNvPicPr>
            <a:picLocks noChangeAspect="1"/>
          </p:cNvPicPr>
          <p:nvPr/>
        </p:nvPicPr>
        <p:blipFill>
          <a:blip r:embed="rId2"/>
          <a:stretch>
            <a:fillRect/>
          </a:stretch>
        </p:blipFill>
        <p:spPr>
          <a:xfrm>
            <a:off x="9445327" y="813939"/>
            <a:ext cx="2190737" cy="2190737"/>
          </a:xfrm>
          <a:prstGeom prst="rect">
            <a:avLst/>
          </a:prstGeom>
        </p:spPr>
      </p:pic>
      <p:sp>
        <p:nvSpPr>
          <p:cNvPr id="10" name="TextBox 9">
            <a:extLst>
              <a:ext uri="{FF2B5EF4-FFF2-40B4-BE49-F238E27FC236}">
                <a16:creationId xmlns:a16="http://schemas.microsoft.com/office/drawing/2014/main" id="{F2D87716-9811-B919-785A-C450D8756B62}"/>
              </a:ext>
            </a:extLst>
          </p:cNvPr>
          <p:cNvSpPr txBox="1"/>
          <p:nvPr/>
        </p:nvSpPr>
        <p:spPr>
          <a:xfrm>
            <a:off x="439062" y="3076305"/>
            <a:ext cx="1706478" cy="905489"/>
          </a:xfrm>
          <a:prstGeom prst="rect">
            <a:avLst/>
          </a:prstGeom>
        </p:spPr>
        <p:txBody>
          <a:bodyPr rot="0" spcFirstLastPara="0" vert="horz" lIns="91440" tIns="45720" rIns="91440" bIns="45720" numCol="1" spcCol="0" rtlCol="0" fromWordArt="0" anchor="ctr" anchorCtr="0" forceAA="0" compatLnSpc="1">
            <a:prstTxWarp prst="textNoShape">
              <a:avLst/>
            </a:prstTxWarp>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spcBef>
                <a:spcPct val="0"/>
              </a:spcBef>
              <a:spcAft>
                <a:spcPts val="600"/>
              </a:spcAft>
            </a:pPr>
            <a:r>
              <a:rPr lang="en-US" sz="3600" b="1" u="sng" cap="all" dirty="0">
                <a:ln w="3175" cmpd="sng">
                  <a:noFill/>
                </a:ln>
                <a:solidFill>
                  <a:schemeClr val="tx2"/>
                </a:solidFill>
                <a:latin typeface="+mj-lt"/>
                <a:ea typeface="+mj-ea"/>
                <a:cs typeface="+mj-cs"/>
              </a:rPr>
              <a:t>GITHUB</a:t>
            </a:r>
          </a:p>
        </p:txBody>
      </p:sp>
      <p:sp>
        <p:nvSpPr>
          <p:cNvPr id="12" name="TextBox 11">
            <a:extLst>
              <a:ext uri="{FF2B5EF4-FFF2-40B4-BE49-F238E27FC236}">
                <a16:creationId xmlns:a16="http://schemas.microsoft.com/office/drawing/2014/main" id="{8DAC9EE7-D732-C7BA-D875-8F8C00721F57}"/>
              </a:ext>
            </a:extLst>
          </p:cNvPr>
          <p:cNvSpPr txBox="1"/>
          <p:nvPr/>
        </p:nvSpPr>
        <p:spPr>
          <a:xfrm>
            <a:off x="479590" y="3820648"/>
            <a:ext cx="8534400" cy="21113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gn="just" defTabSz="457200">
              <a:spcBef>
                <a:spcPct val="20000"/>
              </a:spcBef>
              <a:spcAft>
                <a:spcPts val="600"/>
              </a:spcAft>
              <a:buClr>
                <a:schemeClr val="tx1"/>
              </a:buClr>
              <a:buSzPct val="80000"/>
              <a:buFont typeface="Wingdings 3" panose="05040102010807070707" pitchFamily="18" charset="2"/>
              <a:buChar char=""/>
            </a:pPr>
            <a:r>
              <a:rPr lang="en-US" sz="2000" dirty="0"/>
              <a:t>Git is a distributed version control system designed for tracking changes in source code during software development. It enables collaboration among developers, providing a history of revisions and facilitating team coordination.</a:t>
            </a:r>
            <a:endParaRPr lang="en-US" sz="2000"/>
          </a:p>
        </p:txBody>
      </p:sp>
      <p:pic>
        <p:nvPicPr>
          <p:cNvPr id="14" name="Picture 13">
            <a:extLst>
              <a:ext uri="{FF2B5EF4-FFF2-40B4-BE49-F238E27FC236}">
                <a16:creationId xmlns:a16="http://schemas.microsoft.com/office/drawing/2014/main" id="{EA100F52-6194-7854-4A89-8252D81216F0}"/>
              </a:ext>
            </a:extLst>
          </p:cNvPr>
          <p:cNvPicPr>
            <a:picLocks noChangeAspect="1"/>
          </p:cNvPicPr>
          <p:nvPr/>
        </p:nvPicPr>
        <p:blipFill>
          <a:blip r:embed="rId3"/>
          <a:stretch>
            <a:fillRect/>
          </a:stretch>
        </p:blipFill>
        <p:spPr>
          <a:xfrm>
            <a:off x="9623258" y="3677653"/>
            <a:ext cx="2189748" cy="2189748"/>
          </a:xfrm>
          <a:prstGeom prst="rect">
            <a:avLst/>
          </a:prstGeom>
        </p:spPr>
      </p:pic>
    </p:spTree>
    <p:extLst>
      <p:ext uri="{BB962C8B-B14F-4D97-AF65-F5344CB8AC3E}">
        <p14:creationId xmlns:p14="http://schemas.microsoft.com/office/powerpoint/2010/main" val="392140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597D91B-C663-44BE-B618-5D0CAFEE9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School and office supplies">
            <a:extLst>
              <a:ext uri="{FF2B5EF4-FFF2-40B4-BE49-F238E27FC236}">
                <a16:creationId xmlns:a16="http://schemas.microsoft.com/office/drawing/2014/main" id="{E568231B-8C1D-7002-8EF0-0F62F8931D9E}"/>
              </a:ext>
            </a:extLst>
          </p:cNvPr>
          <p:cNvPicPr>
            <a:picLocks noChangeAspect="1"/>
          </p:cNvPicPr>
          <p:nvPr/>
        </p:nvPicPr>
        <p:blipFill rotWithShape="1">
          <a:blip r:embed="rId2">
            <a:alphaModFix amt="25000"/>
          </a:blip>
          <a:srcRect t="15666"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215A57B7-2EFA-952F-3D95-7A1CED909B7A}"/>
              </a:ext>
            </a:extLst>
          </p:cNvPr>
          <p:cNvSpPr>
            <a:spLocks noGrp="1"/>
          </p:cNvSpPr>
          <p:nvPr>
            <p:ph type="title"/>
          </p:nvPr>
        </p:nvSpPr>
        <p:spPr>
          <a:xfrm>
            <a:off x="619818" y="205107"/>
            <a:ext cx="8534400" cy="1507067"/>
          </a:xfrm>
        </p:spPr>
        <p:txBody>
          <a:bodyPr>
            <a:normAutofit/>
          </a:bodyPr>
          <a:lstStyle/>
          <a:p>
            <a:r>
              <a:rPr lang="en-US" sz="4000" b="1" u="sng" dirty="0"/>
              <a:t>ICT</a:t>
            </a:r>
          </a:p>
        </p:txBody>
      </p:sp>
      <p:sp>
        <p:nvSpPr>
          <p:cNvPr id="3" name="Content Placeholder 2">
            <a:extLst>
              <a:ext uri="{FF2B5EF4-FFF2-40B4-BE49-F238E27FC236}">
                <a16:creationId xmlns:a16="http://schemas.microsoft.com/office/drawing/2014/main" id="{48DBA5C4-C0A0-AB4B-4925-B54BA704FDF2}"/>
              </a:ext>
            </a:extLst>
          </p:cNvPr>
          <p:cNvSpPr>
            <a:spLocks noGrp="1"/>
          </p:cNvSpPr>
          <p:nvPr>
            <p:ph idx="1"/>
          </p:nvPr>
        </p:nvSpPr>
        <p:spPr>
          <a:xfrm>
            <a:off x="684212" y="685800"/>
            <a:ext cx="8534400" cy="3615267"/>
          </a:xfrm>
        </p:spPr>
        <p:txBody>
          <a:bodyPr>
            <a:normAutofit/>
          </a:bodyPr>
          <a:lstStyle/>
          <a:p>
            <a:pPr marL="0" indent="0" algn="just">
              <a:buNone/>
            </a:pPr>
            <a:r>
              <a:rPr lang="en-US" sz="2500" dirty="0">
                <a:solidFill>
                  <a:schemeClr val="tx1"/>
                </a:solidFill>
                <a:ea typeface="+mn-lt"/>
                <a:cs typeface="+mn-lt"/>
              </a:rPr>
              <a:t>is still constantly evolving and with the passage of time. Whether by updates or by issuing new tools and applications</a:t>
            </a:r>
            <a:endParaRPr lang="en-US" sz="2500" dirty="0">
              <a:solidFill>
                <a:schemeClr val="tx1"/>
              </a:solidFill>
            </a:endParaRPr>
          </a:p>
        </p:txBody>
      </p:sp>
      <p:grpSp>
        <p:nvGrpSpPr>
          <p:cNvPr id="18" name="Group 17">
            <a:extLst>
              <a:ext uri="{FF2B5EF4-FFF2-40B4-BE49-F238E27FC236}">
                <a16:creationId xmlns:a16="http://schemas.microsoft.com/office/drawing/2014/main" id="{35A0A01F-E83E-4747-9F8D-D9ADB09B99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5027FC86-FC97-497F-B520-F1007ACEBB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C249FED-753F-4505-B2B2-5A1E7F1F87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203B64D-3F15-4024-A10C-BB548DECD7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15D977A-A2CC-4C8A-9E80-40B282A6B9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1F4FA58-EB2A-49BC-A2F4-09DC96D8DE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Table 3">
            <a:extLst>
              <a:ext uri="{FF2B5EF4-FFF2-40B4-BE49-F238E27FC236}">
                <a16:creationId xmlns:a16="http://schemas.microsoft.com/office/drawing/2014/main" id="{6F1E1BEA-0125-3833-42E4-A4F321E47DC2}"/>
              </a:ext>
            </a:extLst>
          </p:cNvPr>
          <p:cNvGraphicFramePr>
            <a:graphicFrameLocks noGrp="1"/>
          </p:cNvGraphicFramePr>
          <p:nvPr>
            <p:extLst>
              <p:ext uri="{D42A27DB-BD31-4B8C-83A1-F6EECF244321}">
                <p14:modId xmlns:p14="http://schemas.microsoft.com/office/powerpoint/2010/main" val="430003346"/>
              </p:ext>
            </p:extLst>
          </p:nvPr>
        </p:nvGraphicFramePr>
        <p:xfrm>
          <a:off x="741947" y="4000500"/>
          <a:ext cx="8594750" cy="1451666"/>
        </p:xfrm>
        <a:graphic>
          <a:graphicData uri="http://schemas.openxmlformats.org/drawingml/2006/table">
            <a:tbl>
              <a:tblPr firstRow="1" bandRow="1">
                <a:tableStyleId>{9D7B26C5-4107-4FEC-AEDC-1716B250A1EF}</a:tableStyleId>
              </a:tblPr>
              <a:tblGrid>
                <a:gridCol w="859475">
                  <a:extLst>
                    <a:ext uri="{9D8B030D-6E8A-4147-A177-3AD203B41FA5}">
                      <a16:colId xmlns:a16="http://schemas.microsoft.com/office/drawing/2014/main" val="3350956269"/>
                    </a:ext>
                  </a:extLst>
                </a:gridCol>
                <a:gridCol w="859475">
                  <a:extLst>
                    <a:ext uri="{9D8B030D-6E8A-4147-A177-3AD203B41FA5}">
                      <a16:colId xmlns:a16="http://schemas.microsoft.com/office/drawing/2014/main" val="2714795382"/>
                    </a:ext>
                  </a:extLst>
                </a:gridCol>
                <a:gridCol w="859475">
                  <a:extLst>
                    <a:ext uri="{9D8B030D-6E8A-4147-A177-3AD203B41FA5}">
                      <a16:colId xmlns:a16="http://schemas.microsoft.com/office/drawing/2014/main" val="3678694410"/>
                    </a:ext>
                  </a:extLst>
                </a:gridCol>
                <a:gridCol w="859475">
                  <a:extLst>
                    <a:ext uri="{9D8B030D-6E8A-4147-A177-3AD203B41FA5}">
                      <a16:colId xmlns:a16="http://schemas.microsoft.com/office/drawing/2014/main" val="2125143564"/>
                    </a:ext>
                  </a:extLst>
                </a:gridCol>
                <a:gridCol w="2578425">
                  <a:extLst>
                    <a:ext uri="{9D8B030D-6E8A-4147-A177-3AD203B41FA5}">
                      <a16:colId xmlns:a16="http://schemas.microsoft.com/office/drawing/2014/main" val="3957950114"/>
                    </a:ext>
                  </a:extLst>
                </a:gridCol>
                <a:gridCol w="859475">
                  <a:extLst>
                    <a:ext uri="{9D8B030D-6E8A-4147-A177-3AD203B41FA5}">
                      <a16:colId xmlns:a16="http://schemas.microsoft.com/office/drawing/2014/main" val="1128162438"/>
                    </a:ext>
                  </a:extLst>
                </a:gridCol>
                <a:gridCol w="859475">
                  <a:extLst>
                    <a:ext uri="{9D8B030D-6E8A-4147-A177-3AD203B41FA5}">
                      <a16:colId xmlns:a16="http://schemas.microsoft.com/office/drawing/2014/main" val="1477091991"/>
                    </a:ext>
                  </a:extLst>
                </a:gridCol>
                <a:gridCol w="859475">
                  <a:extLst>
                    <a:ext uri="{9D8B030D-6E8A-4147-A177-3AD203B41FA5}">
                      <a16:colId xmlns:a16="http://schemas.microsoft.com/office/drawing/2014/main" val="1369947882"/>
                    </a:ext>
                  </a:extLst>
                </a:gridCol>
              </a:tblGrid>
              <a:tr h="537266">
                <a:tc>
                  <a:txBody>
                    <a:bodyPr/>
                    <a:lstStyle/>
                    <a:p>
                      <a:r>
                        <a:rPr lang="en-US" dirty="0">
                          <a:solidFill>
                            <a:schemeClr val="tx1"/>
                          </a:solidFill>
                        </a:rPr>
                        <a:t>Past</a:t>
                      </a:r>
                    </a:p>
                  </a:txBody>
                  <a:tcPr/>
                </a:tc>
                <a:tc>
                  <a:txBody>
                    <a:bodyPr/>
                    <a:lstStyle/>
                    <a:p>
                      <a:r>
                        <a:rPr lang="en-US" dirty="0">
                          <a:solidFill>
                            <a:schemeClr val="tx1"/>
                          </a:solidFill>
                        </a:rPr>
                        <a:t>2016</a:t>
                      </a:r>
                    </a:p>
                  </a:txBody>
                  <a:tcPr/>
                </a:tc>
                <a:tc>
                  <a:txBody>
                    <a:bodyPr/>
                    <a:lstStyle/>
                    <a:p>
                      <a:r>
                        <a:rPr lang="en-US" dirty="0">
                          <a:solidFill>
                            <a:schemeClr val="tx1"/>
                          </a:solidFill>
                        </a:rPr>
                        <a:t>2019</a:t>
                      </a:r>
                    </a:p>
                  </a:txBody>
                  <a:tcPr/>
                </a:tc>
                <a:tc>
                  <a:txBody>
                    <a:bodyPr/>
                    <a:lstStyle/>
                    <a:p>
                      <a:r>
                        <a:rPr lang="en-US" dirty="0">
                          <a:solidFill>
                            <a:schemeClr val="tx1"/>
                          </a:solidFill>
                        </a:rPr>
                        <a:t>2022</a:t>
                      </a:r>
                    </a:p>
                  </a:txBody>
                  <a:tcPr/>
                </a:tc>
                <a:tc>
                  <a:txBody>
                    <a:bodyPr/>
                    <a:lstStyle/>
                    <a:p>
                      <a:pPr algn="ctr"/>
                      <a:r>
                        <a:rPr lang="en-US" dirty="0">
                          <a:solidFill>
                            <a:schemeClr val="tx1"/>
                          </a:solidFill>
                        </a:rPr>
                        <a:t>Today</a:t>
                      </a:r>
                    </a:p>
                  </a:txBody>
                  <a:tcPr/>
                </a:tc>
                <a:tc>
                  <a:txBody>
                    <a:bodyPr/>
                    <a:lstStyle/>
                    <a:p>
                      <a:r>
                        <a:rPr lang="en-US" dirty="0">
                          <a:solidFill>
                            <a:schemeClr val="tx1"/>
                          </a:solidFill>
                        </a:rPr>
                        <a:t>2025</a:t>
                      </a:r>
                    </a:p>
                  </a:txBody>
                  <a:tcPr/>
                </a:tc>
                <a:tc>
                  <a:txBody>
                    <a:bodyPr/>
                    <a:lstStyle/>
                    <a:p>
                      <a:r>
                        <a:rPr lang="en-US" dirty="0">
                          <a:solidFill>
                            <a:schemeClr val="tx1"/>
                          </a:solidFill>
                        </a:rPr>
                        <a:t>2030</a:t>
                      </a:r>
                    </a:p>
                  </a:txBody>
                  <a:tcPr/>
                </a:tc>
                <a:tc>
                  <a:txBody>
                    <a:bodyPr/>
                    <a:lstStyle/>
                    <a:p>
                      <a:r>
                        <a:rPr lang="en-US" dirty="0">
                          <a:solidFill>
                            <a:schemeClr val="tx1"/>
                          </a:solidFill>
                        </a:rPr>
                        <a:t>Future</a:t>
                      </a:r>
                    </a:p>
                  </a:txBody>
                  <a:tcPr/>
                </a:tc>
                <a:extLst>
                  <a:ext uri="{0D108BD9-81ED-4DB2-BD59-A6C34878D82A}">
                    <a16:rowId xmlns:a16="http://schemas.microsoft.com/office/drawing/2014/main" val="4120420951"/>
                  </a:ext>
                </a:extLst>
              </a:tr>
              <a:tr h="537266">
                <a:tc gridSpan="8">
                  <a:txBody>
                    <a:bodyPr/>
                    <a:lstStyle/>
                    <a:p>
                      <a:r>
                        <a:rPr lang="en-US" dirty="0">
                          <a:solidFill>
                            <a:schemeClr val="tx1"/>
                          </a:solidFill>
                        </a:rPr>
                        <a:t>New Updates</a:t>
                      </a:r>
                    </a:p>
                    <a:p>
                      <a:pPr lvl="0">
                        <a:buNone/>
                      </a:pPr>
                      <a:r>
                        <a:rPr lang="en-US" dirty="0">
                          <a:solidFill>
                            <a:schemeClr val="tx1"/>
                          </a:solidFill>
                        </a:rPr>
                        <a:t>New Applications</a:t>
                      </a:r>
                    </a:p>
                    <a:p>
                      <a:pPr lvl="0">
                        <a:buNone/>
                      </a:pPr>
                      <a:r>
                        <a:rPr lang="en-US" dirty="0">
                          <a:solidFill>
                            <a:schemeClr val="tx1"/>
                          </a:solidFill>
                        </a:rPr>
                        <a:t>New Services</a:t>
                      </a:r>
                    </a:p>
                  </a:txBody>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3410845721"/>
                  </a:ext>
                </a:extLst>
              </a:tr>
            </a:tbl>
          </a:graphicData>
        </a:graphic>
      </p:graphicFrame>
    </p:spTree>
    <p:extLst>
      <p:ext uri="{BB962C8B-B14F-4D97-AF65-F5344CB8AC3E}">
        <p14:creationId xmlns:p14="http://schemas.microsoft.com/office/powerpoint/2010/main" val="1893258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05586E-CDE8-FB51-0D0A-329736C91AF9}"/>
              </a:ext>
            </a:extLst>
          </p:cNvPr>
          <p:cNvSpPr>
            <a:spLocks noGrp="1"/>
          </p:cNvSpPr>
          <p:nvPr>
            <p:ph type="title"/>
          </p:nvPr>
        </p:nvSpPr>
        <p:spPr>
          <a:xfrm>
            <a:off x="501761" y="1444980"/>
            <a:ext cx="2969795" cy="1507067"/>
          </a:xfrm>
        </p:spPr>
        <p:txBody>
          <a:bodyPr>
            <a:noAutofit/>
          </a:bodyPr>
          <a:lstStyle/>
          <a:p>
            <a:r>
              <a:rPr lang="en-US" sz="9600" i="1" dirty="0">
                <a:solidFill>
                  <a:schemeClr val="tx2"/>
                </a:solidFill>
              </a:rPr>
              <a:t>End</a:t>
            </a:r>
          </a:p>
        </p:txBody>
      </p:sp>
      <p:sp>
        <p:nvSpPr>
          <p:cNvPr id="3" name="Content Placeholder 2">
            <a:extLst>
              <a:ext uri="{FF2B5EF4-FFF2-40B4-BE49-F238E27FC236}">
                <a16:creationId xmlns:a16="http://schemas.microsoft.com/office/drawing/2014/main" id="{9752345F-5DF4-D273-C751-5DF143A05311}"/>
              </a:ext>
            </a:extLst>
          </p:cNvPr>
          <p:cNvSpPr>
            <a:spLocks noGrp="1"/>
          </p:cNvSpPr>
          <p:nvPr>
            <p:ph idx="1"/>
          </p:nvPr>
        </p:nvSpPr>
        <p:spPr>
          <a:xfrm>
            <a:off x="501761" y="3519152"/>
            <a:ext cx="8534400" cy="3615267"/>
          </a:xfrm>
        </p:spPr>
        <p:txBody>
          <a:bodyPr>
            <a:normAutofit/>
          </a:bodyPr>
          <a:lstStyle/>
          <a:p>
            <a:r>
              <a:rPr lang="en-US">
                <a:solidFill>
                  <a:schemeClr val="tx1"/>
                </a:solidFill>
              </a:rPr>
              <a:t>Made by:</a:t>
            </a:r>
          </a:p>
          <a:p>
            <a:pPr marL="0" indent="0">
              <a:buClr>
                <a:srgbClr val="FFFFFF"/>
              </a:buClr>
              <a:buNone/>
            </a:pPr>
            <a:r>
              <a:rPr lang="en-US">
                <a:solidFill>
                  <a:schemeClr val="tx1"/>
                </a:solidFill>
              </a:rPr>
              <a:t>Benayache Ahmed Yacine</a:t>
            </a:r>
          </a:p>
          <a:p>
            <a:pPr marL="0" indent="0">
              <a:buNone/>
            </a:pPr>
            <a:r>
              <a:rPr lang="en-US">
                <a:solidFill>
                  <a:schemeClr val="tx1"/>
                </a:solidFill>
              </a:rPr>
              <a:t>Taleb Idriss</a:t>
            </a:r>
          </a:p>
          <a:p>
            <a:pPr marL="0" indent="0">
              <a:buNone/>
            </a:pPr>
            <a:r>
              <a:rPr lang="en-US">
                <a:solidFill>
                  <a:schemeClr val="tx1"/>
                </a:solidFill>
                <a:ea typeface="+mn-lt"/>
                <a:cs typeface="+mn-lt"/>
              </a:rPr>
              <a:t>Yalaoui Mohamed Amine</a:t>
            </a:r>
          </a:p>
          <a:p>
            <a:pPr marL="0" indent="0">
              <a:buNone/>
            </a:pPr>
            <a:r>
              <a:rPr lang="en-US">
                <a:solidFill>
                  <a:schemeClr val="tx1"/>
                </a:solidFill>
                <a:ea typeface="+mn-lt"/>
                <a:cs typeface="+mn-lt"/>
              </a:rPr>
              <a:t>Maten Anis</a:t>
            </a:r>
          </a:p>
          <a:p>
            <a:pPr marL="0" indent="0">
              <a:buNone/>
            </a:pPr>
            <a:r>
              <a:rPr lang="en-US">
                <a:solidFill>
                  <a:schemeClr val="tx1"/>
                </a:solidFill>
              </a:rPr>
              <a:t>Halimi Anes</a:t>
            </a:r>
          </a:p>
        </p:txBody>
      </p:sp>
    </p:spTree>
    <p:extLst>
      <p:ext uri="{BB962C8B-B14F-4D97-AF65-F5344CB8AC3E}">
        <p14:creationId xmlns:p14="http://schemas.microsoft.com/office/powerpoint/2010/main" val="4181082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Slice</vt:lpstr>
      <vt:lpstr>ICT</vt:lpstr>
      <vt:lpstr>What Is ICT?</vt:lpstr>
      <vt:lpstr> A broad term encompassing technologies that facilitate the collection, processing, storage, and exchange of information. ICT includes computer systems, networks, software, and communication devices, shaping the way we access, manage, and share data in the digital age.  </vt:lpstr>
      <vt:lpstr>There are many applications and companies that provide these services</vt:lpstr>
      <vt:lpstr>Offers applications like Google Docs, Sheets, and Slides for collaborative online document creation and editing, like:  Gmail: Google's free email service, known for its user-friendly interface, ample storage, and seamless integration with other Google tools.  Google Drive: Cloud storage by Google for storing, sharing, and collaborating on files online.  Google Sheets: A web-based spreadsheet application by Google, enabling users to create, edit, and collaborate on spreadsheets in real-time, accessible from various devices.  Google Sites: A user-friendly website creation tool by Google, allowing individuals and organizations to build and share websites without the need for coding skills.   </vt:lpstr>
      <vt:lpstr>PowerPoint Presentation</vt:lpstr>
      <vt:lpstr>PowerPoint Presentation</vt:lpstr>
      <vt:lpstr>ICT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423</cp:revision>
  <dcterms:created xsi:type="dcterms:W3CDTF">2024-01-02T13:50:35Z</dcterms:created>
  <dcterms:modified xsi:type="dcterms:W3CDTF">2024-01-02T17:24:31Z</dcterms:modified>
</cp:coreProperties>
</file>