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997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69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07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915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079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45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423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0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188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472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15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11/27/2020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165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227E3B-38E3-4AEC-99DE-10716CD813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r>
              <a:rPr lang="en-GB" sz="5600"/>
              <a:t>AfroBeats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B4D084-20AB-45C2-8411-1BDF0197CA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r>
              <a:rPr lang="en-GB"/>
              <a:t>Music recommender for the latest hits!</a:t>
            </a: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27432"/>
          </a:xfrm>
          <a:custGeom>
            <a:avLst/>
            <a:gdLst>
              <a:gd name="connsiteX0" fmla="*/ 0 w 3474720"/>
              <a:gd name="connsiteY0" fmla="*/ 0 h 27432"/>
              <a:gd name="connsiteX1" fmla="*/ 660197 w 3474720"/>
              <a:gd name="connsiteY1" fmla="*/ 0 h 27432"/>
              <a:gd name="connsiteX2" fmla="*/ 1355141 w 3474720"/>
              <a:gd name="connsiteY2" fmla="*/ 0 h 27432"/>
              <a:gd name="connsiteX3" fmla="*/ 2084832 w 3474720"/>
              <a:gd name="connsiteY3" fmla="*/ 0 h 27432"/>
              <a:gd name="connsiteX4" fmla="*/ 2814523 w 3474720"/>
              <a:gd name="connsiteY4" fmla="*/ 0 h 27432"/>
              <a:gd name="connsiteX5" fmla="*/ 3474720 w 3474720"/>
              <a:gd name="connsiteY5" fmla="*/ 0 h 27432"/>
              <a:gd name="connsiteX6" fmla="*/ 3474720 w 3474720"/>
              <a:gd name="connsiteY6" fmla="*/ 27432 h 27432"/>
              <a:gd name="connsiteX7" fmla="*/ 2710282 w 3474720"/>
              <a:gd name="connsiteY7" fmla="*/ 27432 h 27432"/>
              <a:gd name="connsiteX8" fmla="*/ 1945843 w 3474720"/>
              <a:gd name="connsiteY8" fmla="*/ 27432 h 27432"/>
              <a:gd name="connsiteX9" fmla="*/ 1250899 w 3474720"/>
              <a:gd name="connsiteY9" fmla="*/ 27432 h 27432"/>
              <a:gd name="connsiteX10" fmla="*/ 0 w 3474720"/>
              <a:gd name="connsiteY10" fmla="*/ 27432 h 27432"/>
              <a:gd name="connsiteX11" fmla="*/ 0 w 347472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4720" h="27432" fill="none" extrusionOk="0">
                <a:moveTo>
                  <a:pt x="0" y="0"/>
                </a:moveTo>
                <a:cubicBezTo>
                  <a:pt x="307185" y="-8713"/>
                  <a:pt x="392307" y="-13121"/>
                  <a:pt x="660197" y="0"/>
                </a:cubicBezTo>
                <a:cubicBezTo>
                  <a:pt x="928087" y="13121"/>
                  <a:pt x="1167029" y="-2668"/>
                  <a:pt x="1355141" y="0"/>
                </a:cubicBezTo>
                <a:cubicBezTo>
                  <a:pt x="1543253" y="2668"/>
                  <a:pt x="1739408" y="-6709"/>
                  <a:pt x="2084832" y="0"/>
                </a:cubicBezTo>
                <a:cubicBezTo>
                  <a:pt x="2430256" y="6709"/>
                  <a:pt x="2538889" y="29706"/>
                  <a:pt x="2814523" y="0"/>
                </a:cubicBezTo>
                <a:cubicBezTo>
                  <a:pt x="3090157" y="-29706"/>
                  <a:pt x="3152920" y="-15446"/>
                  <a:pt x="3474720" y="0"/>
                </a:cubicBezTo>
                <a:cubicBezTo>
                  <a:pt x="3473554" y="7395"/>
                  <a:pt x="3474765" y="21864"/>
                  <a:pt x="3474720" y="27432"/>
                </a:cubicBezTo>
                <a:cubicBezTo>
                  <a:pt x="3275380" y="12730"/>
                  <a:pt x="2958934" y="10130"/>
                  <a:pt x="2710282" y="27432"/>
                </a:cubicBezTo>
                <a:cubicBezTo>
                  <a:pt x="2461630" y="44734"/>
                  <a:pt x="2131168" y="43757"/>
                  <a:pt x="1945843" y="27432"/>
                </a:cubicBezTo>
                <a:cubicBezTo>
                  <a:pt x="1760518" y="11107"/>
                  <a:pt x="1444829" y="-3738"/>
                  <a:pt x="1250899" y="27432"/>
                </a:cubicBezTo>
                <a:cubicBezTo>
                  <a:pt x="1056969" y="58602"/>
                  <a:pt x="444992" y="5276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474720" h="27432" stroke="0" extrusionOk="0">
                <a:moveTo>
                  <a:pt x="0" y="0"/>
                </a:moveTo>
                <a:cubicBezTo>
                  <a:pt x="300114" y="-5103"/>
                  <a:pt x="525093" y="-25284"/>
                  <a:pt x="660197" y="0"/>
                </a:cubicBezTo>
                <a:cubicBezTo>
                  <a:pt x="795301" y="25284"/>
                  <a:pt x="1023172" y="17955"/>
                  <a:pt x="1250899" y="0"/>
                </a:cubicBezTo>
                <a:cubicBezTo>
                  <a:pt x="1478626" y="-17955"/>
                  <a:pt x="1782079" y="-27844"/>
                  <a:pt x="2015338" y="0"/>
                </a:cubicBezTo>
                <a:cubicBezTo>
                  <a:pt x="2248597" y="27844"/>
                  <a:pt x="2491007" y="27648"/>
                  <a:pt x="2675534" y="0"/>
                </a:cubicBezTo>
                <a:cubicBezTo>
                  <a:pt x="2860061" y="-27648"/>
                  <a:pt x="3088679" y="-3661"/>
                  <a:pt x="3474720" y="0"/>
                </a:cubicBezTo>
                <a:cubicBezTo>
                  <a:pt x="3474913" y="12649"/>
                  <a:pt x="3473732" y="17989"/>
                  <a:pt x="3474720" y="27432"/>
                </a:cubicBezTo>
                <a:cubicBezTo>
                  <a:pt x="3317198" y="15714"/>
                  <a:pt x="2959205" y="52182"/>
                  <a:pt x="2779776" y="27432"/>
                </a:cubicBezTo>
                <a:cubicBezTo>
                  <a:pt x="2600347" y="2682"/>
                  <a:pt x="2382660" y="-684"/>
                  <a:pt x="2015338" y="27432"/>
                </a:cubicBezTo>
                <a:cubicBezTo>
                  <a:pt x="1648016" y="55548"/>
                  <a:pt x="1641073" y="39646"/>
                  <a:pt x="1424635" y="27432"/>
                </a:cubicBezTo>
                <a:cubicBezTo>
                  <a:pt x="1208197" y="15218"/>
                  <a:pt x="1021559" y="15893"/>
                  <a:pt x="729691" y="27432"/>
                </a:cubicBezTo>
                <a:cubicBezTo>
                  <a:pt x="437823" y="38971"/>
                  <a:pt x="153856" y="-2647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F59A07"/>
          </a:solidFill>
          <a:ln w="38100" cap="rnd">
            <a:solidFill>
              <a:srgbClr val="F59A07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30486E-977A-49FF-B75E-4CED6541BB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16" r="5617" b="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35304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0EB3A-D426-45C9-8966-A675BAE13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Trend Over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DF981A-03F6-4085-84FF-513A00D0B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22" y="2525731"/>
            <a:ext cx="2871787" cy="25860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B953EB-8653-4D6A-9E6B-87F50D6C1C07}"/>
              </a:ext>
            </a:extLst>
          </p:cNvPr>
          <p:cNvSpPr txBox="1"/>
          <p:nvPr/>
        </p:nvSpPr>
        <p:spPr>
          <a:xfrm>
            <a:off x="645404" y="1900212"/>
            <a:ext cx="2522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Fuji Music</a:t>
            </a:r>
          </a:p>
          <a:p>
            <a:r>
              <a:rPr lang="en-GB" dirty="0"/>
              <a:t>Mix of Jazz, Hip-Hop, and Traditional Music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377D6F1C-B28A-4150-9A1C-9F30C8505B82}"/>
              </a:ext>
            </a:extLst>
          </p:cNvPr>
          <p:cNvCxnSpPr/>
          <p:nvPr/>
        </p:nvCxnSpPr>
        <p:spPr>
          <a:xfrm flipV="1">
            <a:off x="2928937" y="2962515"/>
            <a:ext cx="3713584" cy="129301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22AB21EB-F073-4922-8CD0-D6CC75656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8160" y="2588888"/>
            <a:ext cx="2552700" cy="1533525"/>
          </a:xfrm>
          <a:prstGeom prst="rect">
            <a:avLst/>
          </a:prstGeom>
        </p:spPr>
      </p:pic>
      <p:pic>
        <p:nvPicPr>
          <p:cNvPr id="1026" name="Picture 2" descr="Wizkid's Afro Republik concert makes over 300 million at the gate | Plus TV  Africa">
            <a:extLst>
              <a:ext uri="{FF2B5EF4-FFF2-40B4-BE49-F238E27FC236}">
                <a16:creationId xmlns:a16="http://schemas.microsoft.com/office/drawing/2014/main" id="{6F205647-5C78-429F-A070-C7034B6AB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5159" y="4485336"/>
            <a:ext cx="3117297" cy="2007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Graphical user interface&#10;&#10;Description automatically generated">
            <a:extLst>
              <a:ext uri="{FF2B5EF4-FFF2-40B4-BE49-F238E27FC236}">
                <a16:creationId xmlns:a16="http://schemas.microsoft.com/office/drawing/2014/main" id="{DE800825-3245-4C88-83DD-7472091BF1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870" y="2053611"/>
            <a:ext cx="2784289" cy="208821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4D673A1-20D9-492C-99EF-63B04D13A67C}"/>
              </a:ext>
            </a:extLst>
          </p:cNvPr>
          <p:cNvSpPr txBox="1"/>
          <p:nvPr/>
        </p:nvSpPr>
        <p:spPr>
          <a:xfrm>
            <a:off x="8682623" y="1812022"/>
            <a:ext cx="2477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 Mix of music from all parts of the world:</a:t>
            </a:r>
          </a:p>
          <a:p>
            <a:r>
              <a:rPr lang="en-GB" dirty="0"/>
              <a:t> Jamaica, USA, UK, and African Nations</a:t>
            </a:r>
          </a:p>
        </p:txBody>
      </p:sp>
      <p:pic>
        <p:nvPicPr>
          <p:cNvPr id="1028" name="Picture 4" descr="The Music-Lover's Guide to Fuji Music">
            <a:extLst>
              <a:ext uri="{FF2B5EF4-FFF2-40B4-BE49-F238E27FC236}">
                <a16:creationId xmlns:a16="http://schemas.microsoft.com/office/drawing/2014/main" id="{96C2041E-5917-486B-B80A-65B24A27A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995" y="5002197"/>
            <a:ext cx="3300835" cy="1855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924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D663D-DA0F-447B-B976-E6FD46522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MODEL				Error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3DD47-6AB7-4460-9C8F-0B5CF80A7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Used Official Top 20 Charts </a:t>
            </a:r>
          </a:p>
          <a:p>
            <a:r>
              <a:rPr lang="en-GB" dirty="0"/>
              <a:t>Gathered Playlist Information From Spotify</a:t>
            </a:r>
          </a:p>
          <a:p>
            <a:r>
              <a:rPr lang="en-GB" dirty="0"/>
              <a:t>Used KNN To Cluster Songs by given Audio Features: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Danceability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Energy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Loudness</a:t>
            </a:r>
          </a:p>
          <a:p>
            <a:pPr lvl="1">
              <a:lnSpc>
                <a:spcPct val="100000"/>
              </a:lnSpc>
            </a:pPr>
            <a:r>
              <a:rPr lang="en-GB" dirty="0" err="1"/>
              <a:t>Speecihiness</a:t>
            </a:r>
            <a:endParaRPr lang="en-GB" dirty="0"/>
          </a:p>
          <a:p>
            <a:pPr lvl="1">
              <a:lnSpc>
                <a:spcPct val="100000"/>
              </a:lnSpc>
            </a:pPr>
            <a:r>
              <a:rPr lang="en-GB" dirty="0" err="1"/>
              <a:t>Acoustiness</a:t>
            </a:r>
            <a:endParaRPr lang="en-GB" dirty="0"/>
          </a:p>
          <a:p>
            <a:pPr lvl="1">
              <a:lnSpc>
                <a:spcPct val="100000"/>
              </a:lnSpc>
            </a:pPr>
            <a:r>
              <a:rPr lang="en-GB" dirty="0"/>
              <a:t>Valence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Tempo</a:t>
            </a: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4EF138-47E2-4940-A6F9-36E75552A369}"/>
              </a:ext>
            </a:extLst>
          </p:cNvPr>
          <p:cNvSpPr txBox="1"/>
          <p:nvPr/>
        </p:nvSpPr>
        <p:spPr>
          <a:xfrm>
            <a:off x="7106652" y="1929384"/>
            <a:ext cx="3866148" cy="1848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GB" sz="2000" b="1" dirty="0"/>
              <a:t>Accuracy Score: </a:t>
            </a:r>
            <a:r>
              <a:rPr lang="en-GB" sz="2000" dirty="0"/>
              <a:t>0.61</a:t>
            </a:r>
          </a:p>
          <a:p>
            <a:pPr>
              <a:lnSpc>
                <a:spcPct val="200000"/>
              </a:lnSpc>
            </a:pPr>
            <a:r>
              <a:rPr lang="en-GB" sz="2000" b="1" dirty="0" err="1"/>
              <a:t>Accuracry</a:t>
            </a:r>
            <a:r>
              <a:rPr lang="en-GB" sz="2000" b="1" dirty="0"/>
              <a:t> Score </a:t>
            </a:r>
            <a:r>
              <a:rPr lang="en-GB" sz="2000" dirty="0"/>
              <a:t>with Cross Validation</a:t>
            </a:r>
            <a:r>
              <a:rPr lang="en-GB" sz="2000" b="1" dirty="0"/>
              <a:t>: </a:t>
            </a:r>
            <a:r>
              <a:rPr lang="en-GB" sz="2000" dirty="0"/>
              <a:t>0.77 +/ 0.04</a:t>
            </a:r>
          </a:p>
        </p:txBody>
      </p:sp>
    </p:spTree>
    <p:extLst>
      <p:ext uri="{BB962C8B-B14F-4D97-AF65-F5344CB8AC3E}">
        <p14:creationId xmlns:p14="http://schemas.microsoft.com/office/powerpoint/2010/main" val="3001470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D3877-EE65-4719-9203-17DD0F0AA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0E7DB-D5CF-400C-B0BF-893711A0A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Work on finding a way to rank songs added to Playlists within time period</a:t>
            </a:r>
          </a:p>
          <a:p>
            <a:r>
              <a:rPr lang="en-GB" dirty="0"/>
              <a:t>Increase Dataset size to train the model better</a:t>
            </a:r>
          </a:p>
          <a:p>
            <a:r>
              <a:rPr lang="en-GB" dirty="0"/>
              <a:t>Recommendation system will also match songs from other Genres</a:t>
            </a:r>
          </a:p>
        </p:txBody>
      </p:sp>
    </p:spTree>
    <p:extLst>
      <p:ext uri="{BB962C8B-B14F-4D97-AF65-F5344CB8AC3E}">
        <p14:creationId xmlns:p14="http://schemas.microsoft.com/office/powerpoint/2010/main" val="4096308905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125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Modern Love</vt:lpstr>
      <vt:lpstr>The Hand</vt:lpstr>
      <vt:lpstr>SketchyVTI</vt:lpstr>
      <vt:lpstr>AfroBeats</vt:lpstr>
      <vt:lpstr>Trend Over Time</vt:lpstr>
      <vt:lpstr>THE MODEL    Error Metrics</vt:lpstr>
      <vt:lpstr>For The Future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AfroBeats</dc:title>
  <dc:creator>Sanmi Ogunmola</dc:creator>
  <cp:lastModifiedBy>Sanmi Ogunmola</cp:lastModifiedBy>
  <cp:revision>3</cp:revision>
  <dcterms:created xsi:type="dcterms:W3CDTF">2020-11-27T08:51:30Z</dcterms:created>
  <dcterms:modified xsi:type="dcterms:W3CDTF">2020-11-27T09:39:06Z</dcterms:modified>
</cp:coreProperties>
</file>