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9.wmf" ContentType="image/x-wmf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22.wmf" ContentType="image/x-wmf"/>
  <Override PartName="/ppt/media/image10.png" ContentType="image/png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27.wmf" ContentType="image/x-wmf"/>
  <Override PartName="/ppt/media/image15.png" ContentType="image/png"/>
  <Override PartName="/ppt/media/image16.png" ContentType="image/png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png" ContentType="image/png"/>
  <Override PartName="/ppt/media/image23.wmf" ContentType="image/x-wmf"/>
  <Override PartName="/ppt/media/image24.wmf" ContentType="image/x-wmf"/>
  <Override PartName="/ppt/media/image25.wmf" ContentType="image/x-wmf"/>
  <Override PartName="/ppt/media/image26.png" ContentType="image/png"/>
  <Override PartName="/ppt/media/image28.png" ContentType="image/png"/>
  <Override PartName="/ppt/media/image29.png" ContentType="image/png"/>
  <Override PartName="/ppt/media/image30.wmf" ContentType="image/x-wmf"/>
  <Override PartName="/ppt/media/image31.png" ContentType="image/png"/>
  <Override PartName="/ppt/media/image32.png" ContentType="image/pn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77716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77716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5640" y="620640"/>
            <a:ext cx="33116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LoginService.java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0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2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4646160" y="4797000"/>
            <a:ext cx="453204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함수는 파라미터 값으로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클래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String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id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password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갖는다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MemberDao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selectById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함수를 통해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DB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member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테이블을 확인후 불일치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할경우와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null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값일경우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LoginFailException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출력하고 그렇지 않을경우 리턴값으로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갖는다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53" name="그림 2" descr=""/>
          <p:cNvPicPr/>
          <p:nvPr/>
        </p:nvPicPr>
        <p:blipFill>
          <a:blip r:embed="rId1"/>
          <a:stretch/>
        </p:blipFill>
        <p:spPr>
          <a:xfrm>
            <a:off x="4592520" y="1233720"/>
            <a:ext cx="2224080" cy="1978560"/>
          </a:xfrm>
          <a:prstGeom prst="rect">
            <a:avLst/>
          </a:prstGeom>
          <a:ln>
            <a:noFill/>
          </a:ln>
        </p:spPr>
      </p:pic>
      <p:pic>
        <p:nvPicPr>
          <p:cNvPr id="54" name="그림 8" descr=""/>
          <p:cNvPicPr/>
          <p:nvPr/>
        </p:nvPicPr>
        <p:blipFill>
          <a:blip r:embed="rId2"/>
          <a:stretch/>
        </p:blipFill>
        <p:spPr>
          <a:xfrm>
            <a:off x="6837480" y="1205280"/>
            <a:ext cx="2172960" cy="1863000"/>
          </a:xfrm>
          <a:prstGeom prst="rect">
            <a:avLst/>
          </a:prstGeom>
          <a:ln>
            <a:noFill/>
          </a:ln>
        </p:spPr>
      </p:pic>
      <p:pic>
        <p:nvPicPr>
          <p:cNvPr id="55" name="그림 11" descr=""/>
          <p:cNvPicPr/>
          <p:nvPr/>
        </p:nvPicPr>
        <p:blipFill>
          <a:blip r:embed="rId3"/>
          <a:stretch/>
        </p:blipFill>
        <p:spPr>
          <a:xfrm>
            <a:off x="4577040" y="3006360"/>
            <a:ext cx="2259720" cy="1636560"/>
          </a:xfrm>
          <a:prstGeom prst="rect">
            <a:avLst/>
          </a:prstGeom>
          <a:ln>
            <a:noFill/>
          </a:ln>
        </p:spPr>
      </p:pic>
      <p:pic>
        <p:nvPicPr>
          <p:cNvPr id="56" name="그림 15" descr=""/>
          <p:cNvPicPr/>
          <p:nvPr/>
        </p:nvPicPr>
        <p:blipFill>
          <a:blip r:embed="rId4"/>
          <a:stretch/>
        </p:blipFill>
        <p:spPr>
          <a:xfrm>
            <a:off x="6831360" y="2991960"/>
            <a:ext cx="2172960" cy="1665360"/>
          </a:xfrm>
          <a:prstGeom prst="rect">
            <a:avLst/>
          </a:prstGeom>
          <a:ln>
            <a:noFill/>
          </a:ln>
        </p:spPr>
      </p:pic>
      <p:pic>
        <p:nvPicPr>
          <p:cNvPr id="57" name="그림 17" descr=""/>
          <p:cNvPicPr/>
          <p:nvPr/>
        </p:nvPicPr>
        <p:blipFill>
          <a:blip r:embed="rId5"/>
          <a:stretch/>
        </p:blipFill>
        <p:spPr>
          <a:xfrm>
            <a:off x="49320" y="1243440"/>
            <a:ext cx="4490640" cy="319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5640" y="620640"/>
            <a:ext cx="33116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60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2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4670280" y="4797000"/>
            <a:ext cx="4483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인증에 성공한 사용자의 정보를 담는 객체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객체를 세션에 저장한다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2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73" name="그림 2" descr=""/>
          <p:cNvPicPr/>
          <p:nvPr/>
        </p:nvPicPr>
        <p:blipFill>
          <a:blip r:embed="rId1"/>
          <a:stretch/>
        </p:blipFill>
        <p:spPr>
          <a:xfrm>
            <a:off x="4592520" y="1233720"/>
            <a:ext cx="2224080" cy="1978560"/>
          </a:xfrm>
          <a:prstGeom prst="rect">
            <a:avLst/>
          </a:prstGeom>
          <a:ln>
            <a:noFill/>
          </a:ln>
        </p:spPr>
      </p:pic>
      <p:pic>
        <p:nvPicPr>
          <p:cNvPr id="74" name="그림 8" descr=""/>
          <p:cNvPicPr/>
          <p:nvPr/>
        </p:nvPicPr>
        <p:blipFill>
          <a:blip r:embed="rId2"/>
          <a:stretch/>
        </p:blipFill>
        <p:spPr>
          <a:xfrm>
            <a:off x="6837480" y="1205280"/>
            <a:ext cx="2172960" cy="1863000"/>
          </a:xfrm>
          <a:prstGeom prst="rect">
            <a:avLst/>
          </a:prstGeom>
          <a:ln>
            <a:noFill/>
          </a:ln>
        </p:spPr>
      </p:pic>
      <p:pic>
        <p:nvPicPr>
          <p:cNvPr id="75" name="그림 11" descr=""/>
          <p:cNvPicPr/>
          <p:nvPr/>
        </p:nvPicPr>
        <p:blipFill>
          <a:blip r:embed="rId3"/>
          <a:stretch/>
        </p:blipFill>
        <p:spPr>
          <a:xfrm>
            <a:off x="4577040" y="3006360"/>
            <a:ext cx="2259720" cy="1636560"/>
          </a:xfrm>
          <a:prstGeom prst="rect">
            <a:avLst/>
          </a:prstGeom>
          <a:ln>
            <a:noFill/>
          </a:ln>
        </p:spPr>
      </p:pic>
      <p:pic>
        <p:nvPicPr>
          <p:cNvPr id="76" name="그림 15" descr=""/>
          <p:cNvPicPr/>
          <p:nvPr/>
        </p:nvPicPr>
        <p:blipFill>
          <a:blip r:embed="rId4"/>
          <a:stretch/>
        </p:blipFill>
        <p:spPr>
          <a:xfrm>
            <a:off x="6831360" y="2991960"/>
            <a:ext cx="2172960" cy="16653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35280" y="1213200"/>
            <a:ext cx="4536360" cy="393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5640" y="620640"/>
            <a:ext cx="33116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LoginHandler.java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0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2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4765320" y="4797000"/>
            <a:ext cx="43020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LoginHandler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사용자의 요청을 받으며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사용자가 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(GET)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요청한 경우 폼을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위한 뷰를 리턴하고 폼 데이터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(POST)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전송한 경우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LoginService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이용하여 인증을 처리한다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93" name="그림 2" descr=""/>
          <p:cNvPicPr/>
          <p:nvPr/>
        </p:nvPicPr>
        <p:blipFill>
          <a:blip r:embed="rId1"/>
          <a:stretch/>
        </p:blipFill>
        <p:spPr>
          <a:xfrm>
            <a:off x="4592520" y="1233720"/>
            <a:ext cx="2224080" cy="1978560"/>
          </a:xfrm>
          <a:prstGeom prst="rect">
            <a:avLst/>
          </a:prstGeom>
          <a:ln>
            <a:noFill/>
          </a:ln>
        </p:spPr>
      </p:pic>
      <p:pic>
        <p:nvPicPr>
          <p:cNvPr id="94" name="그림 8" descr=""/>
          <p:cNvPicPr/>
          <p:nvPr/>
        </p:nvPicPr>
        <p:blipFill>
          <a:blip r:embed="rId2"/>
          <a:stretch/>
        </p:blipFill>
        <p:spPr>
          <a:xfrm>
            <a:off x="6837480" y="1205280"/>
            <a:ext cx="2172960" cy="1863000"/>
          </a:xfrm>
          <a:prstGeom prst="rect">
            <a:avLst/>
          </a:prstGeom>
          <a:ln>
            <a:noFill/>
          </a:ln>
        </p:spPr>
      </p:pic>
      <p:pic>
        <p:nvPicPr>
          <p:cNvPr id="95" name="그림 11" descr=""/>
          <p:cNvPicPr/>
          <p:nvPr/>
        </p:nvPicPr>
        <p:blipFill>
          <a:blip r:embed="rId3"/>
          <a:stretch/>
        </p:blipFill>
        <p:spPr>
          <a:xfrm>
            <a:off x="4577040" y="3006360"/>
            <a:ext cx="2259720" cy="1636560"/>
          </a:xfrm>
          <a:prstGeom prst="rect">
            <a:avLst/>
          </a:prstGeom>
          <a:ln>
            <a:noFill/>
          </a:ln>
        </p:spPr>
      </p:pic>
      <p:pic>
        <p:nvPicPr>
          <p:cNvPr id="96" name="그림 15" descr=""/>
          <p:cNvPicPr/>
          <p:nvPr/>
        </p:nvPicPr>
        <p:blipFill>
          <a:blip r:embed="rId4"/>
          <a:stretch/>
        </p:blipFill>
        <p:spPr>
          <a:xfrm>
            <a:off x="6831360" y="2991960"/>
            <a:ext cx="2172960" cy="16653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87480" y="1296000"/>
            <a:ext cx="4448160" cy="21596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87480" y="3491280"/>
            <a:ext cx="4448160" cy="32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640" y="620640"/>
            <a:ext cx="33116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LogoutHandler.java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3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로그아웃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688280" y="4797000"/>
            <a:ext cx="4462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LogoutHandler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세션이 존재하면 세션을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종료한다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세선을 종료하면 세션에 저장된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authUser”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속성도 함께 삭제되므로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로그아웃 처리된다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LogoutHandler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로그아웃 처리 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index.jsp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리다이렉트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하므로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로그아웃 링크를 클릭해보면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전의 실행화면이 출력된다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14" name="그림 2" descr=""/>
          <p:cNvPicPr/>
          <p:nvPr/>
        </p:nvPicPr>
        <p:blipFill>
          <a:blip r:embed="rId1"/>
          <a:stretch/>
        </p:blipFill>
        <p:spPr>
          <a:xfrm>
            <a:off x="4592520" y="1233720"/>
            <a:ext cx="2224080" cy="1978560"/>
          </a:xfrm>
          <a:prstGeom prst="rect">
            <a:avLst/>
          </a:prstGeom>
          <a:ln>
            <a:noFill/>
          </a:ln>
        </p:spPr>
      </p:pic>
      <p:pic>
        <p:nvPicPr>
          <p:cNvPr id="115" name="그림 8" descr=""/>
          <p:cNvPicPr/>
          <p:nvPr/>
        </p:nvPicPr>
        <p:blipFill>
          <a:blip r:embed="rId2"/>
          <a:stretch/>
        </p:blipFill>
        <p:spPr>
          <a:xfrm>
            <a:off x="6837480" y="1205280"/>
            <a:ext cx="2172960" cy="1863000"/>
          </a:xfrm>
          <a:prstGeom prst="rect">
            <a:avLst/>
          </a:prstGeom>
          <a:ln>
            <a:noFill/>
          </a:ln>
        </p:spPr>
      </p:pic>
      <p:pic>
        <p:nvPicPr>
          <p:cNvPr id="116" name="그림 11" descr=""/>
          <p:cNvPicPr/>
          <p:nvPr/>
        </p:nvPicPr>
        <p:blipFill>
          <a:blip r:embed="rId3"/>
          <a:stretch/>
        </p:blipFill>
        <p:spPr>
          <a:xfrm>
            <a:off x="4577040" y="3006360"/>
            <a:ext cx="2259720" cy="1636560"/>
          </a:xfrm>
          <a:prstGeom prst="rect">
            <a:avLst/>
          </a:prstGeom>
          <a:ln>
            <a:noFill/>
          </a:ln>
        </p:spPr>
      </p:pic>
      <p:pic>
        <p:nvPicPr>
          <p:cNvPr id="117" name="그림 15" descr=""/>
          <p:cNvPicPr/>
          <p:nvPr/>
        </p:nvPicPr>
        <p:blipFill>
          <a:blip r:embed="rId4"/>
          <a:stretch/>
        </p:blipFill>
        <p:spPr>
          <a:xfrm>
            <a:off x="6831360" y="2991960"/>
            <a:ext cx="2172960" cy="16653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35280" y="1234800"/>
            <a:ext cx="4500360" cy="25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5640" y="620640"/>
            <a:ext cx="33116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LoginCheckFilter.java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3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4599720" y="4797000"/>
            <a:ext cx="46461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게시판은 회원제 게시판으로 로그인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여부를 확인할 수 있는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LoginCheckFilter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소스를 만들어야 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먼저 로그인 여부를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검사한 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로그인하지 않았다면 로그인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화면으로 이동시키고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했다면 요청한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기능을 활성화 시킨다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34" name="그림 2" descr=""/>
          <p:cNvPicPr/>
          <p:nvPr/>
        </p:nvPicPr>
        <p:blipFill>
          <a:blip r:embed="rId1"/>
          <a:stretch/>
        </p:blipFill>
        <p:spPr>
          <a:xfrm>
            <a:off x="4592520" y="1233720"/>
            <a:ext cx="2224080" cy="1978560"/>
          </a:xfrm>
          <a:prstGeom prst="rect">
            <a:avLst/>
          </a:prstGeom>
          <a:ln>
            <a:noFill/>
          </a:ln>
        </p:spPr>
      </p:pic>
      <p:pic>
        <p:nvPicPr>
          <p:cNvPr id="135" name="그림 8" descr=""/>
          <p:cNvPicPr/>
          <p:nvPr/>
        </p:nvPicPr>
        <p:blipFill>
          <a:blip r:embed="rId2"/>
          <a:stretch/>
        </p:blipFill>
        <p:spPr>
          <a:xfrm>
            <a:off x="6837480" y="1205280"/>
            <a:ext cx="2172960" cy="1863000"/>
          </a:xfrm>
          <a:prstGeom prst="rect">
            <a:avLst/>
          </a:prstGeom>
          <a:ln>
            <a:noFill/>
          </a:ln>
        </p:spPr>
      </p:pic>
      <p:pic>
        <p:nvPicPr>
          <p:cNvPr id="136" name="그림 11" descr=""/>
          <p:cNvPicPr/>
          <p:nvPr/>
        </p:nvPicPr>
        <p:blipFill>
          <a:blip r:embed="rId3"/>
          <a:stretch/>
        </p:blipFill>
        <p:spPr>
          <a:xfrm>
            <a:off x="4577040" y="3006360"/>
            <a:ext cx="2259720" cy="1636560"/>
          </a:xfrm>
          <a:prstGeom prst="rect">
            <a:avLst/>
          </a:prstGeom>
          <a:ln>
            <a:noFill/>
          </a:ln>
        </p:spPr>
      </p:pic>
      <p:pic>
        <p:nvPicPr>
          <p:cNvPr id="137" name="그림 15" descr=""/>
          <p:cNvPicPr/>
          <p:nvPr/>
        </p:nvPicPr>
        <p:blipFill>
          <a:blip r:embed="rId4"/>
          <a:stretch/>
        </p:blipFill>
        <p:spPr>
          <a:xfrm>
            <a:off x="6831360" y="2991960"/>
            <a:ext cx="2172960" cy="16653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72000" y="1233720"/>
            <a:ext cx="4463640" cy="34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40" name="CustomShape 2"/>
          <p:cNvSpPr/>
          <p:nvPr/>
        </p:nvSpPr>
        <p:spPr>
          <a:xfrm rot="21596400">
            <a:off x="75960" y="650160"/>
            <a:ext cx="33080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ChangePasswordService.java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43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암호변경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37960" y="4797000"/>
            <a:ext cx="4376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특정 사용자의 암호를 변경하는 기능을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제공한다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사용자 아이디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암호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신규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암호를 입력으로 받아 암호를 변경한다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54" name="그림 11" descr=""/>
          <p:cNvPicPr/>
          <p:nvPr/>
        </p:nvPicPr>
        <p:blipFill>
          <a:blip r:embed="rId1"/>
          <a:stretch/>
        </p:blipFill>
        <p:spPr>
          <a:xfrm>
            <a:off x="4572000" y="1243440"/>
            <a:ext cx="2052000" cy="1924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20960" y="1265400"/>
            <a:ext cx="4415040" cy="34866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6624000" y="1243440"/>
            <a:ext cx="241236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5640" y="44640"/>
            <a:ext cx="3311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58" name="CustomShape 2"/>
          <p:cNvSpPr/>
          <p:nvPr/>
        </p:nvSpPr>
        <p:spPr>
          <a:xfrm rot="21596400">
            <a:off x="75960" y="650160"/>
            <a:ext cx="3308040" cy="431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ChangePasswordService.java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159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3496320" y="620640"/>
            <a:ext cx="842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Jsp,sql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61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2"/>
          <p:cNvSpPr/>
          <p:nvPr/>
        </p:nvSpPr>
        <p:spPr>
          <a:xfrm>
            <a:off x="3564000" y="44640"/>
            <a:ext cx="2807640" cy="503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암호변경 기능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69" name="CustomShape 13"/>
          <p:cNvSpPr/>
          <p:nvPr/>
        </p:nvSpPr>
        <p:spPr>
          <a:xfrm>
            <a:off x="4725000" y="4797000"/>
            <a:ext cx="4410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웹 브라우저의 암호 변경 요청을 처리함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GET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요청일 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changePwdForm.jsp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이용해서 폼을 보여주고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POST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ChangePasswordService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이용해서 암호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변경 기능을 실행한다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암호변경에 성공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changePwdSuccess.jsp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뷰로 사용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70" name="CustomShape 14"/>
          <p:cNvSpPr/>
          <p:nvPr/>
        </p:nvSpPr>
        <p:spPr>
          <a:xfrm>
            <a:off x="4619520" y="1331640"/>
            <a:ext cx="289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71" name="CustomShape 15"/>
          <p:cNvSpPr/>
          <p:nvPr/>
        </p:nvSpPr>
        <p:spPr>
          <a:xfrm>
            <a:off x="157680" y="1308600"/>
            <a:ext cx="440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72" name="그림 11" descr=""/>
          <p:cNvPicPr/>
          <p:nvPr/>
        </p:nvPicPr>
        <p:blipFill>
          <a:blip r:embed="rId1"/>
          <a:stretch/>
        </p:blipFill>
        <p:spPr>
          <a:xfrm>
            <a:off x="4572000" y="1243440"/>
            <a:ext cx="2052000" cy="19245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6624000" y="1243440"/>
            <a:ext cx="2412360" cy="199656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72000" y="1243440"/>
            <a:ext cx="4392000" cy="24285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72000" y="3600000"/>
            <a:ext cx="4392000" cy="31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Ultra_Office/6.2.3.2$Windows_x86 LibreOffice_project/</Application>
  <Words>70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2020-08-10T02:10:03Z</dcterms:created>
  <dc:creator>koreateach</dc:creator>
  <dc:description/>
  <dc:language>ko-KR</dc:language>
  <cp:lastModifiedBy/>
  <dcterms:modified xsi:type="dcterms:W3CDTF">2021-04-08T16:20:21Z</dcterms:modified>
  <cp:revision>17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