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82" y="216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1077DB-935E-4A0A-947A-D283B9F9F452}" type="datetime1">
              <a:rPr lang="en-US"/>
              <a:pPr lvl="0">
                <a:defRPr/>
              </a:pPr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82C0B10-7CAE-41E4-AB02-7E8B1FF2B89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9EC30E-1A71-4188-9BE7-E2A64929A436}" type="datetime1">
              <a:rPr lang="en-US"/>
              <a:pPr lvl="0">
                <a:defRPr/>
              </a:pPr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3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4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jpe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.png"  /><Relationship Id="rId4" Type="http://schemas.openxmlformats.org/officeDocument/2006/relationships/image" Target="../media/image3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-78519" y="242093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movie talk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991449"/>
            <a:ext cx="3375670" cy="851127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팬들을 위한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커뮤니티 플랫폼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049AEF-0CA0-4C81-933B-344911A3E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Picture Placeholder 9" descr="Abstract architecture polygon">
            <a:extLst>
              <a:ext uri="{FF2B5EF4-FFF2-40B4-BE49-F238E27FC236}">
                <a16:creationId xmlns:a16="http://schemas.microsoft.com/office/drawing/2014/main" id="{729E05B1-5217-48B1-9850-1E95D45F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0D5004-28A1-4820-9E19-DCE559D83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146432">
            <a:off x="859339" y="4339936"/>
            <a:ext cx="639828" cy="6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코드리뷰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pPr lvl="0">
              <a:defRPr/>
            </a:pPr>
            <a:fld id="{19B51A1E-902D-48AF-9020-955120F399B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136363" y="429171"/>
            <a:ext cx="4184916" cy="431999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좋아요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싫어요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51470" y="6010406"/>
            <a:ext cx="937712" cy="761868"/>
          </a:xfrm>
          <a:prstGeom prst="rect">
            <a:avLst/>
          </a:prstGeom>
          <a:noFill/>
        </p:spPr>
        <p:txBody>
          <a:bodyPr wrap="square" lIns="0" tIns="36000" rIns="0" bIns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600" b="1" spc="-100" baseline="0">
                <a:solidFill>
                  <a:schemeClr val="tx1"/>
                </a:solidFill>
                <a:latin typeface="Corbel"/>
              </a:rPr>
              <a:t>KOSMO </a:t>
            </a:r>
            <a:r>
              <a:rPr lang="en-US" sz="1600" b="1" spc="-100">
                <a:latin typeface="Corbel"/>
              </a:rPr>
              <a:t> 77</a:t>
            </a:r>
            <a:r>
              <a:rPr lang="ko-KR" altLang="en-US" sz="1600" b="1" spc="-100">
                <a:latin typeface="Corbel"/>
              </a:rPr>
              <a:t> </a:t>
            </a:r>
            <a:endParaRPr lang="ko-KR" altLang="en-US" sz="1600" b="1" spc="-100">
              <a:latin typeface="Corbe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spc="-100">
                <a:latin typeface="Corbel"/>
              </a:rPr>
              <a:t> 개발 </a:t>
            </a:r>
            <a:r>
              <a:rPr lang="en-US" altLang="ko-KR" sz="1600" b="1" spc="-100">
                <a:latin typeface="Corbel"/>
              </a:rPr>
              <a:t>5</a:t>
            </a:r>
            <a:r>
              <a:rPr lang="ko-KR" altLang="en-US" sz="1600" b="1" spc="-100">
                <a:latin typeface="Corbel"/>
              </a:rPr>
              <a:t>팀</a:t>
            </a:r>
            <a:endParaRPr lang="en-US" sz="1600" b="1" spc="-100" baseline="0">
              <a:solidFill>
                <a:schemeClr val="tx1"/>
              </a:solidFill>
              <a:latin typeface="Corbel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812" y="1889386"/>
            <a:ext cx="3362534" cy="286536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10481" y="1846519"/>
            <a:ext cx="4591244" cy="349506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357605" y="2125633"/>
            <a:ext cx="2081704" cy="61096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좋아요 버튼 눌렀을 때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변수</a:t>
            </a:r>
            <a:r>
              <a:rPr lang="en-US" altLang="ko-KR" sz="1300">
                <a:solidFill>
                  <a:schemeClr val="tx1"/>
                </a:solidFill>
              </a:rPr>
              <a:t> board</a:t>
            </a:r>
            <a:r>
              <a:rPr lang="ko-KR" altLang="en-US" sz="1300">
                <a:solidFill>
                  <a:schemeClr val="tx1"/>
                </a:solidFill>
              </a:rPr>
              <a:t>에 담긴 값으로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insertBoardCnt.do</a:t>
            </a:r>
            <a:r>
              <a:rPr lang="ko-KR" altLang="en-US" sz="1300">
                <a:solidFill>
                  <a:schemeClr val="tx1"/>
                </a:solidFill>
              </a:rPr>
              <a:t> 실행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551865" y="2007581"/>
            <a:ext cx="1521342" cy="451345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35994" y="2717295"/>
            <a:ext cx="994427" cy="96691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6096000" y="1336027"/>
            <a:ext cx="3843408" cy="58567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BcntCount</a:t>
            </a:r>
            <a:r>
              <a:rPr lang="ko-KR" altLang="en-US" sz="1300">
                <a:solidFill>
                  <a:schemeClr val="tx1"/>
                </a:solidFill>
              </a:rPr>
              <a:t>로 싫어요 누른 기록이 있는지 확인 후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누른 기록이 있다면</a:t>
            </a:r>
            <a:r>
              <a:rPr lang="en-US" altLang="ko-KR" sz="1300">
                <a:solidFill>
                  <a:schemeClr val="tx1"/>
                </a:solidFill>
              </a:rPr>
              <a:t>(</a:t>
            </a:r>
            <a:r>
              <a:rPr lang="ko-KR" altLang="en-US" sz="1300">
                <a:solidFill>
                  <a:schemeClr val="tx1"/>
                </a:solidFill>
              </a:rPr>
              <a:t>결과값이 </a:t>
            </a:r>
            <a:r>
              <a:rPr lang="en-US" altLang="ko-KR" sz="1300">
                <a:solidFill>
                  <a:schemeClr val="tx1"/>
                </a:solidFill>
              </a:rPr>
              <a:t>1</a:t>
            </a:r>
            <a:r>
              <a:rPr lang="ko-KR" altLang="en-US" sz="1300">
                <a:solidFill>
                  <a:schemeClr val="tx1"/>
                </a:solidFill>
              </a:rPr>
              <a:t>이라면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0</a:t>
            </a:r>
            <a:r>
              <a:rPr lang="ko-KR" altLang="en-US" sz="1300">
                <a:solidFill>
                  <a:schemeClr val="tx1"/>
                </a:solidFill>
              </a:rPr>
              <a:t>으로 변경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6470855" y="3916040"/>
            <a:ext cx="3067922" cy="7964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Gcnt</a:t>
            </a:r>
            <a:r>
              <a:rPr lang="ko-KR" altLang="en-US" sz="1300">
                <a:solidFill>
                  <a:schemeClr val="tx1"/>
                </a:solidFill>
              </a:rPr>
              <a:t>로 좋아요 누른 기록이 있는지 확인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없다면 </a:t>
            </a:r>
            <a:r>
              <a:rPr lang="en-US" altLang="ko-KR" sz="1300">
                <a:solidFill>
                  <a:schemeClr val="tx1"/>
                </a:solidFill>
              </a:rPr>
              <a:t>1</a:t>
            </a:r>
            <a:r>
              <a:rPr lang="ko-KR" altLang="en-US" sz="1300">
                <a:solidFill>
                  <a:schemeClr val="tx1"/>
                </a:solidFill>
              </a:rPr>
              <a:t>로 변경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있다면 좋아요 취소하려는것이므로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해당 칼럼 삭제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4674420" y="2530866"/>
            <a:ext cx="1858511" cy="451345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4640703" y="3694137"/>
            <a:ext cx="1614063" cy="485062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830703" y="3065193"/>
            <a:ext cx="2920589" cy="1049860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1945248" y="4360046"/>
            <a:ext cx="2469447" cy="61096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성공시 넘어온 </a:t>
            </a:r>
            <a:r>
              <a:rPr lang="en-US" altLang="ko-KR" sz="1300">
                <a:solidFill>
                  <a:schemeClr val="tx1"/>
                </a:solidFill>
              </a:rPr>
              <a:t>Gcnt, BcntCount</a:t>
            </a:r>
            <a:r>
              <a:rPr lang="ko-KR" altLang="en-US" sz="1300">
                <a:solidFill>
                  <a:schemeClr val="tx1"/>
                </a:solidFill>
              </a:rPr>
              <a:t>값으로 좋아요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싫어요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이미지 변경</a:t>
            </a:r>
            <a:endParaRPr lang="ko-KR" altLang="en-US" sz="1300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57460" y="5637572"/>
            <a:ext cx="1295400" cy="657225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3404175" y="5675676"/>
            <a:ext cx="2469447" cy="610962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버튼 클릭 유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무에 따라 빈이미지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채워진 이미지로 변경</a:t>
            </a:r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34" name=""/>
          <p:cNvCxnSpPr>
            <a:stCxn id="18" idx="3"/>
            <a:endCxn id="16" idx="1"/>
          </p:cNvCxnSpPr>
          <p:nvPr/>
        </p:nvCxnSpPr>
        <p:spPr>
          <a:xfrm>
            <a:off x="2073207" y="2233253"/>
            <a:ext cx="284399" cy="19786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5" name=""/>
          <p:cNvCxnSpPr>
            <a:stCxn id="19" idx="3"/>
            <a:endCxn id="16" idx="1"/>
          </p:cNvCxnSpPr>
          <p:nvPr/>
        </p:nvCxnSpPr>
        <p:spPr>
          <a:xfrm flipV="1">
            <a:off x="1830421" y="2431114"/>
            <a:ext cx="527184" cy="33452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6" name=""/>
          <p:cNvCxnSpPr>
            <a:stCxn id="28" idx="2"/>
            <a:endCxn id="29" idx="0"/>
          </p:cNvCxnSpPr>
          <p:nvPr/>
        </p:nvCxnSpPr>
        <p:spPr>
          <a:xfrm>
            <a:off x="2290998" y="4115053"/>
            <a:ext cx="888974" cy="24499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"/>
          <p:cNvCxnSpPr>
            <a:stCxn id="27" idx="3"/>
            <a:endCxn id="25" idx="1"/>
          </p:cNvCxnSpPr>
          <p:nvPr/>
        </p:nvCxnSpPr>
        <p:spPr>
          <a:xfrm rot="16200000" flipH="1">
            <a:off x="6174022" y="4017409"/>
            <a:ext cx="377574" cy="21609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8" name=""/>
          <p:cNvCxnSpPr>
            <a:stCxn id="26" idx="3"/>
            <a:endCxn id="22" idx="2"/>
          </p:cNvCxnSpPr>
          <p:nvPr/>
        </p:nvCxnSpPr>
        <p:spPr>
          <a:xfrm flipV="1">
            <a:off x="6532931" y="1921701"/>
            <a:ext cx="1484773" cy="83483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코드리뷰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pPr lvl="0">
              <a:defRPr/>
            </a:pPr>
            <a:fld id="{19B51A1E-902D-48AF-9020-955120F399B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136363" y="429171"/>
            <a:ext cx="4184916" cy="431999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실시간 영화 순위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51470" y="6010406"/>
            <a:ext cx="937712" cy="761868"/>
          </a:xfrm>
          <a:prstGeom prst="rect">
            <a:avLst/>
          </a:prstGeom>
          <a:noFill/>
        </p:spPr>
        <p:txBody>
          <a:bodyPr wrap="square" lIns="0" tIns="36000" rIns="0" bIns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600" b="1" spc="-100" baseline="0">
                <a:solidFill>
                  <a:schemeClr val="tx1"/>
                </a:solidFill>
                <a:latin typeface="Corbel"/>
              </a:rPr>
              <a:t>KOSMO </a:t>
            </a:r>
            <a:r>
              <a:rPr lang="en-US" sz="1600" b="1" spc="-100">
                <a:latin typeface="Corbel"/>
              </a:rPr>
              <a:t> 77</a:t>
            </a:r>
            <a:r>
              <a:rPr lang="ko-KR" altLang="en-US" sz="1600" b="1" spc="-100">
                <a:latin typeface="Corbel"/>
              </a:rPr>
              <a:t> </a:t>
            </a:r>
            <a:endParaRPr lang="ko-KR" altLang="en-US" sz="1600" b="1" spc="-100">
              <a:latin typeface="Corbe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spc="-100">
                <a:latin typeface="Corbel"/>
              </a:rPr>
              <a:t> 개발 </a:t>
            </a:r>
            <a:r>
              <a:rPr lang="en-US" altLang="ko-KR" sz="1600" b="1" spc="-100">
                <a:latin typeface="Corbel"/>
              </a:rPr>
              <a:t>5</a:t>
            </a:r>
            <a:r>
              <a:rPr lang="ko-KR" altLang="en-US" sz="1600" b="1" spc="-100">
                <a:latin typeface="Corbel"/>
              </a:rPr>
              <a:t>팀</a:t>
            </a:r>
            <a:endParaRPr lang="en-US" sz="1600" b="1" spc="-100" baseline="0">
              <a:solidFill>
                <a:schemeClr val="tx1"/>
              </a:solidFill>
              <a:latin typeface="Corbel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0993" y="3160594"/>
            <a:ext cx="3661014" cy="3545069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7089" y="3665459"/>
            <a:ext cx="1030531" cy="1438359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4173293" y="2970033"/>
            <a:ext cx="2756040" cy="61096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조회할 날짜를 계산하여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변수 </a:t>
            </a:r>
            <a:r>
              <a:rPr lang="en-US" altLang="ko-KR" sz="1300">
                <a:solidFill>
                  <a:schemeClr val="tx1"/>
                </a:solidFill>
              </a:rPr>
              <a:t>result</a:t>
            </a:r>
            <a:r>
              <a:rPr lang="ko-KR" altLang="en-US" sz="1300">
                <a:solidFill>
                  <a:schemeClr val="tx1"/>
                </a:solidFill>
              </a:rPr>
              <a:t>에 담고</a:t>
            </a:r>
            <a:r>
              <a:rPr lang="en-US" altLang="ko-KR" sz="1300">
                <a:solidFill>
                  <a:schemeClr val="tx1"/>
                </a:solidFill>
              </a:rPr>
              <a:t> targetDt</a:t>
            </a:r>
            <a:r>
              <a:rPr lang="ko-KR" altLang="en-US" sz="1300">
                <a:solidFill>
                  <a:schemeClr val="tx1"/>
                </a:solidFill>
              </a:rPr>
              <a:t>에 입력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itemPerPage</a:t>
            </a:r>
            <a:r>
              <a:rPr lang="ko-KR" altLang="en-US" sz="1300">
                <a:solidFill>
                  <a:schemeClr val="tx1"/>
                </a:solidFill>
              </a:rPr>
              <a:t>는 결과 개수 지정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78783" y="3573854"/>
            <a:ext cx="3181895" cy="257474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5376694" y="506614"/>
            <a:ext cx="4499753" cy="36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한국영화진흥위원회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API,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네이버검색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API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"/>
          <p:cNvSpPr/>
          <p:nvPr/>
        </p:nvSpPr>
        <p:spPr>
          <a:xfrm>
            <a:off x="3046103" y="5232670"/>
            <a:ext cx="3049897" cy="98588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한국영화진흥위원회</a:t>
            </a:r>
            <a:r>
              <a:rPr lang="en-US" altLang="ko-KR" sz="1300">
                <a:solidFill>
                  <a:schemeClr val="tx1"/>
                </a:solidFill>
              </a:rPr>
              <a:t>API</a:t>
            </a:r>
            <a:r>
              <a:rPr lang="ko-KR" altLang="en-US" sz="1300">
                <a:solidFill>
                  <a:schemeClr val="tx1"/>
                </a:solidFill>
              </a:rPr>
              <a:t>에는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영화 포스터를 제공하지 않기 때문에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위에서 얻은 순위별 영화이름을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네이버검색</a:t>
            </a:r>
            <a:r>
              <a:rPr lang="en-US" altLang="ko-KR" sz="1300">
                <a:solidFill>
                  <a:schemeClr val="tx1"/>
                </a:solidFill>
              </a:rPr>
              <a:t>API</a:t>
            </a:r>
            <a:r>
              <a:rPr lang="ko-KR" altLang="en-US" sz="1300">
                <a:solidFill>
                  <a:schemeClr val="tx1"/>
                </a:solidFill>
              </a:rPr>
              <a:t>에 입력하여 포스터 출력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21050" y="4871280"/>
            <a:ext cx="2128065" cy="125745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732918" y="5277004"/>
            <a:ext cx="922240" cy="85213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07462" y="4379978"/>
            <a:ext cx="3726504" cy="2128549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6397252" y="5292373"/>
            <a:ext cx="3465618" cy="115611"/>
          </a:xfrm>
          <a:prstGeom prst="flowChartProcess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74550" y="918349"/>
            <a:ext cx="2427756" cy="1940871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91985" y="946622"/>
            <a:ext cx="2587104" cy="3317335"/>
          </a:xfrm>
          <a:prstGeom prst="rect">
            <a:avLst/>
          </a:prstGeom>
        </p:spPr>
      </p:pic>
      <p:cxnSp>
        <p:nvCxnSpPr>
          <p:cNvPr id="56" name=""/>
          <p:cNvCxnSpPr>
            <a:stCxn id="44" idx="3"/>
            <a:endCxn id="42" idx="1"/>
          </p:cNvCxnSpPr>
          <p:nvPr/>
        </p:nvCxnSpPr>
        <p:spPr>
          <a:xfrm>
            <a:off x="1655159" y="5319611"/>
            <a:ext cx="1390944" cy="4060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43" idx="3"/>
            <a:endCxn id="42" idx="1"/>
          </p:cNvCxnSpPr>
          <p:nvPr/>
        </p:nvCxnSpPr>
        <p:spPr>
          <a:xfrm rot="16200000" flipH="1">
            <a:off x="2501880" y="5181388"/>
            <a:ext cx="791458" cy="2969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6" idx="1"/>
            <a:endCxn id="42" idx="3"/>
          </p:cNvCxnSpPr>
          <p:nvPr/>
        </p:nvCxnSpPr>
        <p:spPr>
          <a:xfrm rot="5400000">
            <a:off x="6058910" y="5387269"/>
            <a:ext cx="375432" cy="30125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18" idx="3"/>
            <a:endCxn id="40" idx="1"/>
          </p:cNvCxnSpPr>
          <p:nvPr/>
        </p:nvCxnSpPr>
        <p:spPr>
          <a:xfrm>
            <a:off x="3660678" y="3702591"/>
            <a:ext cx="766411" cy="68204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18" idx="3"/>
            <a:endCxn id="16" idx="1"/>
          </p:cNvCxnSpPr>
          <p:nvPr/>
        </p:nvCxnSpPr>
        <p:spPr>
          <a:xfrm flipV="1">
            <a:off x="3660678" y="3275515"/>
            <a:ext cx="512615" cy="42707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"/>
          <p:cNvSpPr/>
          <p:nvPr/>
        </p:nvSpPr>
        <p:spPr>
          <a:xfrm>
            <a:off x="4121209" y="1480891"/>
            <a:ext cx="2756040" cy="610962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영화순위 출력 및 순위에있는 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영화 포스터를 </a:t>
            </a:r>
            <a:r>
              <a:rPr lang="en-US" altLang="ko-KR" sz="1300">
                <a:solidFill>
                  <a:schemeClr val="tx1"/>
                </a:solidFill>
              </a:rPr>
              <a:t>bxSlider</a:t>
            </a:r>
            <a:r>
              <a:rPr lang="ko-KR" altLang="en-US" sz="1300">
                <a:solidFill>
                  <a:schemeClr val="tx1"/>
                </a:solidFill>
              </a:rPr>
              <a:t>사용하여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자동으로 이미지 전환</a:t>
            </a:r>
            <a:endParaRPr lang="ko-KR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r>
              <a:rPr lang="ko-KR" altLang="en-US" dirty="0"/>
              <a:t>코드리뷰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사용기술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32798-FB39-452D-AC1B-54CBC0A9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48A92-5A2A-4056-8449-BDE73A966C7A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0B420E-B94E-4320-ADC4-B37AB4A2A75F}"/>
              </a:ext>
            </a:extLst>
          </p:cNvPr>
          <p:cNvSpPr txBox="1">
            <a:spLocks/>
          </p:cNvSpPr>
          <p:nvPr/>
        </p:nvSpPr>
        <p:spPr>
          <a:xfrm>
            <a:off x="2136363" y="429171"/>
            <a:ext cx="302286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13E89-B5DA-4893-A3A6-6958EBC6334C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r>
              <a:rPr lang="ko-KR" altLang="en-US" dirty="0"/>
              <a:t>코드리뷰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32798-FB39-452D-AC1B-54CBC0A9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48A92-5A2A-4056-8449-BDE73A966C7A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0B420E-B94E-4320-ADC4-B37AB4A2A75F}"/>
              </a:ext>
            </a:extLst>
          </p:cNvPr>
          <p:cNvSpPr txBox="1">
            <a:spLocks/>
          </p:cNvSpPr>
          <p:nvPr/>
        </p:nvSpPr>
        <p:spPr>
          <a:xfrm>
            <a:off x="2136363" y="429171"/>
            <a:ext cx="302286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191E270-CCC7-464A-98CD-0FA6F01E32D5}"/>
              </a:ext>
            </a:extLst>
          </p:cNvPr>
          <p:cNvSpPr txBox="1">
            <a:spLocks/>
          </p:cNvSpPr>
          <p:nvPr/>
        </p:nvSpPr>
        <p:spPr>
          <a:xfrm>
            <a:off x="431800" y="901801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사용기술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498D6-CD2D-42C4-9926-7772AB3B15A6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323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형상관리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pPr lvl="0">
              <a:defRPr/>
            </a:pPr>
            <a:fld id="{19B51A1E-902D-48AF-9020-955120F399B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51470" y="6010406"/>
            <a:ext cx="937712" cy="761868"/>
          </a:xfrm>
          <a:prstGeom prst="rect">
            <a:avLst/>
          </a:prstGeom>
          <a:noFill/>
        </p:spPr>
        <p:txBody>
          <a:bodyPr wrap="square" lIns="0" tIns="36000" rIns="0" bIns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600" b="1" spc="-100" baseline="0">
                <a:solidFill>
                  <a:schemeClr val="tx1"/>
                </a:solidFill>
                <a:latin typeface="Corbel"/>
              </a:rPr>
              <a:t>KOSMO </a:t>
            </a:r>
            <a:r>
              <a:rPr lang="en-US" sz="1600" b="1" spc="-100">
                <a:latin typeface="Corbel"/>
              </a:rPr>
              <a:t> 77</a:t>
            </a:r>
            <a:r>
              <a:rPr lang="ko-KR" altLang="en-US" sz="1600" b="1" spc="-100">
                <a:latin typeface="Corbel"/>
              </a:rPr>
              <a:t> </a:t>
            </a:r>
            <a:endParaRPr lang="ko-KR" altLang="en-US" sz="1600" b="1" spc="-100">
              <a:latin typeface="Corbe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spc="-100">
                <a:latin typeface="Corbel"/>
              </a:rPr>
              <a:t> 개발 </a:t>
            </a:r>
            <a:r>
              <a:rPr lang="en-US" altLang="ko-KR" sz="1600" b="1" spc="-100">
                <a:latin typeface="Corbel"/>
              </a:rPr>
              <a:t>5</a:t>
            </a:r>
            <a:r>
              <a:rPr lang="ko-KR" altLang="en-US" sz="1600" b="1" spc="-100">
                <a:latin typeface="Corbel"/>
              </a:rPr>
              <a:t>팀</a:t>
            </a:r>
            <a:endParaRPr lang="en-US" sz="1600" b="1" spc="-100" baseline="0">
              <a:solidFill>
                <a:schemeClr val="tx1"/>
              </a:solidFill>
              <a:latin typeface="Corbel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957" y="3429000"/>
            <a:ext cx="9402724" cy="305408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4655" y="965665"/>
            <a:ext cx="9470849" cy="2281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98" y="432000"/>
            <a:ext cx="9198000" cy="43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후기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pPr lvl="0">
              <a:defRPr/>
            </a:pPr>
            <a:fld id="{19B51A1E-902D-48AF-9020-955120F399B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620785" y="1249960"/>
            <a:ext cx="3112316" cy="192107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5215" y="4093828"/>
            <a:ext cx="1347744" cy="179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254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5738665" y="5914022"/>
            <a:ext cx="88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원종현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785" y="1337702"/>
            <a:ext cx="1352550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411" y="4161466"/>
            <a:ext cx="1385547" cy="1845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875373" y="5981351"/>
            <a:ext cx="1028928" cy="636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박지선</a:t>
            </a:r>
          </a:p>
          <a:p>
            <a:pPr algn="ctr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부팀장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3762" y="3118739"/>
            <a:ext cx="88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정윤정</a:t>
            </a:r>
          </a:p>
          <a:p>
            <a:pPr lvl="0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팀장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99174" y="1337702"/>
            <a:ext cx="1353785" cy="1740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5738665" y="3144110"/>
            <a:ext cx="880844" cy="35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최재우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45003" y="1337702"/>
            <a:ext cx="2748665" cy="54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</a:p>
          <a:p>
            <a:pPr lvl="0">
              <a:defRPr/>
            </a:pPr>
            <a:endParaRPr lang="ko-KR" altLang="en-US" sz="12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75874" y="1206582"/>
            <a:ext cx="2748665" cy="3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3466" y="4161466"/>
            <a:ext cx="27486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최종프로젝트를 진행하면서 많은 것을 느꼈습니다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팀원들과 충분한 의사소통을 하고 있다고 느꼈지만 부족한 부분이 많았고 회의 같은 의사소통 수단은 필수적이라고 생각했습니다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또한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Spring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으로 구축하고 로직을 설계하면서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DB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쿼리를 잘 짤수록 로직이 간단해지면서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DB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쿼리의 중요성을 알게 되었습니다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5002" y="4306689"/>
            <a:ext cx="2748665" cy="1554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개인이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아닌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팀으로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프로젝트를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진행하며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팀원들과의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의사소통이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중요하다는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것을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알게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되었습니다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.</a:t>
            </a:r>
          </a:p>
          <a:p>
            <a:pPr lvl="0">
              <a:defRPr/>
            </a:pP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또한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,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설계에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가장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많은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시간을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할애했음에도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수정할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부분이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많아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아쉬웠으며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설계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못지않게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화면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구성도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중요하다는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것을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알게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되었습니다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51470" y="6010406"/>
            <a:ext cx="937712" cy="761868"/>
          </a:xfrm>
          <a:prstGeom prst="rect">
            <a:avLst/>
          </a:prstGeom>
          <a:noFill/>
        </p:spPr>
        <p:txBody>
          <a:bodyPr wrap="square" lIns="0" tIns="36000" rIns="0" bIns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600" b="1" spc="-100" baseline="0">
                <a:solidFill>
                  <a:schemeClr val="tx1"/>
                </a:solidFill>
                <a:latin typeface="Corbel"/>
              </a:rPr>
              <a:t>KOSMO </a:t>
            </a:r>
            <a:r>
              <a:rPr lang="en-US" sz="1600" b="1" spc="-100">
                <a:latin typeface="Corbel"/>
              </a:rPr>
              <a:t> 77</a:t>
            </a:r>
            <a:r>
              <a:rPr lang="ko-KR" altLang="en-US" sz="1600" b="1" spc="-100">
                <a:latin typeface="Corbel"/>
              </a:rPr>
              <a:t> 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spc="-100">
                <a:latin typeface="Corbel"/>
              </a:rPr>
              <a:t> 개발 </a:t>
            </a:r>
            <a:r>
              <a:rPr lang="en-US" altLang="ko-KR" sz="1600" b="1" spc="-100">
                <a:latin typeface="Corbel"/>
              </a:rPr>
              <a:t>5</a:t>
            </a:r>
            <a:r>
              <a:rPr lang="ko-KR" altLang="en-US" sz="1600" b="1" spc="-100">
                <a:latin typeface="Corbel"/>
              </a:rPr>
              <a:t>팀</a:t>
            </a:r>
            <a:endParaRPr lang="en-US" sz="1600" b="1" spc="-100" baseline="0">
              <a:solidFill>
                <a:schemeClr val="tx1"/>
              </a:solidFill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421410-AD46-46B7-B8FD-D835B44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50" y="928333"/>
            <a:ext cx="6494574" cy="3901294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2" y="3272602"/>
            <a:ext cx="6798250" cy="1674470"/>
          </a:xfrm>
        </p:spPr>
        <p:txBody>
          <a:bodyPr/>
          <a:lstStyle/>
          <a:p>
            <a:r>
              <a:rPr lang="en-US" dirty="0"/>
              <a:t>THANK</a:t>
            </a:r>
            <a:r>
              <a:rPr lang="en-US" dirty="0">
                <a:solidFill>
                  <a:schemeClr val="bg2"/>
                </a:solidFill>
              </a:rPr>
              <a:t>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27E56-1A52-471F-BC8F-C09ED54AE22A}"/>
              </a:ext>
            </a:extLst>
          </p:cNvPr>
          <p:cNvSpPr txBox="1"/>
          <p:nvPr/>
        </p:nvSpPr>
        <p:spPr>
          <a:xfrm>
            <a:off x="176960" y="79390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 MVC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기반의 영화 커뮤니티 사이트를 제작하여 영화 리뷰 게시판과 의견 공유를 위한 기능을 제공하고 있습니다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809" y="3624044"/>
            <a:ext cx="3751044" cy="30520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기획의도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개발플랫폼 및 사용기술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UML,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 및 코드리뷰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51AD7-A196-4B45-B53F-41CF8E7413E9}"/>
              </a:ext>
            </a:extLst>
          </p:cNvPr>
          <p:cNvSpPr txBox="1"/>
          <p:nvPr/>
        </p:nvSpPr>
        <p:spPr>
          <a:xfrm>
            <a:off x="-117916" y="199037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1DAFA4-1D30-4760-AE35-AF9526EE8D36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5028" y="4904552"/>
            <a:ext cx="7172588" cy="15603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영화의 소비를 넘어선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콘텐츠 창조를 위한 영화 커뮤니티 플랫폼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소비자가 중심이 되어 새로운 영화의 담론장을 만들 수는 없을까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CCADA-4D64-4EF2-98F6-D5BCC87164A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22449-DD42-423C-9329-4C8DC4C0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EAF41E-8512-41F7-B952-E7DED3291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57" y="956279"/>
            <a:ext cx="5710651" cy="3948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967AD-7C49-421C-9C8D-8FCC482DA596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7715" y="980419"/>
            <a:ext cx="1204890" cy="83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12693" y="2639304"/>
            <a:ext cx="1444465" cy="53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2768" y="908127"/>
            <a:ext cx="1796416" cy="71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42503" y="2750154"/>
            <a:ext cx="1638763" cy="4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859303" y="454541"/>
            <a:ext cx="1105735" cy="110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793457" y="2551985"/>
            <a:ext cx="457840" cy="384514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113587" y="911699"/>
            <a:ext cx="1311360" cy="6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277772" y="2638865"/>
            <a:ext cx="1325324" cy="62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1055096" y="1950237"/>
            <a:ext cx="1944216" cy="536451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5251596" y="1778653"/>
            <a:ext cx="1170979" cy="72008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579545" y="2033751"/>
            <a:ext cx="427824" cy="42782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642905" y="1734580"/>
            <a:ext cx="1109635" cy="110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3242655" y="1768272"/>
            <a:ext cx="1800200" cy="432048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549777" y="908127"/>
            <a:ext cx="1137158" cy="70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8531959" y="2853539"/>
            <a:ext cx="1098041" cy="61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607697" y="2996439"/>
            <a:ext cx="1804473" cy="56838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5" name="그림 24"/>
          <p:cNvPicPr/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634657" y="2988214"/>
            <a:ext cx="681554" cy="19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878381" y="986974"/>
            <a:ext cx="1106003" cy="581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56158"/>
              </p:ext>
            </p:extLst>
          </p:nvPr>
        </p:nvGraphicFramePr>
        <p:xfrm>
          <a:off x="540266" y="3636742"/>
          <a:ext cx="8757836" cy="2996019"/>
        </p:xfrm>
        <a:graphic>
          <a:graphicData uri="http://schemas.openxmlformats.org/drawingml/2006/table">
            <a:tbl>
              <a:tblPr firstRow="1" bandRow="1"/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사용기술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사용도구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Tools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Java, JSP, HTML, CSS, JavaScript,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Jquery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Ajax, React, Android,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RESTfrul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Eclipse, Android Studio, SQL Developer, PostMan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 Tomcat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오픈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한국영화진흥위원회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네이버검색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Daum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Spring, Spring boot, Mybatis, JPA, Bootstrap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StarUML, ERMaster, Git,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Oracle 11g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014179" y="1773391"/>
            <a:ext cx="971295" cy="936104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70D37402-4872-479F-A943-071B97B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/>
          <a:lstStyle/>
          <a:p>
            <a:r>
              <a:rPr lang="ko-KR" altLang="en-US" dirty="0"/>
              <a:t>개발 플랫폼 및 사용 기술</a:t>
            </a:r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77CC980-C574-420C-9620-F2E7AD39513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12C31F-2A70-4CDD-975F-B7A9A7103F8C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32882-EB55-4ED3-B00D-BAAACB51A78A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84E6DFC-BC16-4B58-93AD-0DECD3C87115}"/>
              </a:ext>
            </a:extLst>
          </p:cNvPr>
          <p:cNvSpPr txBox="1">
            <a:spLocks/>
          </p:cNvSpPr>
          <p:nvPr/>
        </p:nvSpPr>
        <p:spPr>
          <a:xfrm>
            <a:off x="11447502" y="6385645"/>
            <a:ext cx="2784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/>
              <a:t>(1)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295" y="2119626"/>
            <a:ext cx="1993279" cy="43200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CD0CB1-5B03-4A0E-BB41-7CD5B78F0B6F}"/>
              </a:ext>
            </a:extLst>
          </p:cNvPr>
          <p:cNvSpPr txBox="1">
            <a:spLocks/>
          </p:cNvSpPr>
          <p:nvPr/>
        </p:nvSpPr>
        <p:spPr>
          <a:xfrm>
            <a:off x="5355868" y="2116837"/>
            <a:ext cx="1812072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검색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04FE08-CA17-44F2-9F03-1C8C5DEB1BB5}"/>
              </a:ext>
            </a:extLst>
          </p:cNvPr>
          <p:cNvSpPr txBox="1">
            <a:spLocks/>
          </p:cNvSpPr>
          <p:nvPr/>
        </p:nvSpPr>
        <p:spPr>
          <a:xfrm>
            <a:off x="7435817" y="2119626"/>
            <a:ext cx="2431874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리뷰 게시판</a:t>
            </a:r>
            <a:endParaRPr 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412AF3-E491-4F95-919E-FF0D5C52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7" y="2531776"/>
            <a:ext cx="1814755" cy="18147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B9FE21C-51EC-44B2-A2CC-369BDAF21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926" y="2676146"/>
            <a:ext cx="1303087" cy="130308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C0BBF90-92E4-416A-8C84-A91AFD3B2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514" y="2708441"/>
            <a:ext cx="1495631" cy="1348479"/>
          </a:xfrm>
          <a:prstGeom prst="rect">
            <a:avLst/>
          </a:prstGeom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02D05FB-13F4-434B-A381-4EFC7C3DE7F7}"/>
              </a:ext>
            </a:extLst>
          </p:cNvPr>
          <p:cNvSpPr txBox="1">
            <a:spLocks/>
          </p:cNvSpPr>
          <p:nvPr/>
        </p:nvSpPr>
        <p:spPr>
          <a:xfrm>
            <a:off x="3166915" y="2116837"/>
            <a:ext cx="1754225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 </a:t>
            </a:r>
            <a:endParaRPr 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C828AF9-287A-4073-9602-18EF802DC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946" y="2744434"/>
            <a:ext cx="1348479" cy="13484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4F8A71-1ACB-4DB7-8D98-B12412CF250A}"/>
              </a:ext>
            </a:extLst>
          </p:cNvPr>
          <p:cNvSpPr txBox="1"/>
          <p:nvPr/>
        </p:nvSpPr>
        <p:spPr>
          <a:xfrm>
            <a:off x="504685" y="4098395"/>
            <a:ext cx="280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프로필 사진 등록 및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기업회원 구분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7A4F1-EA4D-481E-9A53-C3BFA8FF3F5F}"/>
              </a:ext>
            </a:extLst>
          </p:cNvPr>
          <p:cNvSpPr txBox="1"/>
          <p:nvPr/>
        </p:nvSpPr>
        <p:spPr>
          <a:xfrm>
            <a:off x="3044065" y="4056921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 등록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및 게시글 관리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CC78F-A99A-4899-936D-42ECD66D2265}"/>
              </a:ext>
            </a:extLst>
          </p:cNvPr>
          <p:cNvSpPr txBox="1"/>
          <p:nvPr/>
        </p:nvSpPr>
        <p:spPr>
          <a:xfrm>
            <a:off x="5305222" y="4056920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검색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기능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415B-1DC2-4B0D-85D7-88C1B1589164}"/>
              </a:ext>
            </a:extLst>
          </p:cNvPr>
          <p:cNvSpPr txBox="1"/>
          <p:nvPr/>
        </p:nvSpPr>
        <p:spPr>
          <a:xfrm>
            <a:off x="7643241" y="4098395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리뷰 게시글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댓글 기능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9E3496-A34E-4F83-A3EB-40D7A3FA5F8B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0" y="2100059"/>
            <a:ext cx="1993279" cy="432000"/>
          </a:xfrm>
        </p:spPr>
        <p:txBody>
          <a:bodyPr/>
          <a:lstStyle/>
          <a:p>
            <a:r>
              <a:rPr lang="ko-KR" altLang="en-US" dirty="0"/>
              <a:t>영화 </a:t>
            </a:r>
            <a:r>
              <a:rPr lang="en-US" altLang="ko-KR" dirty="0"/>
              <a:t>top 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CD0CB1-5B03-4A0E-BB41-7CD5B78F0B6F}"/>
              </a:ext>
            </a:extLst>
          </p:cNvPr>
          <p:cNvSpPr txBox="1">
            <a:spLocks/>
          </p:cNvSpPr>
          <p:nvPr/>
        </p:nvSpPr>
        <p:spPr>
          <a:xfrm>
            <a:off x="2477456" y="2100059"/>
            <a:ext cx="2399995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상영관 대여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04FE08-CA17-44F2-9F03-1C8C5DEB1BB5}"/>
              </a:ext>
            </a:extLst>
          </p:cNvPr>
          <p:cNvSpPr txBox="1">
            <a:spLocks/>
          </p:cNvSpPr>
          <p:nvPr/>
        </p:nvSpPr>
        <p:spPr>
          <a:xfrm>
            <a:off x="7636721" y="2100059"/>
            <a:ext cx="1993279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마이 페이지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C7C5E-67D6-43CC-A167-714A1F24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D05CE6-0F33-4569-BE25-4637B6D1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8" y="2614085"/>
            <a:ext cx="1725202" cy="1725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B8F99D-4DE9-44C6-8123-1413967A5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306" y="2649267"/>
            <a:ext cx="2020293" cy="14817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CEEC082-BD0A-4CD6-A50B-58016FF61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505" y="2643856"/>
            <a:ext cx="1725201" cy="1481707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931578E-3146-42C6-A60B-95A95B18CA40}"/>
              </a:ext>
            </a:extLst>
          </p:cNvPr>
          <p:cNvSpPr txBox="1">
            <a:spLocks/>
          </p:cNvSpPr>
          <p:nvPr/>
        </p:nvSpPr>
        <p:spPr>
          <a:xfrm>
            <a:off x="5258412" y="2100059"/>
            <a:ext cx="1993279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영화관 위치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15B43C-D596-4881-8645-15B2F4C47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198" y="2641759"/>
            <a:ext cx="1422652" cy="1422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5BC1FE-2FD2-453A-97E9-FB4411A0C2D2}"/>
              </a:ext>
            </a:extLst>
          </p:cNvPr>
          <p:cNvSpPr txBox="1"/>
          <p:nvPr/>
        </p:nvSpPr>
        <p:spPr>
          <a:xfrm>
            <a:off x="205270" y="4141276"/>
            <a:ext cx="2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최신 개봉 작품 순위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E1DA4-D217-4709-BE72-74817F34502F}"/>
              </a:ext>
            </a:extLst>
          </p:cNvPr>
          <p:cNvSpPr txBox="1"/>
          <p:nvPr/>
        </p:nvSpPr>
        <p:spPr>
          <a:xfrm>
            <a:off x="2544943" y="4154621"/>
            <a:ext cx="220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소규모 영화 상영관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대여 및 예약 시스템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B5890-BB6E-4513-83F5-4CA904075BCE}"/>
              </a:ext>
            </a:extLst>
          </p:cNvPr>
          <p:cNvSpPr txBox="1"/>
          <p:nvPr/>
        </p:nvSpPr>
        <p:spPr>
          <a:xfrm>
            <a:off x="5162836" y="4125563"/>
            <a:ext cx="2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주변 영화관 위치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144B1-450D-41EC-8C43-D88B2F377CCB}"/>
              </a:ext>
            </a:extLst>
          </p:cNvPr>
          <p:cNvSpPr txBox="1"/>
          <p:nvPr/>
        </p:nvSpPr>
        <p:spPr>
          <a:xfrm>
            <a:off x="7519819" y="4076647"/>
            <a:ext cx="232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예약 현황 및 회원정보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조회∙수정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C9CFB-5B71-486A-9004-440C73DABBBE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0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98" y="432000"/>
            <a:ext cx="9198000" cy="432000"/>
          </a:xfrm>
        </p:spPr>
        <p:txBody>
          <a:bodyPr/>
          <a:lstStyle/>
          <a:p>
            <a:r>
              <a:rPr lang="ko-KR" altLang="en-US" dirty="0"/>
              <a:t>팀원 소개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C7C5E-67D6-43CC-A167-714A1F24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65D42-3E11-464D-B796-4DA98972AB26}"/>
              </a:ext>
            </a:extLst>
          </p:cNvPr>
          <p:cNvSpPr/>
          <p:nvPr/>
        </p:nvSpPr>
        <p:spPr>
          <a:xfrm>
            <a:off x="620785" y="1249960"/>
            <a:ext cx="3112316" cy="1921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1E00A5-EC5B-4856-AC8C-874BF5A4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15" y="4093828"/>
            <a:ext cx="1347744" cy="179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254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8F4C89-FC33-459B-91D6-6C21CC333768}"/>
              </a:ext>
            </a:extLst>
          </p:cNvPr>
          <p:cNvSpPr txBox="1"/>
          <p:nvPr/>
        </p:nvSpPr>
        <p:spPr>
          <a:xfrm>
            <a:off x="5738665" y="5914022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원종현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D938781-110D-42FA-B4AB-29BAE288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85" y="1337702"/>
            <a:ext cx="1352550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081682-5620-4FA7-9472-5F70FDAC1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1" y="4161466"/>
            <a:ext cx="1385547" cy="1845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3EAADB-51C5-41A7-BFBE-EE20179E5403}"/>
              </a:ext>
            </a:extLst>
          </p:cNvPr>
          <p:cNvSpPr txBox="1"/>
          <p:nvPr/>
        </p:nvSpPr>
        <p:spPr>
          <a:xfrm>
            <a:off x="875373" y="5981351"/>
            <a:ext cx="10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박지선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6F2CD4-EFA6-4E02-B5A3-C21E0AF4485B}"/>
              </a:ext>
            </a:extLst>
          </p:cNvPr>
          <p:cNvSpPr txBox="1"/>
          <p:nvPr/>
        </p:nvSpPr>
        <p:spPr>
          <a:xfrm>
            <a:off x="883762" y="3118739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A82E022-3887-47EC-9EE2-3A91AE1AC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174" y="1337702"/>
            <a:ext cx="1353785" cy="1740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9EF8A5B-3733-4AF7-8EF7-B6145B2AC4B6}"/>
              </a:ext>
            </a:extLst>
          </p:cNvPr>
          <p:cNvSpPr txBox="1"/>
          <p:nvPr/>
        </p:nvSpPr>
        <p:spPr>
          <a:xfrm>
            <a:off x="5738665" y="3144110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최재우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3B5FE0-77F3-4518-8124-61DA35A630FD}"/>
              </a:ext>
            </a:extLst>
          </p:cNvPr>
          <p:cNvSpPr txBox="1"/>
          <p:nvPr/>
        </p:nvSpPr>
        <p:spPr>
          <a:xfrm>
            <a:off x="2145003" y="1337702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총괄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및 회원가입</a:t>
            </a:r>
            <a:endParaRPr lang="en-US" altLang="ko-KR" sz="1800" dirty="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검색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BF42C-3598-4C3F-987E-3E3E69E43B23}"/>
              </a:ext>
            </a:extLst>
          </p:cNvPr>
          <p:cNvSpPr txBox="1"/>
          <p:nvPr/>
        </p:nvSpPr>
        <p:spPr>
          <a:xfrm>
            <a:off x="6975874" y="1206582"/>
            <a:ext cx="2748665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위치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리뷰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페이지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기업회원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 승인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5665D6-16CF-4492-87CF-BA57A75CDC93}"/>
              </a:ext>
            </a:extLst>
          </p:cNvPr>
          <p:cNvSpPr txBox="1"/>
          <p:nvPr/>
        </p:nvSpPr>
        <p:spPr>
          <a:xfrm>
            <a:off x="7063876" y="4019024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대여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수정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lang="en-US" altLang="ko-KR" sz="1800" dirty="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대여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대여 예약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신고 기능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2639A1-D7C6-4BD4-BB03-96F0B461A0CC}"/>
              </a:ext>
            </a:extLst>
          </p:cNvPr>
          <p:cNvSpPr txBox="1"/>
          <p:nvPr/>
        </p:nvSpPr>
        <p:spPr>
          <a:xfrm>
            <a:off x="2151253" y="4077064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작성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좋아요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싫어요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실시간 순위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F8A6F9-1CF1-495F-85C0-276CBA978D00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63957F-2D8D-4B7B-8591-1EEB0CE0EB7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57084" y="1143000"/>
            <a:ext cx="4248472" cy="4572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D6EFD1-DA96-458B-BEBC-2C126093C3CE}"/>
              </a:ext>
            </a:extLst>
          </p:cNvPr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5237040" y="1143000"/>
            <a:ext cx="4392960" cy="461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2F2E0E-61EA-4140-B8F6-98D275B4A064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415BAB-2B82-4F98-82CD-8D292FBFE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81400" y="398444"/>
            <a:ext cx="7848600" cy="549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8E16E6-7AC6-4494-9876-6931884AEC43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1149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598</ep:Words>
  <ep:PresentationFormat>와이드스크린</ep:PresentationFormat>
  <ep:Paragraphs>191</ep:Paragraphs>
  <ep:Slides>16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 xml:space="preserve">팀원 소개 </vt:lpstr>
      <vt:lpstr>UML</vt:lpstr>
      <vt:lpstr>ERD</vt:lpstr>
      <vt:lpstr>코드리뷰</vt:lpstr>
      <vt:lpstr>코드리뷰</vt:lpstr>
      <vt:lpstr>프로젝트 후기</vt:lpstr>
      <vt:lpstr>THANK YOU</vt:lpstr>
      <vt:lpstr>슬라이드 8</vt:lpstr>
      <vt:lpstr>슬라이드 9</vt:lpstr>
      <vt:lpstr>코드리뷰</vt:lpstr>
      <vt:lpstr>코드리뷰</vt:lpstr>
      <vt:lpstr>슬라이드 12</vt:lpstr>
      <vt:lpstr>슬라이드 13</vt:lpstr>
      <vt:lpstr>형상관리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2021-06-10T01:50:29.000</dcterms:created>
  <dc:creator>Jeong Yunjeong</dc:creator>
  <cp:lastModifiedBy>user</cp:lastModifiedBy>
  <dcterms:modified xsi:type="dcterms:W3CDTF">2021-06-18T07:17:41.274</dcterms:modified>
  <cp:revision>38</cp:revision>
  <dc:title>movie talk</dc:title>
  <cp:version>1000.0000.01</cp:version>
</cp:coreProperties>
</file>