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0"/>
  </p:notesMasterIdLst>
  <p:sldIdLst>
    <p:sldId id="299" r:id="rId2"/>
    <p:sldId id="301" r:id="rId3"/>
    <p:sldId id="350" r:id="rId4"/>
    <p:sldId id="304" r:id="rId5"/>
    <p:sldId id="310" r:id="rId6"/>
    <p:sldId id="348" r:id="rId7"/>
    <p:sldId id="349" r:id="rId8"/>
    <p:sldId id="34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2" autoAdjust="0"/>
    <p:restoredTop sz="76877" autoAdjust="0"/>
  </p:normalViewPr>
  <p:slideViewPr>
    <p:cSldViewPr>
      <p:cViewPr varScale="1">
        <p:scale>
          <a:sx n="55" d="100"/>
          <a:sy n="55" d="100"/>
        </p:scale>
        <p:origin x="84" y="228"/>
      </p:cViewPr>
      <p:guideLst>
        <p:guide orient="horz" pos="30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369CCE0-184C-4685-8528-10CBA3EC768B}" type="datetimeFigureOut">
              <a:rPr lang="en-US"/>
              <a:pPr>
                <a:defRPr/>
              </a:pPr>
              <a:t>9/28/2015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8" rIns="93175" bIns="46588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5" tIns="46588" rIns="93175" bIns="46588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5F75D11-0079-4D42-8AE6-22398F6E9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74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386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6913"/>
            <a:ext cx="3413125" cy="25606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1" y="3400448"/>
            <a:ext cx="5607691" cy="5692867"/>
          </a:xfrm>
        </p:spPr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[Overview of the user-centered design process and the user research phase, in particular]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8CE4-D2FA-44C3-8E6F-B030B43E13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09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8CE4-D2FA-44C3-8E6F-B030B43E13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9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01850" y="593725"/>
            <a:ext cx="3178175" cy="23844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1" y="3166495"/>
            <a:ext cx="5607691" cy="418436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8CE4-D2FA-44C3-8E6F-B030B43E13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8CE4-D2FA-44C3-8E6F-B030B43E13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8CE4-D2FA-44C3-8E6F-B030B43E13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4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8CE4-D2FA-44C3-8E6F-B030B43E13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42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48CE4-D2FA-44C3-8E6F-B030B43E13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ERE Black Slide I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33687" y="399405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2323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066800"/>
            <a:ext cx="8458200" cy="502920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152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59D5F90-698F-4648-998C-942A6B835C08}" type="datetimeFigureOut">
              <a:rPr lang="en-US" smtClean="0"/>
              <a:pPr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0FF60C-086B-4B66-8648-5629063C46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/>
          <p:cNvSpPr txBox="1">
            <a:spLocks/>
          </p:cNvSpPr>
          <p:nvPr userDrawn="1"/>
        </p:nvSpPr>
        <p:spPr>
          <a:xfrm>
            <a:off x="42335" y="6532122"/>
            <a:ext cx="452308" cy="24130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rmAutofit/>
          </a:bodyPr>
          <a:lstStyle/>
          <a:p>
            <a:pPr marL="342900" indent="-342900" algn="ctr" defTabSz="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06" charset="0"/>
              <a:buNone/>
            </a:pPr>
            <a:fld id="{1EF35371-194E-174F-9528-630C4585B8CC}" type="slidenum">
              <a:rPr lang="en-US" sz="1000">
                <a:solidFill>
                  <a:srgbClr val="50565C"/>
                </a:solidFill>
                <a:latin typeface="Calibri"/>
                <a:ea typeface="Arial" pitchFamily="-106" charset="0"/>
                <a:cs typeface="Calibri"/>
              </a:rPr>
              <a:pPr marL="342900" indent="-342900" algn="ctr" defTabSz="45720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 typeface="Arial" pitchFamily="-106" charset="0"/>
                <a:buNone/>
              </a:pPr>
              <a:t>‹#›</a:t>
            </a:fld>
            <a:endParaRPr lang="en-US" sz="1000" dirty="0">
              <a:solidFill>
                <a:srgbClr val="50565C"/>
              </a:solidFill>
              <a:latin typeface="Calibri"/>
              <a:ea typeface="Arial" pitchFamily="-106" charset="0"/>
              <a:cs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6" r:id="rId2"/>
    <p:sldLayoutId id="2147483728" r:id="rId3"/>
    <p:sldLayoutId id="2147483730" r:id="rId4"/>
  </p:sldLayoutIdLst>
  <p:txStyles>
    <p:titleStyle>
      <a:lvl1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800" b="1" i="0" kern="1200">
          <a:solidFill>
            <a:srgbClr val="282B2E"/>
          </a:solidFill>
          <a:latin typeface="Calibri"/>
          <a:ea typeface="+mj-ea"/>
          <a:cs typeface="Calibri"/>
        </a:defRPr>
      </a:lvl1pPr>
      <a:lvl2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2pPr>
      <a:lvl3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3pPr>
      <a:lvl4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4pPr>
      <a:lvl5pPr algn="l" defTabSz="457200" rtl="0" eaLnBrk="0" fontAlgn="base" hangingPunct="0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5pPr>
      <a:lvl6pPr marL="4572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6pPr>
      <a:lvl7pPr marL="9144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7pPr>
      <a:lvl8pPr marL="13716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8pPr>
      <a:lvl9pPr marL="1828800" algn="l" defTabSz="457200" rtl="0" fontAlgn="base">
        <a:lnSpc>
          <a:spcPts val="2800"/>
        </a:lnSpc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ＭＳ Ｐゴシック" charset="-128"/>
              </a:rPr>
              <a:t>Overview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Background</a:t>
            </a:r>
          </a:p>
          <a:p>
            <a:r>
              <a:rPr lang="en-US" dirty="0" smtClean="0">
                <a:ea typeface="ＭＳ Ｐゴシック" charset="-128"/>
              </a:rPr>
              <a:t>Methodology</a:t>
            </a:r>
          </a:p>
          <a:p>
            <a:r>
              <a:rPr lang="en-US" dirty="0" smtClean="0">
                <a:ea typeface="ＭＳ Ｐゴシック" charset="-128"/>
              </a:rPr>
              <a:t>Results</a:t>
            </a:r>
          </a:p>
          <a:p>
            <a:r>
              <a:rPr lang="en-US" dirty="0" smtClean="0">
                <a:ea typeface="ＭＳ Ｐゴシック" charset="-128"/>
              </a:rPr>
              <a:t>User profiles [or personas]</a:t>
            </a:r>
          </a:p>
          <a:p>
            <a:r>
              <a:rPr lang="en-US" dirty="0" smtClean="0">
                <a:ea typeface="ＭＳ Ｐゴシック" charset="-128"/>
              </a:rPr>
              <a:t>[Perhaps next steps]</a:t>
            </a:r>
          </a:p>
          <a:p>
            <a:pPr>
              <a:buFontTx/>
              <a:buNone/>
            </a:pPr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5275" y="838200"/>
            <a:ext cx="86201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j-ea"/>
              <a:cs typeface="+mn-cs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533400" y="200025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Arial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  <a:cs typeface="Arial"/>
                <a:sym typeface="Arial" charset="0"/>
              </a:rPr>
              <a:t>Background</a:t>
            </a:r>
            <a:endParaRPr lang="en-US" sz="2800" b="1" dirty="0" smtClean="0">
              <a:solidFill>
                <a:schemeClr val="tx1"/>
              </a:solidFill>
              <a:ea typeface="ヒラギノ角ゴ ProN W3" charset="0"/>
              <a:cs typeface="Arial"/>
              <a:sym typeface="Arial" charset="0"/>
            </a:endParaRPr>
          </a:p>
        </p:txBody>
      </p:sp>
      <p:pic>
        <p:nvPicPr>
          <p:cNvPr id="18" name="Picture 4"/>
          <p:cNvPicPr>
            <a:picLocks noChangeAspect="1"/>
          </p:cNvPicPr>
          <p:nvPr/>
        </p:nvPicPr>
        <p:blipFill>
          <a:blip r:embed="rId3" cstate="print"/>
          <a:srcRect l="14166" t="11250" r="12917" b="20416"/>
          <a:stretch>
            <a:fillRect/>
          </a:stretch>
        </p:blipFill>
        <p:spPr bwMode="auto">
          <a:xfrm>
            <a:off x="1905000" y="1447800"/>
            <a:ext cx="5041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UCD helps create products that are relevant to users and easy to use by focusing on user needs at every stage of development.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2819400" y="6019800"/>
            <a:ext cx="3200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Credit: Anthro</a:t>
            </a:r>
            <a:r>
              <a:rPr lang="en-US" sz="1100" kern="0" dirty="0" smtClean="0">
                <a:solidFill>
                  <a:schemeClr val="bg1">
                    <a:lumMod val="65000"/>
                  </a:schemeClr>
                </a:solidFill>
                <a:latin typeface="Calibri"/>
                <a:ea typeface="+mj-ea"/>
                <a:cs typeface="Calibri"/>
              </a:rPr>
              <a:t>-Tech I  http://www.anthro-tech.com/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/>
              <a:ea typeface="+mj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#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6468" y="2688772"/>
            <a:ext cx="1500188" cy="1066800"/>
          </a:xfrm>
          <a:prstGeom prst="rect">
            <a:avLst/>
          </a:prstGeom>
          <a:noFill/>
        </p:spPr>
      </p:pic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533400" y="200025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Arial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  <a:cs typeface="Arial"/>
                <a:sym typeface="Arial" charset="0"/>
              </a:rPr>
              <a:t>Background</a:t>
            </a:r>
            <a:endParaRPr lang="en-US" sz="2800" b="1" dirty="0" smtClean="0">
              <a:solidFill>
                <a:schemeClr val="tx1"/>
              </a:solidFill>
              <a:ea typeface="ヒラギノ角ゴ ProN W3" charset="0"/>
              <a:cs typeface="Arial"/>
              <a:sym typeface="Arial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800600" y="1447800"/>
            <a:ext cx="1905000" cy="990600"/>
          </a:xfrm>
          <a:prstGeom prst="wedgeRectCallout">
            <a:avLst>
              <a:gd name="adj1" fmla="val -40404"/>
              <a:gd name="adj2" fmla="val 10706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Click analytics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ular Callout 29"/>
          <p:cNvSpPr/>
          <p:nvPr/>
        </p:nvSpPr>
        <p:spPr bwMode="auto">
          <a:xfrm>
            <a:off x="1066800" y="2362200"/>
            <a:ext cx="2057400" cy="1066800"/>
          </a:xfrm>
          <a:prstGeom prst="wedgeRectCallout">
            <a:avLst>
              <a:gd name="adj1" fmla="val 52624"/>
              <a:gd name="adj2" fmla="val 70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Site usage statistics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ular Callout 30"/>
          <p:cNvSpPr/>
          <p:nvPr/>
        </p:nvSpPr>
        <p:spPr bwMode="auto">
          <a:xfrm>
            <a:off x="6248400" y="3048000"/>
            <a:ext cx="1447800" cy="533400"/>
          </a:xfrm>
          <a:prstGeom prst="wedgeRectCallout">
            <a:avLst>
              <a:gd name="adj1" fmla="val -97798"/>
              <a:gd name="adj2" fmla="val 35300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Survey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05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[</a:t>
            </a:r>
            <a:r>
              <a:rPr lang="en-US" sz="2400" b="0" kern="0" cap="none" smtClean="0">
                <a:solidFill>
                  <a:sysClr val="windowText" lastClr="000000"/>
                </a:solidFill>
              </a:rPr>
              <a:t>R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eview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the data sources you examined to complete your user research]</a:t>
            </a:r>
          </a:p>
        </p:txBody>
      </p:sp>
      <p:pic>
        <p:nvPicPr>
          <p:cNvPr id="1028" name="Picture 4" descr="Groupe by czara1 - a groupe of many peo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7550" y="3467100"/>
            <a:ext cx="2381250" cy="1714500"/>
          </a:xfrm>
          <a:prstGeom prst="rect">
            <a:avLst/>
          </a:prstGeom>
          <a:noFill/>
        </p:spPr>
      </p:pic>
      <p:sp>
        <p:nvSpPr>
          <p:cNvPr id="13" name="Rectangular Callout 12"/>
          <p:cNvSpPr/>
          <p:nvPr/>
        </p:nvSpPr>
        <p:spPr bwMode="auto">
          <a:xfrm>
            <a:off x="2286000" y="1600200"/>
            <a:ext cx="2057400" cy="533400"/>
          </a:xfrm>
          <a:prstGeom prst="wedgeRectCallout">
            <a:avLst>
              <a:gd name="adj1" fmla="val 34635"/>
              <a:gd name="adj2" fmla="val 206901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Interviews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33400" y="194733"/>
            <a:ext cx="2971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Arial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  <a:cs typeface="Arial"/>
                <a:sym typeface="Arial" charset="0"/>
              </a:rPr>
              <a:t>Methodology</a:t>
            </a:r>
            <a:endParaRPr lang="en-US" sz="2800" b="1" dirty="0" smtClean="0">
              <a:solidFill>
                <a:schemeClr val="tx1"/>
              </a:solidFill>
              <a:ea typeface="ヒラギノ角ゴ ProN W3" charset="0"/>
              <a:cs typeface="Arial"/>
              <a:sym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8305800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[Go over specifics for each particular method you used – if you did a survey, for example, report on the timeframe, response rate, method for advertising the survey, and possible influences on the data.]</a:t>
            </a:r>
            <a:endParaRPr lang="en-US" sz="2400" b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3400" y="1524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Arial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  <a:cs typeface="Arial"/>
                <a:sym typeface="Arial" charset="0"/>
              </a:rPr>
              <a:t>Results:  Who is using the XX site? </a:t>
            </a:r>
            <a:endParaRPr lang="en-US" sz="2800" b="1" dirty="0" smtClean="0">
              <a:solidFill>
                <a:schemeClr val="tx1"/>
              </a:solidFill>
              <a:ea typeface="ヒラギノ角ゴ ProN W3" charset="0"/>
              <a:cs typeface="Arial"/>
              <a:sym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990600"/>
            <a:ext cx="8305800" cy="59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[Consider structuring your results section by the question you wanted to answer with your user research.  Then show the relevant data from each data source to answer the question.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1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Some questions you’ll want to address might include: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Who is using the site now (role, gender, age, education, location)?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How frequently do they use the site?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What platforms/browsers do they use to access the site?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When do they use the site?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What are their main reasons for visiting the site?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What are their specific tasks?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Can they complete their tasks?  How long does it take?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How do they interact with the site?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How satisfied are they with the site?]</a:t>
            </a:r>
            <a:endParaRPr lang="en-US" sz="2000" b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3400" y="1524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Arial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  <a:cs typeface="Arial"/>
                <a:sym typeface="Arial" charset="0"/>
              </a:rPr>
              <a:t>Results: Innovators</a:t>
            </a:r>
            <a:endParaRPr lang="en-US" sz="2800" b="1" dirty="0" smtClean="0">
              <a:solidFill>
                <a:schemeClr val="tx1"/>
              </a:solidFill>
              <a:ea typeface="ヒラギノ角ゴ ProN W3" charset="0"/>
              <a:cs typeface="Arial"/>
              <a:sym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9906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[Next, report on the results by specific audience segment; focus on reporting findings that are unique or interesting about each audience.]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3400" y="1524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+mj-lt"/>
                <a:ea typeface="+mj-ea"/>
                <a:cs typeface="+mj-cs"/>
                <a:sym typeface="Arial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808080"/>
                </a:solidFill>
                <a:latin typeface="Arial Bold" charset="0"/>
                <a:ea typeface="ヒラギノ角ゴ ProN W6" charset="0"/>
                <a:cs typeface="ヒラギノ角ゴ ProN W6" charset="0"/>
                <a:sym typeface="Arial Bold" charset="0"/>
              </a:defRPr>
            </a:lvl9pPr>
          </a:lstStyle>
          <a:p>
            <a:pPr>
              <a:defRPr/>
            </a:pPr>
            <a:r>
              <a:rPr lang="en-US" sz="2800" b="1" dirty="0" smtClean="0">
                <a:solidFill>
                  <a:schemeClr val="tx1"/>
                </a:solidFill>
                <a:cs typeface="Arial"/>
                <a:sym typeface="Arial" charset="0"/>
              </a:rPr>
              <a:t>Customer Profiles</a:t>
            </a:r>
            <a:endParaRPr lang="en-US" sz="2800" b="1" dirty="0" smtClean="0">
              <a:solidFill>
                <a:schemeClr val="tx1"/>
              </a:solidFill>
              <a:ea typeface="ヒラギノ角ゴ ProN W3" charset="0"/>
              <a:cs typeface="Arial"/>
              <a:sym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990600"/>
            <a:ext cx="830580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[Boil down the user research into profiles or personas of your primary audiences.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Consider starting with the existing EERE personas and fleshing them out with information specific to your topic  and audiences.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dirty="0" smtClean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The EERE personas can be found on the Communication Standard site: </a:t>
            </a:r>
            <a:r>
              <a:rPr lang="en-US" sz="2000" dirty="0" smtClean="0"/>
              <a:t>http://www.eere.energy.gov/communicationstandards/index.html</a:t>
            </a:r>
            <a:r>
              <a:rPr lang="en-US" sz="2400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wemeantwell.com/blog/wp-content/uploads/2012/04/question-mar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3494"/>
            <a:ext cx="4095763" cy="614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343400" y="9144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dirty="0" smtClean="0"/>
              <a:t>[Questions and discussion]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EERE Black">
  <a:themeElements>
    <a:clrScheme name="EERE 2012-2">
      <a:dk1>
        <a:srgbClr val="50565C"/>
      </a:dk1>
      <a:lt1>
        <a:sysClr val="window" lastClr="FFFFFF"/>
      </a:lt1>
      <a:dk2>
        <a:srgbClr val="6A737B"/>
      </a:dk2>
      <a:lt2>
        <a:srgbClr val="EEECE1"/>
      </a:lt2>
      <a:accent1>
        <a:srgbClr val="7AC143"/>
      </a:accent1>
      <a:accent2>
        <a:srgbClr val="FFD200"/>
      </a:accent2>
      <a:accent3>
        <a:srgbClr val="00A4E4"/>
      </a:accent3>
      <a:accent4>
        <a:srgbClr val="00425D"/>
      </a:accent4>
      <a:accent5>
        <a:srgbClr val="00853F"/>
      </a:accent5>
      <a:accent6>
        <a:srgbClr val="F58025"/>
      </a:accent6>
      <a:hlink>
        <a:srgbClr val="006892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fontScale="85000"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2323" b="1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 Narrow"/>
            <a:ea typeface="+mn-ea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356</Words>
  <Application>Microsoft Office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Arial Narrow</vt:lpstr>
      <vt:lpstr>Calibri</vt:lpstr>
      <vt:lpstr>ヒラギノ角ゴ ProN W3</vt:lpstr>
      <vt:lpstr>2_EERE Black</vt:lpstr>
      <vt:lpstr>Overview</vt:lpstr>
      <vt:lpstr>UCD helps create products that are relevant to users and easy to use by focusing on user needs at every stage of development.</vt:lpstr>
      <vt:lpstr>[Review the data sources you examined to complete your user research]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Research Findings</dc:title>
  <dc:subject>Report template for reporting the results of user research studies.</dc:subject>
  <dc:creator>Billie Bates</dc:creator>
  <cp:lastModifiedBy>Billie Bates</cp:lastModifiedBy>
  <cp:revision>127</cp:revision>
  <dcterms:created xsi:type="dcterms:W3CDTF">2011-06-04T16:38:42Z</dcterms:created>
  <dcterms:modified xsi:type="dcterms:W3CDTF">2015-09-28T18:49:23Z</dcterms:modified>
</cp:coreProperties>
</file>