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63" r:id="rId5"/>
    <p:sldId id="31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9F"/>
    <a:srgbClr val="FFFFFF"/>
    <a:srgbClr val="891515"/>
    <a:srgbClr val="B7DBDB"/>
    <a:srgbClr val="A50454"/>
    <a:srgbClr val="BB0460"/>
    <a:srgbClr val="6CC3CE"/>
    <a:srgbClr val="A54504"/>
    <a:srgbClr val="2C8E86"/>
    <a:srgbClr val="FF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DE6C8-D9F9-742D-A520-F58B4D7E27B5}" v="2" dt="2023-01-04T16:38:16.870"/>
    <p1510:client id="{909D469D-1897-4EDF-A6CF-11FB278E92C1}" v="1" dt="2022-08-16T13:09:09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/>
    <p:restoredTop sz="68477" autoAdjust="0"/>
  </p:normalViewPr>
  <p:slideViewPr>
    <p:cSldViewPr snapToGrid="0" snapToObjects="1">
      <p:cViewPr varScale="1">
        <p:scale>
          <a:sx n="76" d="100"/>
          <a:sy n="76" d="100"/>
        </p:scale>
        <p:origin x="2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la Rossetti" userId="2689c499-2334-4213-8bba-d2b7587dee52" providerId="ADAL" clId="{909D469D-1897-4EDF-A6CF-11FB278E92C1}"/>
    <pc:docChg chg="modSld">
      <pc:chgData name="Gabriella Rossetti" userId="2689c499-2334-4213-8bba-d2b7587dee52" providerId="ADAL" clId="{909D469D-1897-4EDF-A6CF-11FB278E92C1}" dt="2022-08-16T13:09:09.567" v="0" actId="1076"/>
      <pc:docMkLst>
        <pc:docMk/>
      </pc:docMkLst>
      <pc:sldChg chg="modSp">
        <pc:chgData name="Gabriella Rossetti" userId="2689c499-2334-4213-8bba-d2b7587dee52" providerId="ADAL" clId="{909D469D-1897-4EDF-A6CF-11FB278E92C1}" dt="2022-08-16T13:09:09.567" v="0" actId="1076"/>
        <pc:sldMkLst>
          <pc:docMk/>
          <pc:sldMk cId="1859606200" sldId="310"/>
        </pc:sldMkLst>
        <pc:spChg chg="mod">
          <ac:chgData name="Gabriella Rossetti" userId="2689c499-2334-4213-8bba-d2b7587dee52" providerId="ADAL" clId="{909D469D-1897-4EDF-A6CF-11FB278E92C1}" dt="2022-08-16T13:09:09.567" v="0" actId="1076"/>
          <ac:spMkLst>
            <pc:docMk/>
            <pc:sldMk cId="1859606200" sldId="310"/>
            <ac:spMk id="3" creationId="{00000000-0000-0000-0000-000000000000}"/>
          </ac:spMkLst>
        </pc:spChg>
        <pc:spChg chg="mod">
          <ac:chgData name="Gabriella Rossetti" userId="2689c499-2334-4213-8bba-d2b7587dee52" providerId="ADAL" clId="{909D469D-1897-4EDF-A6CF-11FB278E92C1}" dt="2022-08-16T13:09:09.567" v="0" actId="1076"/>
          <ac:spMkLst>
            <pc:docMk/>
            <pc:sldMk cId="1859606200" sldId="310"/>
            <ac:spMk id="11" creationId="{453B8F97-B6A1-8642-9AFA-E6E7CC9859D8}"/>
          </ac:spMkLst>
        </pc:spChg>
        <pc:spChg chg="mod">
          <ac:chgData name="Gabriella Rossetti" userId="2689c499-2334-4213-8bba-d2b7587dee52" providerId="ADAL" clId="{909D469D-1897-4EDF-A6CF-11FB278E92C1}" dt="2022-08-16T13:09:09.567" v="0" actId="1076"/>
          <ac:spMkLst>
            <pc:docMk/>
            <pc:sldMk cId="1859606200" sldId="310"/>
            <ac:spMk id="13" creationId="{FF3F9BA2-CE6D-0341-8F69-F4E87EB4EED0}"/>
          </ac:spMkLst>
        </pc:spChg>
        <pc:graphicFrameChg chg="mod">
          <ac:chgData name="Gabriella Rossetti" userId="2689c499-2334-4213-8bba-d2b7587dee52" providerId="ADAL" clId="{909D469D-1897-4EDF-A6CF-11FB278E92C1}" dt="2022-08-16T13:09:09.567" v="0" actId="1076"/>
          <ac:graphicFrameMkLst>
            <pc:docMk/>
            <pc:sldMk cId="1859606200" sldId="310"/>
            <ac:graphicFrameMk id="2" creationId="{8F6DDD48-230B-BB40-8B0E-E8223388368A}"/>
          </ac:graphicFrameMkLst>
        </pc:graphicFrameChg>
        <pc:picChg chg="mod">
          <ac:chgData name="Gabriella Rossetti" userId="2689c499-2334-4213-8bba-d2b7587dee52" providerId="ADAL" clId="{909D469D-1897-4EDF-A6CF-11FB278E92C1}" dt="2022-08-16T13:09:09.567" v="0" actId="1076"/>
          <ac:picMkLst>
            <pc:docMk/>
            <pc:sldMk cId="1859606200" sldId="310"/>
            <ac:picMk id="1026" creationId="{89F9F9A8-3472-824D-9FBB-C2CD809BF284}"/>
          </ac:picMkLst>
        </pc:picChg>
      </pc:sldChg>
    </pc:docChg>
  </pc:docChgLst>
  <pc:docChgLst>
    <pc:chgData name="Aamir Sohail" userId="S::wt924505@reading.ac.uk::7a20d264-8e69-4902-975c-cffc7666b5f8" providerId="AD" clId="Web-{5A5DE6C8-D9F9-742D-A520-F58B4D7E27B5}"/>
    <pc:docChg chg="modSld">
      <pc:chgData name="Aamir Sohail" userId="S::wt924505@reading.ac.uk::7a20d264-8e69-4902-975c-cffc7666b5f8" providerId="AD" clId="Web-{5A5DE6C8-D9F9-742D-A520-F58B4D7E27B5}" dt="2023-01-04T16:38:16.870" v="1" actId="1076"/>
      <pc:docMkLst>
        <pc:docMk/>
      </pc:docMkLst>
      <pc:sldChg chg="modSp">
        <pc:chgData name="Aamir Sohail" userId="S::wt924505@reading.ac.uk::7a20d264-8e69-4902-975c-cffc7666b5f8" providerId="AD" clId="Web-{5A5DE6C8-D9F9-742D-A520-F58B4D7E27B5}" dt="2023-01-04T16:38:16.870" v="1" actId="1076"/>
        <pc:sldMkLst>
          <pc:docMk/>
          <pc:sldMk cId="3096564558" sldId="319"/>
        </pc:sldMkLst>
        <pc:spChg chg="mod">
          <ac:chgData name="Aamir Sohail" userId="S::wt924505@reading.ac.uk::7a20d264-8e69-4902-975c-cffc7666b5f8" providerId="AD" clId="Web-{5A5DE6C8-D9F9-742D-A520-F58B4D7E27B5}" dt="2023-01-04T16:38:16.870" v="1" actId="1076"/>
          <ac:spMkLst>
            <pc:docMk/>
            <pc:sldMk cId="3096564558" sldId="319"/>
            <ac:spMk id="15" creationId="{ECCE3B3C-E0E5-1844-B94A-C109AB4A18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8009A-C212-1041-8396-990CE7E8DDFF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B11F9-5BCC-334D-96D9-7B2FEE60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8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scanner, we will be using a</a:t>
            </a:r>
            <a:r>
              <a:rPr lang="en-US" baseline="0" dirty="0"/>
              <a:t> </a:t>
            </a:r>
            <a:r>
              <a:rPr lang="en-US" dirty="0"/>
              <a:t>memory task based on the video the participants</a:t>
            </a:r>
            <a:r>
              <a:rPr lang="en-US" baseline="0" dirty="0"/>
              <a:t> watched at the start of the visit</a:t>
            </a:r>
          </a:p>
          <a:p>
            <a:r>
              <a:rPr lang="en-US" baseline="0" dirty="0"/>
              <a:t>We are using this particular test </a:t>
            </a:r>
            <a:r>
              <a:rPr lang="en-US" dirty="0"/>
              <a:t>as it has been shown to specifically activate the posterior cingulate cortex</a:t>
            </a:r>
          </a:p>
          <a:p>
            <a:endParaRPr lang="en-US" dirty="0"/>
          </a:p>
          <a:p>
            <a:r>
              <a:rPr lang="en-US" dirty="0"/>
              <a:t>We will also use a visual stimulation task to compare responses in the posterior cingulate cortex to responses in the visual cortex</a:t>
            </a:r>
          </a:p>
          <a:p>
            <a:endParaRPr lang="en-US" dirty="0"/>
          </a:p>
          <a:p>
            <a:r>
              <a:rPr lang="en-US" dirty="0"/>
              <a:t>This allows us to get our measure of neurovascular coupling,</a:t>
            </a:r>
            <a:r>
              <a:rPr lang="en-US" baseline="0" dirty="0"/>
              <a:t> as we can directly activate those brain regions and measure the blood flow response to neural activity in those regions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 can investigate how the specific dynamics of the neurovascular response are affected, and relate these to differences we observe in physiology and cognitive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B151B-EFF0-294F-B035-CC47F5226E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7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summarises the HAVEN study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we’re embarking on now</a:t>
            </a:r>
          </a:p>
          <a:p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hope is that this will open up continued collaborative schemes of work, and grant capture in the future</a:t>
            </a:r>
          </a:p>
          <a:p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may allow us to ask and potentially answer the really important questions</a:t>
            </a:r>
          </a:p>
          <a:p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know HOW vascular factors affect the brain, can we spot individuals at risk early, and can we target interventions to prevent decline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B151B-EFF0-294F-B035-CC47F5226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6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2A35-1F20-BE4C-BE4B-E27F1CF24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96CB9-4E1E-824B-B12C-EC1C500CC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2959F-50C2-4648-A0D6-011DDE16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27C-97CF-9A43-9C7C-8BE1CE23AAC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810C3-0031-2740-A054-E3CF60DE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35D0E-D5D1-F048-B6A1-8B80477E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6772-C144-5D43-8B0E-A6AE6C64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6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E382-636F-A640-B2AE-87C93978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1F97B-70DE-0748-80B0-CA2BD737E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D3F1-D1A3-CF4F-9ABD-CDF94878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27C-97CF-9A43-9C7C-8BE1CE23AAC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FCD17-9C9C-164D-B3ED-0DF81DF2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A75BC-076A-274F-BD0C-DA107B1A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6772-C144-5D43-8B0E-A6AE6C64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3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8E08D-A641-D74E-B737-DBE34B80C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73129-0FA6-A74A-95AB-519632F97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114C8-B967-5744-882B-C0EDA5C0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27C-97CF-9A43-9C7C-8BE1CE23AAC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35290-04E6-7F4D-92EF-02727185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2D064-9BD6-F047-A8E7-FCD02CFE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6772-C144-5D43-8B0E-A6AE6C64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2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1EA6-731C-1A42-B714-9C6C19D1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381A-E272-BE49-85FD-F98A65A89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40488-166A-DC45-9A6E-510E2389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27C-97CF-9A43-9C7C-8BE1CE23AAC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3C8A4-FCA2-2049-9B4C-10DA4DDD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E8AC-DA97-214A-BF44-C6E02ACE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6772-C144-5D43-8B0E-A6AE6C64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7DCD-B3A1-4847-BF67-AB4E5A3E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5CC5A-FA80-5543-8C76-6307C4CAA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17040-8FE5-9C44-B339-D7D0267D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27C-97CF-9A43-9C7C-8BE1CE23AAC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0A2D-34D9-2A41-A9C1-C4A44EB2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9C2B4-0575-6C46-B10E-2C9C0B66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6772-C144-5D43-8B0E-A6AE6C64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0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7A8B-F204-6A42-8BDF-8FB04C8F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E034-2AA5-AB43-96AB-8F2F3B2A2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43536-BCBB-C84E-88E3-8E401E7C3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316CA-2B13-D246-8FC2-630AA46E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27C-97CF-9A43-9C7C-8BE1CE23AAC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6C739-3AE4-A541-8819-53BB7ECF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F6F02-6CE8-804F-9F77-2F1E27B9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6772-C144-5D43-8B0E-A6AE6C64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5571-E470-BC4D-BC9C-947CB735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4AD13-3881-DD41-A8AB-EB5303C30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B0C16-6060-D340-B25D-73124455E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D5BE4-989C-FC42-8A70-EF1C54199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F7995-D58B-A84D-AD35-6E14DC099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10EFF-B8DD-4546-BE20-7F60D976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27C-97CF-9A43-9C7C-8BE1CE23AAC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2C8AF-DCEE-0C47-AEE6-6CCB6E88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A3393-7E19-4141-8E7D-3B9B0CB1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6772-C144-5D43-8B0E-A6AE6C64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5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D7C7-934B-914B-A6E3-D21476C9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81E13-6429-7042-8B95-C8137B88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27C-97CF-9A43-9C7C-8BE1CE23AAC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46B18-A72E-6840-BC99-FA3599A0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70BE5-681E-8547-BFD7-DB613221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6772-C144-5D43-8B0E-A6AE6C64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4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E24F4-2B7D-0E4E-9247-6FB2E8FC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27C-97CF-9A43-9C7C-8BE1CE23AAC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D4BA8-AD80-534A-9E37-E4457BA8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801A8-FCE8-E142-AB95-91EB4756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6772-C144-5D43-8B0E-A6AE6C64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AEEE-4720-064A-B154-B1C9EFE0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256D-B505-8C4F-944F-216003CFF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14263-6BD7-294A-B9FD-467D7B1C5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E0C1B-3E19-3A47-906D-08B43006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27C-97CF-9A43-9C7C-8BE1CE23AAC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E2A35-2E8B-DB42-9901-22A5A875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0526E-3EA8-3040-8B47-4495249A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6772-C144-5D43-8B0E-A6AE6C64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E35B-1F9A-D943-AF2A-79B97A3D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E648A-B5FB-BC41-BFC9-FA79EE60A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0C5E1-1B39-DC4B-AD6A-73A5BE05C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DC909-6D94-3A4C-8A14-11B60916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27C-97CF-9A43-9C7C-8BE1CE23AAC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16994-0B59-4648-80BE-51F3489E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8843F-70E0-BC4B-9CD4-3E8149ED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6772-C144-5D43-8B0E-A6AE6C64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39CFF-003B-1A4F-BEB2-5F876343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549DC-AF9F-7C4F-85C7-F7C5C6546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D50C4-D61F-B241-8CC3-897C63E9C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C227C-97CF-9A43-9C7C-8BE1CE23AAC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68024-F207-6147-804F-2F674A01B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95F34-7F4A-1547-858D-9D5172977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6772-C144-5D43-8B0E-A6AE6C64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110CF5-6073-8A4C-AF93-7A6B48F0DB82}"/>
              </a:ext>
            </a:extLst>
          </p:cNvPr>
          <p:cNvSpPr/>
          <p:nvPr/>
        </p:nvSpPr>
        <p:spPr>
          <a:xfrm>
            <a:off x="0" y="0"/>
            <a:ext cx="11138170" cy="802472"/>
          </a:xfrm>
          <a:prstGeom prst="rect">
            <a:avLst/>
          </a:prstGeom>
          <a:solidFill>
            <a:srgbClr val="31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DCA276-D6E0-FD49-876C-3F2D9585BB23}"/>
              </a:ext>
            </a:extLst>
          </p:cNvPr>
          <p:cNvGrpSpPr/>
          <p:nvPr/>
        </p:nvGrpSpPr>
        <p:grpSpPr>
          <a:xfrm>
            <a:off x="11050621" y="0"/>
            <a:ext cx="1141379" cy="802473"/>
            <a:chOff x="9786025" y="230581"/>
            <a:chExt cx="2401257" cy="1682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7B6582-46C8-354E-9919-C85B27D855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" b="6685"/>
            <a:stretch/>
          </p:blipFill>
          <p:spPr>
            <a:xfrm>
              <a:off x="9786025" y="230581"/>
              <a:ext cx="2401257" cy="168280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60C584-C0DB-994F-B6AC-B4656683FCFE}"/>
                </a:ext>
              </a:extLst>
            </p:cNvPr>
            <p:cNvSpPr/>
            <p:nvPr/>
          </p:nvSpPr>
          <p:spPr>
            <a:xfrm>
              <a:off x="11537004" y="1652926"/>
              <a:ext cx="650278" cy="253386"/>
            </a:xfrm>
            <a:prstGeom prst="rect">
              <a:avLst/>
            </a:prstGeom>
            <a:solidFill>
              <a:srgbClr val="6CC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40B2861-40D1-DD4E-AC31-740A344DE031}"/>
              </a:ext>
            </a:extLst>
          </p:cNvPr>
          <p:cNvSpPr/>
          <p:nvPr/>
        </p:nvSpPr>
        <p:spPr>
          <a:xfrm>
            <a:off x="3539951" y="5375954"/>
            <a:ext cx="3213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2400" dirty="0"/>
              <a:t>Visual Cortex during visual checkerboard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6067D11-81E8-B949-B34D-EECDF962F8DF}"/>
              </a:ext>
            </a:extLst>
          </p:cNvPr>
          <p:cNvSpPr txBox="1">
            <a:spLocks/>
          </p:cNvSpPr>
          <p:nvPr/>
        </p:nvSpPr>
        <p:spPr>
          <a:xfrm>
            <a:off x="124690" y="170045"/>
            <a:ext cx="10515600" cy="623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Protocol: Cognitive tasks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1296ED-071E-4443-ADD0-87DE97C1DFFA}"/>
              </a:ext>
            </a:extLst>
          </p:cNvPr>
          <p:cNvSpPr/>
          <p:nvPr/>
        </p:nvSpPr>
        <p:spPr>
          <a:xfrm>
            <a:off x="0" y="771894"/>
            <a:ext cx="2033887" cy="1919327"/>
          </a:xfrm>
          <a:prstGeom prst="rect">
            <a:avLst/>
          </a:prstGeom>
          <a:solidFill>
            <a:srgbClr val="31989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F89A9E-DA7A-4C44-8D12-979B8801C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702" y="3654178"/>
            <a:ext cx="2362174" cy="14763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79A329-13BA-C447-9FC9-DED3E567D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50" y="3645544"/>
            <a:ext cx="2362175" cy="1484993"/>
          </a:xfrm>
          <a:prstGeom prst="rect">
            <a:avLst/>
          </a:prstGeom>
        </p:spPr>
      </p:pic>
      <p:pic>
        <p:nvPicPr>
          <p:cNvPr id="23" name="Picture 6" descr="MRI scan machine | Mri, Mri scan, Human icon">
            <a:extLst>
              <a:ext uri="{FF2B5EF4-FFF2-40B4-BE49-F238E27FC236}">
                <a16:creationId xmlns:a16="http://schemas.microsoft.com/office/drawing/2014/main" id="{9F475FEF-2E25-EA40-A44E-6AF227A73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2" t="12641" r="20464" b="26040"/>
          <a:stretch/>
        </p:blipFill>
        <p:spPr bwMode="auto">
          <a:xfrm>
            <a:off x="2515053" y="969911"/>
            <a:ext cx="1349498" cy="92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A0442CC-7272-AE49-B25B-2FA11832F308}"/>
              </a:ext>
            </a:extLst>
          </p:cNvPr>
          <p:cNvSpPr/>
          <p:nvPr/>
        </p:nvSpPr>
        <p:spPr>
          <a:xfrm>
            <a:off x="3864551" y="1323233"/>
            <a:ext cx="2231449" cy="461665"/>
          </a:xfrm>
          <a:prstGeom prst="rect">
            <a:avLst/>
          </a:prstGeom>
          <a:solidFill>
            <a:srgbClr val="31989F"/>
          </a:solidFill>
        </p:spPr>
        <p:txBody>
          <a:bodyPr wrap="square">
            <a:spAutoFit/>
          </a:bodyPr>
          <a:lstStyle/>
          <a:p>
            <a:r>
              <a:rPr lang="en-GB" sz="2400" b="1" u="sng" dirty="0">
                <a:solidFill>
                  <a:schemeClr val="bg1"/>
                </a:solidFill>
              </a:rPr>
              <a:t>In</a:t>
            </a:r>
            <a:r>
              <a:rPr lang="en-GB" sz="2400" b="1" dirty="0">
                <a:solidFill>
                  <a:schemeClr val="bg1"/>
                </a:solidFill>
              </a:rPr>
              <a:t> the scanner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AC7C9D1-CEB1-D943-AC70-AE8970BC258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6"/>
          <a:stretch/>
        </p:blipFill>
        <p:spPr>
          <a:xfrm>
            <a:off x="16031" y="708048"/>
            <a:ext cx="2033887" cy="19193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E77C312-2281-E340-87D2-1C60F9431AD8}"/>
              </a:ext>
            </a:extLst>
          </p:cNvPr>
          <p:cNvSpPr/>
          <p:nvPr/>
        </p:nvSpPr>
        <p:spPr>
          <a:xfrm>
            <a:off x="-18284" y="5191289"/>
            <a:ext cx="3213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2400" dirty="0"/>
              <a:t>Posterior Cingulate Cortex (PCC) during a memory task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9E059D-7951-A044-8A39-B2DA4142A7E9}"/>
              </a:ext>
            </a:extLst>
          </p:cNvPr>
          <p:cNvSpPr/>
          <p:nvPr/>
        </p:nvSpPr>
        <p:spPr>
          <a:xfrm>
            <a:off x="2515054" y="2107973"/>
            <a:ext cx="44858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 use tasks to stimulate different brain regions and compare responses</a:t>
            </a:r>
          </a:p>
        </p:txBody>
      </p:sp>
      <p:pic>
        <p:nvPicPr>
          <p:cNvPr id="33" name="Picture 2" descr="BOLD hemodynamic response function changes significantly with healthy aging  - ScienceDirect">
            <a:extLst>
              <a:ext uri="{FF2B5EF4-FFF2-40B4-BE49-F238E27FC236}">
                <a16:creationId xmlns:a16="http://schemas.microsoft.com/office/drawing/2014/main" id="{5B8E94EF-54E2-164E-A41F-9DBD8DEA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6"/>
          <a:stretch/>
        </p:blipFill>
        <p:spPr bwMode="auto">
          <a:xfrm>
            <a:off x="7085842" y="2568953"/>
            <a:ext cx="4518980" cy="363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BEDE81-734E-504D-8A7D-D6ADC462738F}"/>
              </a:ext>
            </a:extLst>
          </p:cNvPr>
          <p:cNvSpPr/>
          <p:nvPr/>
        </p:nvSpPr>
        <p:spPr>
          <a:xfrm>
            <a:off x="7801053" y="1538057"/>
            <a:ext cx="3406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2000" b="1" dirty="0"/>
              <a:t>Haemodynamic response during cognitive task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41A1C5-6260-B242-9D50-7DA58611B901}"/>
              </a:ext>
            </a:extLst>
          </p:cNvPr>
          <p:cNvSpPr txBox="1"/>
          <p:nvPr/>
        </p:nvSpPr>
        <p:spPr>
          <a:xfrm>
            <a:off x="7403835" y="1050112"/>
            <a:ext cx="420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Neurovascular health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9AEDE9A-5B7C-8540-91BC-0ED410FC9C8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6592" y="963500"/>
            <a:ext cx="1514485" cy="135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9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A65073-DAC8-674D-9C13-CB9E29DBABE7}"/>
              </a:ext>
            </a:extLst>
          </p:cNvPr>
          <p:cNvCxnSpPr/>
          <p:nvPr/>
        </p:nvCxnSpPr>
        <p:spPr>
          <a:xfrm>
            <a:off x="542018" y="5598035"/>
            <a:ext cx="11107963" cy="0"/>
          </a:xfrm>
          <a:prstGeom prst="line">
            <a:avLst/>
          </a:prstGeom>
          <a:ln w="2540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8C6494F-F515-5640-A151-7F62884D8A8A}"/>
              </a:ext>
            </a:extLst>
          </p:cNvPr>
          <p:cNvSpPr/>
          <p:nvPr/>
        </p:nvSpPr>
        <p:spPr>
          <a:xfrm>
            <a:off x="5245770" y="4647801"/>
            <a:ext cx="1675750" cy="1659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8EAA97E-0E5E-854C-8B16-CD31E845756C}"/>
              </a:ext>
            </a:extLst>
          </p:cNvPr>
          <p:cNvSpPr/>
          <p:nvPr/>
        </p:nvSpPr>
        <p:spPr>
          <a:xfrm>
            <a:off x="0" y="0"/>
            <a:ext cx="11262860" cy="802472"/>
          </a:xfrm>
          <a:prstGeom prst="rect">
            <a:avLst/>
          </a:prstGeom>
          <a:solidFill>
            <a:srgbClr val="31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0009846-C7B0-7846-8675-E7A10C026160}"/>
              </a:ext>
            </a:extLst>
          </p:cNvPr>
          <p:cNvGrpSpPr/>
          <p:nvPr/>
        </p:nvGrpSpPr>
        <p:grpSpPr>
          <a:xfrm>
            <a:off x="11050621" y="0"/>
            <a:ext cx="1141379" cy="802473"/>
            <a:chOff x="9786025" y="230581"/>
            <a:chExt cx="2401257" cy="1682809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F59B70DB-0A24-B840-98ED-1CCB163329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" b="6685"/>
            <a:stretch/>
          </p:blipFill>
          <p:spPr>
            <a:xfrm>
              <a:off x="9786025" y="230581"/>
              <a:ext cx="2401257" cy="1682809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4F54280-B8AB-404C-9608-B032B42573C2}"/>
                </a:ext>
              </a:extLst>
            </p:cNvPr>
            <p:cNvSpPr/>
            <p:nvPr/>
          </p:nvSpPr>
          <p:spPr>
            <a:xfrm>
              <a:off x="11537004" y="1652926"/>
              <a:ext cx="650278" cy="253386"/>
            </a:xfrm>
            <a:prstGeom prst="rect">
              <a:avLst/>
            </a:prstGeom>
            <a:solidFill>
              <a:srgbClr val="6CC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6685FFF8-8558-1547-84F1-BFC8584FE3CD}"/>
              </a:ext>
            </a:extLst>
          </p:cNvPr>
          <p:cNvSpPr txBox="1">
            <a:spLocks/>
          </p:cNvSpPr>
          <p:nvPr/>
        </p:nvSpPr>
        <p:spPr>
          <a:xfrm>
            <a:off x="124690" y="170045"/>
            <a:ext cx="10515600" cy="623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This is just the beginning… (we hope)</a:t>
            </a:r>
          </a:p>
        </p:txBody>
      </p:sp>
      <p:pic>
        <p:nvPicPr>
          <p:cNvPr id="3074" name="Picture 2" descr="15,749 Clock Clipart Illustrations &amp;amp; Clip Art - iStock">
            <a:extLst>
              <a:ext uri="{FF2B5EF4-FFF2-40B4-BE49-F238E27FC236}">
                <a16:creationId xmlns:a16="http://schemas.microsoft.com/office/drawing/2014/main" id="{2FD8DE5F-F56C-954B-B5B9-B12EF0CB0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95" y="4110717"/>
            <a:ext cx="2733869" cy="2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94DF4FF-C232-734C-9CFB-C8BD4F97DDD8}"/>
              </a:ext>
            </a:extLst>
          </p:cNvPr>
          <p:cNvGrpSpPr/>
          <p:nvPr/>
        </p:nvGrpSpPr>
        <p:grpSpPr>
          <a:xfrm>
            <a:off x="141281" y="1155689"/>
            <a:ext cx="5591373" cy="4808397"/>
            <a:chOff x="141281" y="1155689"/>
            <a:chExt cx="5591373" cy="480839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15136F0D-6911-114A-A99E-347B98C151A7}"/>
                </a:ext>
              </a:extLst>
            </p:cNvPr>
            <p:cNvSpPr/>
            <p:nvPr/>
          </p:nvSpPr>
          <p:spPr>
            <a:xfrm>
              <a:off x="141281" y="1155689"/>
              <a:ext cx="5591373" cy="2967932"/>
            </a:xfrm>
            <a:prstGeom prst="roundRect">
              <a:avLst>
                <a:gd name="adj" fmla="val 7297"/>
              </a:avLst>
            </a:prstGeom>
            <a:noFill/>
            <a:ln w="76200">
              <a:solidFill>
                <a:srgbClr val="3198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F6A6271-A036-1246-AEB0-225E9AD934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139" r="57560" b="54438"/>
            <a:stretch/>
          </p:blipFill>
          <p:spPr>
            <a:xfrm>
              <a:off x="269068" y="1615893"/>
              <a:ext cx="1803455" cy="204233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E5D6739-D3B8-184E-9238-1C556A0D0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3593" t="1297" r="6386" b="52971"/>
            <a:stretch/>
          </p:blipFill>
          <p:spPr>
            <a:xfrm flipH="1">
              <a:off x="4049768" y="1738233"/>
              <a:ext cx="1331840" cy="1931397"/>
            </a:xfrm>
            <a:prstGeom prst="rect">
              <a:avLst/>
            </a:prstGeom>
          </p:spPr>
        </p:pic>
        <p:sp>
          <p:nvSpPr>
            <p:cNvPr id="16" name="Rounded Rectangular Callout 15">
              <a:extLst>
                <a:ext uri="{FF2B5EF4-FFF2-40B4-BE49-F238E27FC236}">
                  <a16:creationId xmlns:a16="http://schemas.microsoft.com/office/drawing/2014/main" id="{4704AF07-977B-094C-A683-2F9196182D1F}"/>
                </a:ext>
              </a:extLst>
            </p:cNvPr>
            <p:cNvSpPr/>
            <p:nvPr/>
          </p:nvSpPr>
          <p:spPr>
            <a:xfrm>
              <a:off x="2070570" y="1375174"/>
              <a:ext cx="1957137" cy="1455595"/>
            </a:xfrm>
            <a:prstGeom prst="wedgeRoundRectCallout">
              <a:avLst>
                <a:gd name="adj1" fmla="val 67692"/>
                <a:gd name="adj2" fmla="val 7395"/>
                <a:gd name="adj3" fmla="val 16667"/>
              </a:avLst>
            </a:prstGeom>
            <a:solidFill>
              <a:srgbClr val="B7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>
                  <a:solidFill>
                    <a:schemeClr val="tx1"/>
                  </a:solidFill>
                </a:rPr>
                <a:t>HOW</a:t>
              </a:r>
              <a:r>
                <a:rPr lang="en-US" dirty="0">
                  <a:solidFill>
                    <a:schemeClr val="tx1"/>
                  </a:solidFill>
                </a:rPr>
                <a:t> do vascular factors affect the brain?</a:t>
              </a:r>
            </a:p>
          </p:txBody>
        </p:sp>
        <p:sp>
          <p:nvSpPr>
            <p:cNvPr id="55" name="Rounded Rectangular Callout 54">
              <a:extLst>
                <a:ext uri="{FF2B5EF4-FFF2-40B4-BE49-F238E27FC236}">
                  <a16:creationId xmlns:a16="http://schemas.microsoft.com/office/drawing/2014/main" id="{C0D2988B-DF72-9B49-9391-09AF122D9425}"/>
                </a:ext>
              </a:extLst>
            </p:cNvPr>
            <p:cNvSpPr/>
            <p:nvPr/>
          </p:nvSpPr>
          <p:spPr>
            <a:xfrm>
              <a:off x="2048509" y="1375174"/>
              <a:ext cx="1957137" cy="1455595"/>
            </a:xfrm>
            <a:prstGeom prst="wedgeRoundRectCallout">
              <a:avLst>
                <a:gd name="adj1" fmla="val -74111"/>
                <a:gd name="adj2" fmla="val 7395"/>
                <a:gd name="adj3" fmla="val 16667"/>
              </a:avLst>
            </a:prstGeom>
            <a:solidFill>
              <a:srgbClr val="B7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>
                  <a:solidFill>
                    <a:schemeClr val="tx1"/>
                  </a:solidFill>
                </a:rPr>
                <a:t>HOW</a:t>
              </a:r>
              <a:r>
                <a:rPr lang="en-US" dirty="0">
                  <a:solidFill>
                    <a:schemeClr val="tx1"/>
                  </a:solidFill>
                </a:rPr>
                <a:t> do vascular factors affect the brain?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B07BAB7-BB09-1140-BC2E-8322D17C2EC7}"/>
                </a:ext>
              </a:extLst>
            </p:cNvPr>
            <p:cNvSpPr/>
            <p:nvPr/>
          </p:nvSpPr>
          <p:spPr>
            <a:xfrm>
              <a:off x="1704846" y="3873366"/>
              <a:ext cx="1935076" cy="657726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3198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2021</a:t>
              </a:r>
            </a:p>
          </p:txBody>
        </p:sp>
        <p:sp>
          <p:nvSpPr>
            <p:cNvPr id="7" name="Decision 6">
              <a:extLst>
                <a:ext uri="{FF2B5EF4-FFF2-40B4-BE49-F238E27FC236}">
                  <a16:creationId xmlns:a16="http://schemas.microsoft.com/office/drawing/2014/main" id="{726D10BD-19BC-5A42-B1DD-9ABBAAD014D4}"/>
                </a:ext>
              </a:extLst>
            </p:cNvPr>
            <p:cNvSpPr/>
            <p:nvPr/>
          </p:nvSpPr>
          <p:spPr>
            <a:xfrm>
              <a:off x="2161998" y="5280169"/>
              <a:ext cx="1020772" cy="683917"/>
            </a:xfrm>
            <a:prstGeom prst="flowChartDecision">
              <a:avLst/>
            </a:prstGeom>
            <a:solidFill>
              <a:srgbClr val="3198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B82D7-928E-EE44-8531-3C460082DC8A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2672384" y="4531092"/>
              <a:ext cx="0" cy="874438"/>
            </a:xfrm>
            <a:prstGeom prst="line">
              <a:avLst/>
            </a:prstGeom>
            <a:ln w="76200">
              <a:solidFill>
                <a:srgbClr val="3198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B24D4D-7D11-5748-A71C-CF862ABAA86B}"/>
              </a:ext>
            </a:extLst>
          </p:cNvPr>
          <p:cNvGrpSpPr/>
          <p:nvPr/>
        </p:nvGrpSpPr>
        <p:grpSpPr>
          <a:xfrm>
            <a:off x="6096000" y="1155689"/>
            <a:ext cx="5786906" cy="4808396"/>
            <a:chOff x="6096000" y="1155689"/>
            <a:chExt cx="5786906" cy="4808396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0CBF8845-D671-4946-AD4F-87F5202E77E1}"/>
                </a:ext>
              </a:extLst>
            </p:cNvPr>
            <p:cNvSpPr/>
            <p:nvPr/>
          </p:nvSpPr>
          <p:spPr>
            <a:xfrm>
              <a:off x="6291533" y="1155689"/>
              <a:ext cx="5591373" cy="2967932"/>
            </a:xfrm>
            <a:prstGeom prst="roundRect">
              <a:avLst>
                <a:gd name="adj" fmla="val 7297"/>
              </a:avLst>
            </a:prstGeom>
            <a:noFill/>
            <a:ln w="76200">
              <a:solidFill>
                <a:srgbClr val="89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B6DE28B-6F83-BE4E-B258-160D0B43AB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139" r="57560" b="54438"/>
            <a:stretch/>
          </p:blipFill>
          <p:spPr>
            <a:xfrm>
              <a:off x="6096000" y="1553659"/>
              <a:ext cx="1803455" cy="204233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0764543-ADCA-F048-ACA3-37A942E40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3593" t="1297" r="6386" b="52971"/>
            <a:stretch/>
          </p:blipFill>
          <p:spPr>
            <a:xfrm flipH="1">
              <a:off x="10551066" y="1738233"/>
              <a:ext cx="1331840" cy="1931397"/>
            </a:xfrm>
            <a:prstGeom prst="rect">
              <a:avLst/>
            </a:prstGeom>
          </p:spPr>
        </p:pic>
        <p:sp>
          <p:nvSpPr>
            <p:cNvPr id="37" name="Rounded Rectangular Callout 36">
              <a:extLst>
                <a:ext uri="{FF2B5EF4-FFF2-40B4-BE49-F238E27FC236}">
                  <a16:creationId xmlns:a16="http://schemas.microsoft.com/office/drawing/2014/main" id="{24DC0AD2-2890-334F-B881-D6776880CD92}"/>
                </a:ext>
              </a:extLst>
            </p:cNvPr>
            <p:cNvSpPr/>
            <p:nvPr/>
          </p:nvSpPr>
          <p:spPr>
            <a:xfrm>
              <a:off x="8196536" y="1375175"/>
              <a:ext cx="2069272" cy="802472"/>
            </a:xfrm>
            <a:prstGeom prst="wedgeRoundRectCallout">
              <a:avLst>
                <a:gd name="adj1" fmla="val 67692"/>
                <a:gd name="adj2" fmla="val 7395"/>
                <a:gd name="adj3" fmla="val 16667"/>
              </a:avLst>
            </a:prstGeom>
            <a:solidFill>
              <a:srgbClr val="B7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ular Callout 37">
              <a:extLst>
                <a:ext uri="{FF2B5EF4-FFF2-40B4-BE49-F238E27FC236}">
                  <a16:creationId xmlns:a16="http://schemas.microsoft.com/office/drawing/2014/main" id="{6997235E-3962-694E-B7FB-01B720E2671C}"/>
                </a:ext>
              </a:extLst>
            </p:cNvPr>
            <p:cNvSpPr/>
            <p:nvPr/>
          </p:nvSpPr>
          <p:spPr>
            <a:xfrm>
              <a:off x="8196535" y="1375175"/>
              <a:ext cx="2091334" cy="802472"/>
            </a:xfrm>
            <a:prstGeom prst="wedgeRoundRectCallout">
              <a:avLst>
                <a:gd name="adj1" fmla="val -74111"/>
                <a:gd name="adj2" fmla="val 7395"/>
                <a:gd name="adj3" fmla="val 16667"/>
              </a:avLst>
            </a:prstGeom>
            <a:solidFill>
              <a:srgbClr val="B7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Can we spot it early?</a:t>
              </a:r>
            </a:p>
          </p:txBody>
        </p:sp>
        <p:sp>
          <p:nvSpPr>
            <p:cNvPr id="41" name="Rounded Rectangular Callout 40">
              <a:extLst>
                <a:ext uri="{FF2B5EF4-FFF2-40B4-BE49-F238E27FC236}">
                  <a16:creationId xmlns:a16="http://schemas.microsoft.com/office/drawing/2014/main" id="{F4F5FC16-30BC-C849-B2D7-6A1190E802BE}"/>
                </a:ext>
              </a:extLst>
            </p:cNvPr>
            <p:cNvSpPr/>
            <p:nvPr/>
          </p:nvSpPr>
          <p:spPr>
            <a:xfrm>
              <a:off x="8174475" y="2509720"/>
              <a:ext cx="2069272" cy="802472"/>
            </a:xfrm>
            <a:prstGeom prst="wedgeRoundRectCallout">
              <a:avLst>
                <a:gd name="adj1" fmla="val 67692"/>
                <a:gd name="adj2" fmla="val 7395"/>
                <a:gd name="adj3" fmla="val 16667"/>
              </a:avLst>
            </a:prstGeom>
            <a:solidFill>
              <a:srgbClr val="B7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ular Callout 41">
              <a:extLst>
                <a:ext uri="{FF2B5EF4-FFF2-40B4-BE49-F238E27FC236}">
                  <a16:creationId xmlns:a16="http://schemas.microsoft.com/office/drawing/2014/main" id="{82655B19-7CF6-5847-9F0F-41BBF3698B1C}"/>
                </a:ext>
              </a:extLst>
            </p:cNvPr>
            <p:cNvSpPr/>
            <p:nvPr/>
          </p:nvSpPr>
          <p:spPr>
            <a:xfrm>
              <a:off x="8174474" y="2509720"/>
              <a:ext cx="2091334" cy="802472"/>
            </a:xfrm>
            <a:prstGeom prst="wedgeRoundRectCallout">
              <a:avLst>
                <a:gd name="adj1" fmla="val -74111"/>
                <a:gd name="adj2" fmla="val 7395"/>
                <a:gd name="adj3" fmla="val 16667"/>
              </a:avLst>
            </a:prstGeom>
            <a:solidFill>
              <a:srgbClr val="B7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And what can we do about it?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AA941DC7-D744-9E4C-9E9B-D7CD8F488C7E}"/>
                </a:ext>
              </a:extLst>
            </p:cNvPr>
            <p:cNvSpPr/>
            <p:nvPr/>
          </p:nvSpPr>
          <p:spPr>
            <a:xfrm>
              <a:off x="8352793" y="3873366"/>
              <a:ext cx="1935076" cy="657726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89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Future</a:t>
              </a:r>
            </a:p>
          </p:txBody>
        </p:sp>
        <p:sp>
          <p:nvSpPr>
            <p:cNvPr id="69" name="Decision 68">
              <a:extLst>
                <a:ext uri="{FF2B5EF4-FFF2-40B4-BE49-F238E27FC236}">
                  <a16:creationId xmlns:a16="http://schemas.microsoft.com/office/drawing/2014/main" id="{7CC97B46-FFFE-9847-B459-FF423A01ED66}"/>
                </a:ext>
              </a:extLst>
            </p:cNvPr>
            <p:cNvSpPr/>
            <p:nvPr/>
          </p:nvSpPr>
          <p:spPr>
            <a:xfrm>
              <a:off x="8809945" y="5280168"/>
              <a:ext cx="1020772" cy="683917"/>
            </a:xfrm>
            <a:prstGeom prst="flowChartDecision">
              <a:avLst/>
            </a:prstGeom>
            <a:solidFill>
              <a:srgbClr val="891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73048B2-87C1-D64E-BB07-2C1D0491433F}"/>
                </a:ext>
              </a:extLst>
            </p:cNvPr>
            <p:cNvCxnSpPr>
              <a:cxnSpLocks/>
            </p:cNvCxnSpPr>
            <p:nvPr/>
          </p:nvCxnSpPr>
          <p:spPr>
            <a:xfrm>
              <a:off x="9320331" y="4542667"/>
              <a:ext cx="0" cy="955308"/>
            </a:xfrm>
            <a:prstGeom prst="line">
              <a:avLst/>
            </a:prstGeom>
            <a:ln w="76200">
              <a:solidFill>
                <a:srgbClr val="89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71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6284cd-769c-425e-9ca4-c86435351f15" xsi:nil="true"/>
    <lcf76f155ced4ddcb4097134ff3c332f xmlns="88c8d5c9-a197-49a6-b838-7d534697ef3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992A6E382EC54595DD9B47E4774CC5" ma:contentTypeVersion="16" ma:contentTypeDescription="Create a new document." ma:contentTypeScope="" ma:versionID="d0a0fd50903bf91fa259a3b476ce61d2">
  <xsd:schema xmlns:xsd="http://www.w3.org/2001/XMLSchema" xmlns:xs="http://www.w3.org/2001/XMLSchema" xmlns:p="http://schemas.microsoft.com/office/2006/metadata/properties" xmlns:ns2="88c8d5c9-a197-49a6-b838-7d534697ef38" xmlns:ns3="df6284cd-769c-425e-9ca4-c86435351f15" targetNamespace="http://schemas.microsoft.com/office/2006/metadata/properties" ma:root="true" ma:fieldsID="b346851e56a785e54c2811804f87d61b" ns2:_="" ns3:_="">
    <xsd:import namespace="88c8d5c9-a197-49a6-b838-7d534697ef38"/>
    <xsd:import namespace="df6284cd-769c-425e-9ca4-c86435351f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8d5c9-a197-49a6-b838-7d534697ef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8cd521b-c766-495a-bf72-da9be8cb7f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284cd-769c-425e-9ca4-c86435351f1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1ad84a1-374e-4b4c-a57c-31c2f5f2c761}" ma:internalName="TaxCatchAll" ma:showField="CatchAllData" ma:web="df6284cd-769c-425e-9ca4-c86435351f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C75778-2B83-447A-A525-1D31584CBFC3}">
  <ds:schemaRefs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99964e81-a6d1-48ee-9ead-4832bf678352"/>
    <ds:schemaRef ds:uri="73945f2a-645c-43d9-9dd8-989b7e240488"/>
    <ds:schemaRef ds:uri="8204815c-4e24-436e-b1db-72e70a7d7684"/>
    <ds:schemaRef ds:uri="d5649b55-2bec-46ec-8f22-9e0f42a37a38"/>
  </ds:schemaRefs>
</ds:datastoreItem>
</file>

<file path=customXml/itemProps2.xml><?xml version="1.0" encoding="utf-8"?>
<ds:datastoreItem xmlns:ds="http://schemas.openxmlformats.org/officeDocument/2006/customXml" ds:itemID="{43551958-8179-4D17-884A-BB0B4454CEA0}"/>
</file>

<file path=customXml/itemProps3.xml><?xml version="1.0" encoding="utf-8"?>
<ds:datastoreItem xmlns:ds="http://schemas.openxmlformats.org/officeDocument/2006/customXml" ds:itemID="{4018E3B5-6B8A-4999-BA84-073E1C7347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278</Words>
  <Application>Microsoft Macintosh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HAVEN Investigating relationships between HAemostatic function, VEssel health, and Neurocognitive health</dc:title>
  <dc:creator>Gabriella Rossetti</dc:creator>
  <cp:lastModifiedBy>Aamir Sohail</cp:lastModifiedBy>
  <cp:revision>82</cp:revision>
  <dcterms:created xsi:type="dcterms:W3CDTF">2021-05-14T12:07:02Z</dcterms:created>
  <dcterms:modified xsi:type="dcterms:W3CDTF">2023-03-25T12:49:58Z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0x010100A5992A6E382EC54595DD9B47E4774CC5</vt:lpwstr>
  </property>
  <property fmtid="{D5CDD505-2E9C-101B-9397-08002B2CF9AE}" pid="3" name="MediaServiceImageTags">
    <vt:lpwstr/>
  </property>
</Properties>
</file>