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M Sans Bold" charset="1" panose="00000000000000000000"/>
      <p:regular r:id="rId20"/>
    </p:embeddedFont>
    <p:embeddedFont>
      <p:font typeface="DM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56.pn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Relationship Id="rId8" Target="../media/image59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6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35340" y="1464243"/>
            <a:ext cx="10910396" cy="337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Patient survival prediction for cases admission </a:t>
            </a:r>
          </a:p>
          <a:p>
            <a:pPr algn="ctr">
              <a:lnSpc>
                <a:spcPts val="657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348797" y="4316258"/>
            <a:ext cx="15483482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[CMPS451- Data Mining,Big Data and Data Analytics]</a:t>
            </a:r>
          </a:p>
          <a:p>
            <a:pPr algn="ctr">
              <a:lnSpc>
                <a:spcPts val="4381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814858" y="5793038"/>
            <a:ext cx="10910396" cy="289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Team Members :</a:t>
            </a:r>
          </a:p>
          <a:p>
            <a:pPr algn="ctr">
              <a:lnSpc>
                <a:spcPts val="3759"/>
              </a:lnSpc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Yasmin Hashem Niazy 4200014</a:t>
            </a:r>
          </a:p>
          <a:p>
            <a:pPr algn="ctr">
              <a:lnSpc>
                <a:spcPts val="3759"/>
              </a:lnSpc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Sohad Hossam ELdin 1190019</a:t>
            </a:r>
          </a:p>
          <a:p>
            <a:pPr algn="ctr">
              <a:lnSpc>
                <a:spcPts val="3759"/>
              </a:lnSpc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Bassant Hisham           1190018</a:t>
            </a:r>
          </a:p>
          <a:p>
            <a:pPr algn="ctr">
              <a:lnSpc>
                <a:spcPts val="3759"/>
              </a:lnSpc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Yasmin Zaki Bassiouny1190352</a:t>
            </a:r>
          </a:p>
          <a:p>
            <a:pPr algn="ctr">
              <a:lnSpc>
                <a:spcPts val="37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39099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6595378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776017" y="539099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46089" y="278870"/>
            <a:ext cx="3241510" cy="3104089"/>
          </a:xfrm>
          <a:custGeom>
            <a:avLst/>
            <a:gdLst/>
            <a:ahLst/>
            <a:cxnLst/>
            <a:rect r="r" b="b" t="t" l="l"/>
            <a:pathLst>
              <a:path h="3104089" w="3241510">
                <a:moveTo>
                  <a:pt x="0" y="0"/>
                </a:moveTo>
                <a:lnTo>
                  <a:pt x="3241509" y="0"/>
                </a:lnTo>
                <a:lnTo>
                  <a:pt x="3241509" y="3104089"/>
                </a:lnTo>
                <a:lnTo>
                  <a:pt x="0" y="31040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246089" y="6270836"/>
            <a:ext cx="3248328" cy="3244163"/>
          </a:xfrm>
          <a:custGeom>
            <a:avLst/>
            <a:gdLst/>
            <a:ahLst/>
            <a:cxnLst/>
            <a:rect r="r" b="b" t="t" l="l"/>
            <a:pathLst>
              <a:path h="3244163" w="3248328">
                <a:moveTo>
                  <a:pt x="0" y="0"/>
                </a:moveTo>
                <a:lnTo>
                  <a:pt x="3248327" y="0"/>
                </a:lnTo>
                <a:lnTo>
                  <a:pt x="3248327" y="3244163"/>
                </a:lnTo>
                <a:lnTo>
                  <a:pt x="0" y="32441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99967" y="294677"/>
            <a:ext cx="3271245" cy="3151767"/>
          </a:xfrm>
          <a:custGeom>
            <a:avLst/>
            <a:gdLst/>
            <a:ahLst/>
            <a:cxnLst/>
            <a:rect r="r" b="b" t="t" l="l"/>
            <a:pathLst>
              <a:path h="3151767" w="3271245">
                <a:moveTo>
                  <a:pt x="0" y="0"/>
                </a:moveTo>
                <a:lnTo>
                  <a:pt x="3271245" y="0"/>
                </a:lnTo>
                <a:lnTo>
                  <a:pt x="3271245" y="3151767"/>
                </a:lnTo>
                <a:lnTo>
                  <a:pt x="0" y="31517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995244" y="4385814"/>
            <a:ext cx="429751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Bar Charts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409700" y="1378182"/>
            <a:ext cx="558554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03.1. my_map Function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95244" y="3634292"/>
            <a:ext cx="4297511" cy="24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8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03.Model Training and Predections Visiualization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45534" y="6936472"/>
            <a:ext cx="558554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03.6. Evaluation and Visualization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17073" y="4207468"/>
            <a:ext cx="6242466" cy="173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3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DM Sans"/>
              </a:rPr>
              <a:t>03.5. Classifiers and Dataset Partitioning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45534" y="1378182"/>
            <a:ext cx="558554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03.4. reduce_func Function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09700" y="4269292"/>
            <a:ext cx="558554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03.2. map_func Function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9700" y="6770236"/>
            <a:ext cx="558554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03.3. my_reduce Function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422607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7374605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422607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65615" y="7374605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849434" y="275224"/>
            <a:ext cx="3945771" cy="3155504"/>
          </a:xfrm>
          <a:custGeom>
            <a:avLst/>
            <a:gdLst/>
            <a:ahLst/>
            <a:cxnLst/>
            <a:rect r="r" b="b" t="t" l="l"/>
            <a:pathLst>
              <a:path h="3155504" w="3945771">
                <a:moveTo>
                  <a:pt x="0" y="0"/>
                </a:moveTo>
                <a:lnTo>
                  <a:pt x="3945771" y="0"/>
                </a:lnTo>
                <a:lnTo>
                  <a:pt x="3945771" y="3155503"/>
                </a:lnTo>
                <a:lnTo>
                  <a:pt x="0" y="3155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60268" y="3637910"/>
            <a:ext cx="4134937" cy="3318447"/>
          </a:xfrm>
          <a:custGeom>
            <a:avLst/>
            <a:gdLst/>
            <a:ahLst/>
            <a:cxnLst/>
            <a:rect r="r" b="b" t="t" l="l"/>
            <a:pathLst>
              <a:path h="3318447" w="4134937">
                <a:moveTo>
                  <a:pt x="0" y="0"/>
                </a:moveTo>
                <a:lnTo>
                  <a:pt x="4134937" y="0"/>
                </a:lnTo>
                <a:lnTo>
                  <a:pt x="4134937" y="3318448"/>
                </a:lnTo>
                <a:lnTo>
                  <a:pt x="0" y="3318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13594" y="7165908"/>
            <a:ext cx="4028285" cy="3207918"/>
          </a:xfrm>
          <a:custGeom>
            <a:avLst/>
            <a:gdLst/>
            <a:ahLst/>
            <a:cxnLst/>
            <a:rect r="r" b="b" t="t" l="l"/>
            <a:pathLst>
              <a:path h="3207918" w="4028285">
                <a:moveTo>
                  <a:pt x="0" y="0"/>
                </a:moveTo>
                <a:lnTo>
                  <a:pt x="4028285" y="0"/>
                </a:lnTo>
                <a:lnTo>
                  <a:pt x="4028285" y="3207918"/>
                </a:lnTo>
                <a:lnTo>
                  <a:pt x="0" y="3207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492906" y="116209"/>
            <a:ext cx="4078816" cy="3124703"/>
          </a:xfrm>
          <a:custGeom>
            <a:avLst/>
            <a:gdLst/>
            <a:ahLst/>
            <a:cxnLst/>
            <a:rect r="r" b="b" t="t" l="l"/>
            <a:pathLst>
              <a:path h="3124703" w="4078816">
                <a:moveTo>
                  <a:pt x="0" y="0"/>
                </a:moveTo>
                <a:lnTo>
                  <a:pt x="4078816" y="0"/>
                </a:lnTo>
                <a:lnTo>
                  <a:pt x="4078816" y="3124703"/>
                </a:lnTo>
                <a:lnTo>
                  <a:pt x="0" y="31247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415" r="0" b="-2415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477817" y="6956358"/>
            <a:ext cx="4151947" cy="3294920"/>
          </a:xfrm>
          <a:custGeom>
            <a:avLst/>
            <a:gdLst/>
            <a:ahLst/>
            <a:cxnLst/>
            <a:rect r="r" b="b" t="t" l="l"/>
            <a:pathLst>
              <a:path h="3294920" w="4151947">
                <a:moveTo>
                  <a:pt x="0" y="0"/>
                </a:moveTo>
                <a:lnTo>
                  <a:pt x="4151947" y="0"/>
                </a:lnTo>
                <a:lnTo>
                  <a:pt x="4151947" y="3294920"/>
                </a:lnTo>
                <a:lnTo>
                  <a:pt x="0" y="32949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492906" y="3506229"/>
            <a:ext cx="4078816" cy="3274543"/>
          </a:xfrm>
          <a:custGeom>
            <a:avLst/>
            <a:gdLst/>
            <a:ahLst/>
            <a:cxnLst/>
            <a:rect r="r" b="b" t="t" l="l"/>
            <a:pathLst>
              <a:path h="3274543" w="4078816">
                <a:moveTo>
                  <a:pt x="0" y="0"/>
                </a:moveTo>
                <a:lnTo>
                  <a:pt x="4078816" y="0"/>
                </a:lnTo>
                <a:lnTo>
                  <a:pt x="4078816" y="3274542"/>
                </a:lnTo>
                <a:lnTo>
                  <a:pt x="0" y="32745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995244" y="3939092"/>
            <a:ext cx="4297511" cy="187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8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03.Models Confusion Matrics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1271" y="2677553"/>
            <a:ext cx="10107185" cy="5991626"/>
          </a:xfrm>
          <a:custGeom>
            <a:avLst/>
            <a:gdLst/>
            <a:ahLst/>
            <a:cxnLst/>
            <a:rect r="r" b="b" t="t" l="l"/>
            <a:pathLst>
              <a:path h="5991626" w="10107185">
                <a:moveTo>
                  <a:pt x="0" y="0"/>
                </a:moveTo>
                <a:lnTo>
                  <a:pt x="10107185" y="0"/>
                </a:lnTo>
                <a:lnTo>
                  <a:pt x="10107185" y="5991625"/>
                </a:lnTo>
                <a:lnTo>
                  <a:pt x="0" y="59916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03539" y="824671"/>
            <a:ext cx="1330964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Preformance Metrics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51747" y="1475874"/>
            <a:ext cx="4941145" cy="221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980"/>
              </a:lnSpc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DM Sans"/>
              </a:rPr>
              <a:t>Enhanc</a:t>
            </a:r>
            <a:r>
              <a:rPr lang="en-US" sz="2000" strike="noStrike" u="none">
                <a:solidFill>
                  <a:srgbClr val="000000"/>
                </a:solidFill>
                <a:latin typeface="DM Sans"/>
              </a:rPr>
              <a:t>ed Patient Care: Accurate prediction of patient survival upon admission allows for timely interventions, improving patient outcomes and satisfaction.</a:t>
            </a:r>
          </a:p>
          <a:p>
            <a:pPr algn="l" marL="0" indent="0" lvl="0">
              <a:lnSpc>
                <a:spcPts val="29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995244" y="4014657"/>
            <a:ext cx="4297511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78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Business Benifit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Exploring creativity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1747" y="4005347"/>
            <a:ext cx="4941145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2.Resource Efficiency: Predictive models optimize resource allocation, including staffing and equipment, leading to cost savings and better resource utilization.</a:t>
            </a:r>
          </a:p>
          <a:p>
            <a:pPr algn="l" marL="0" indent="0" lvl="0">
              <a:lnSpc>
                <a:spcPts val="298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099867" y="6758173"/>
            <a:ext cx="4941145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6.Competitive Advantage: Organizations using predictive analytics gain a competitive edge by offering high-quality, data-driven healthcare services.</a:t>
            </a:r>
          </a:p>
          <a:p>
            <a:pPr algn="l" marL="0" indent="0" lvl="0">
              <a:lnSpc>
                <a:spcPts val="298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2099867" y="4008755"/>
            <a:ext cx="4941145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5.Research and Innovation: The project fosters research and innovation in healthcare analytics, advancing predictive modeling for improved patient outcomes.</a:t>
            </a:r>
          </a:p>
          <a:p>
            <a:pPr algn="l" marL="0" indent="0" lvl="0">
              <a:lnSpc>
                <a:spcPts val="29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2099867" y="1237212"/>
            <a:ext cx="4941145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4.Data-Driven Decisions: Machine learning enables data-driven decision-making, tailoring treatment plans based on individual patient risk profiles.</a:t>
            </a:r>
          </a:p>
          <a:p>
            <a:pPr algn="l" marL="0" indent="0" lvl="0">
              <a:lnSpc>
                <a:spcPts val="298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504147" y="6782304"/>
            <a:ext cx="4941145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3.Cost Reduction: Early identification of high-risk patients reduces healthcare costs by preventing adverse events and shortening hospital stays.</a:t>
            </a:r>
          </a:p>
          <a:p>
            <a:pPr algn="l" marL="0" indent="0" lvl="0">
              <a:lnSpc>
                <a:spcPts val="29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786356"/>
            <a:ext cx="702508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Technical Part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90706" y="2130985"/>
            <a:ext cx="7450956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spc="-492">
                <a:solidFill>
                  <a:srgbClr val="000000"/>
                </a:solidFill>
                <a:latin typeface="DM Sans"/>
              </a:rPr>
              <a:t>01. Data Preprocessing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333626"/>
            <a:ext cx="7207061" cy="149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spc="-492">
                <a:solidFill>
                  <a:srgbClr val="000000"/>
                </a:solidFill>
                <a:latin typeface="DM Sans"/>
              </a:rPr>
              <a:t>02. EDA and Data Visiualziation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90706" y="6866263"/>
            <a:ext cx="6767628" cy="222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000" spc="-492">
                <a:solidFill>
                  <a:srgbClr val="000000"/>
                </a:solidFill>
                <a:latin typeface="DM Sans"/>
              </a:rPr>
              <a:t>03.Feature Engineering and Models Predection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934041" y="512582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882881" y="487479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9782" y="487479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606343" y="487479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348855" y="487479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2146199"/>
            <a:ext cx="9831979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01. Data Preprocessing</a:t>
            </a:r>
          </a:p>
          <a:p>
            <a:pPr algn="ctr" marL="0" indent="0" lvl="1">
              <a:lnSpc>
                <a:spcPts val="678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Data Cleaning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9782" y="56669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01184" y="56669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9782" y="6479721"/>
            <a:ext cx="2646492" cy="154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Removing missing data/ N/A / unexpected values 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901184" y="6479721"/>
            <a:ext cx="2732862" cy="76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dealing with outliers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624645" y="56669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24645" y="6479721"/>
            <a:ext cx="2747991" cy="154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data normalization/standardization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367157" y="56669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67157" y="6479721"/>
            <a:ext cx="264649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transform features to categorial if needed 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3" id="33"/>
          <p:cNvSpPr/>
          <p:nvPr/>
        </p:nvSpPr>
        <p:spPr>
          <a:xfrm>
            <a:off x="1681838" y="517670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5462678" y="4925674"/>
            <a:ext cx="502056" cy="50205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5480980" y="57178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480980" y="6530601"/>
            <a:ext cx="2646492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>
                <a:solidFill>
                  <a:srgbClr val="000000"/>
                </a:solidFill>
                <a:latin typeface="DM Sans"/>
              </a:rPr>
              <a:t>visualizing the data using plots(box/scatter/histograms ...etc)</a:t>
            </a:r>
          </a:p>
          <a:p>
            <a:pPr algn="l">
              <a:lnSpc>
                <a:spcPts val="31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-717857" y="2878477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1783182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7" y="0"/>
                </a:lnTo>
                <a:lnTo>
                  <a:pt x="5513037" y="6211873"/>
                </a:lnTo>
                <a:lnTo>
                  <a:pt x="0" y="62118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85237" y="5467419"/>
            <a:ext cx="13181924" cy="4346643"/>
          </a:xfrm>
          <a:custGeom>
            <a:avLst/>
            <a:gdLst/>
            <a:ahLst/>
            <a:cxnLst/>
            <a:rect r="r" b="b" t="t" l="l"/>
            <a:pathLst>
              <a:path h="4346643" w="13181924">
                <a:moveTo>
                  <a:pt x="0" y="0"/>
                </a:moveTo>
                <a:lnTo>
                  <a:pt x="13181925" y="0"/>
                </a:lnTo>
                <a:lnTo>
                  <a:pt x="13181925" y="4346643"/>
                </a:lnTo>
                <a:lnTo>
                  <a:pt x="0" y="43466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22990" y="752463"/>
            <a:ext cx="10644172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01. Data Preprocessing</a:t>
            </a:r>
          </a:p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99357" y="2837917"/>
            <a:ext cx="6746600" cy="420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913" indent="-463956" lvl="1">
              <a:lnSpc>
                <a:spcPts val="4168"/>
              </a:lnSpc>
              <a:buFont typeface="Arial"/>
              <a:buChar char="•"/>
            </a:pPr>
            <a:r>
              <a:rPr lang="en-US" sz="4297">
                <a:solidFill>
                  <a:srgbClr val="000000"/>
                </a:solidFill>
                <a:latin typeface="DM Sans Bold"/>
              </a:rPr>
              <a:t>preprocess_map</a:t>
            </a:r>
          </a:p>
          <a:p>
            <a:pPr algn="l" marL="927913" indent="-463956" lvl="1">
              <a:lnSpc>
                <a:spcPts val="4168"/>
              </a:lnSpc>
              <a:buFont typeface="Arial"/>
              <a:buChar char="•"/>
            </a:pPr>
            <a:r>
              <a:rPr lang="en-US" sz="4297">
                <a:solidFill>
                  <a:srgbClr val="000000"/>
                </a:solidFill>
                <a:latin typeface="DM Sans Bold"/>
              </a:rPr>
              <a:t>preprocess_reduce</a:t>
            </a:r>
          </a:p>
          <a:p>
            <a:pPr algn="l" marL="927913" indent="-463956" lvl="1">
              <a:lnSpc>
                <a:spcPts val="4168"/>
              </a:lnSpc>
              <a:buFont typeface="Arial"/>
              <a:buChar char="•"/>
            </a:pPr>
            <a:r>
              <a:rPr lang="en-US" sz="4297">
                <a:solidFill>
                  <a:srgbClr val="000000"/>
                </a:solidFill>
                <a:latin typeface="DM Sans Bold"/>
              </a:rPr>
              <a:t>my_map</a:t>
            </a:r>
          </a:p>
          <a:p>
            <a:pPr algn="l" marL="927913" indent="-463956" lvl="1">
              <a:lnSpc>
                <a:spcPts val="4168"/>
              </a:lnSpc>
              <a:buFont typeface="Arial"/>
              <a:buChar char="•"/>
            </a:pPr>
            <a:r>
              <a:rPr lang="en-US" sz="4297">
                <a:solidFill>
                  <a:srgbClr val="000000"/>
                </a:solidFill>
                <a:latin typeface="DM Sans Bold"/>
              </a:rPr>
              <a:t>my_reduce</a:t>
            </a:r>
          </a:p>
          <a:p>
            <a:pPr algn="l">
              <a:lnSpc>
                <a:spcPts val="3335"/>
              </a:lnSpc>
            </a:pPr>
          </a:p>
          <a:p>
            <a:pPr algn="l">
              <a:lnSpc>
                <a:spcPts val="3335"/>
              </a:lnSpc>
            </a:pPr>
          </a:p>
          <a:p>
            <a:pPr algn="l">
              <a:lnSpc>
                <a:spcPts val="3335"/>
              </a:lnSpc>
            </a:pPr>
          </a:p>
          <a:p>
            <a:pPr algn="l">
              <a:lnSpc>
                <a:spcPts val="3335"/>
              </a:lnSpc>
            </a:pPr>
          </a:p>
          <a:p>
            <a:pPr algn="l">
              <a:lnSpc>
                <a:spcPts val="333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674156" y="5408816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744033" y="5143500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79442" y="5143500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86441" y="5143500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2417930" y="1513287"/>
            <a:ext cx="1252679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02.Data Visiualization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79442" y="5721756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62336" y="5721756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79442" y="6505982"/>
            <a:ext cx="2646492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Box Plots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762336" y="6505982"/>
            <a:ext cx="2732862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Pie Charts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04744" y="5721756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04744" y="6505982"/>
            <a:ext cx="2747991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Histograms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945401" y="617492"/>
            <a:ext cx="3753838" cy="3074130"/>
          </a:xfrm>
          <a:custGeom>
            <a:avLst/>
            <a:gdLst/>
            <a:ahLst/>
            <a:cxnLst/>
            <a:rect r="r" b="b" t="t" l="l"/>
            <a:pathLst>
              <a:path h="3074130" w="3753838">
                <a:moveTo>
                  <a:pt x="0" y="0"/>
                </a:moveTo>
                <a:lnTo>
                  <a:pt x="3753837" y="0"/>
                </a:lnTo>
                <a:lnTo>
                  <a:pt x="3753837" y="3074130"/>
                </a:lnTo>
                <a:lnTo>
                  <a:pt x="0" y="3074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945401" y="3603027"/>
            <a:ext cx="3462835" cy="2871934"/>
          </a:xfrm>
          <a:custGeom>
            <a:avLst/>
            <a:gdLst/>
            <a:ahLst/>
            <a:cxnLst/>
            <a:rect r="r" b="b" t="t" l="l"/>
            <a:pathLst>
              <a:path h="2871934" w="3462835">
                <a:moveTo>
                  <a:pt x="0" y="0"/>
                </a:moveTo>
                <a:lnTo>
                  <a:pt x="3462835" y="0"/>
                </a:lnTo>
                <a:lnTo>
                  <a:pt x="3462835" y="2871934"/>
                </a:lnTo>
                <a:lnTo>
                  <a:pt x="0" y="28719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5232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139360" y="6800982"/>
            <a:ext cx="3512673" cy="2894903"/>
          </a:xfrm>
          <a:custGeom>
            <a:avLst/>
            <a:gdLst/>
            <a:ahLst/>
            <a:cxnLst/>
            <a:rect r="r" b="b" t="t" l="l"/>
            <a:pathLst>
              <a:path h="2894903" w="3512673">
                <a:moveTo>
                  <a:pt x="0" y="0"/>
                </a:moveTo>
                <a:lnTo>
                  <a:pt x="3512674" y="0"/>
                </a:lnTo>
                <a:lnTo>
                  <a:pt x="3512674" y="2894903"/>
                </a:lnTo>
                <a:lnTo>
                  <a:pt x="0" y="28949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007256" y="3847254"/>
            <a:ext cx="3822742" cy="3076654"/>
          </a:xfrm>
          <a:custGeom>
            <a:avLst/>
            <a:gdLst/>
            <a:ahLst/>
            <a:cxnLst/>
            <a:rect r="r" b="b" t="t" l="l"/>
            <a:pathLst>
              <a:path h="3076654" w="3822742">
                <a:moveTo>
                  <a:pt x="0" y="0"/>
                </a:moveTo>
                <a:lnTo>
                  <a:pt x="3822742" y="0"/>
                </a:lnTo>
                <a:lnTo>
                  <a:pt x="3822742" y="3076653"/>
                </a:lnTo>
                <a:lnTo>
                  <a:pt x="0" y="307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586007" y="461860"/>
            <a:ext cx="4131186" cy="3385393"/>
          </a:xfrm>
          <a:custGeom>
            <a:avLst/>
            <a:gdLst/>
            <a:ahLst/>
            <a:cxnLst/>
            <a:rect r="r" b="b" t="t" l="l"/>
            <a:pathLst>
              <a:path h="3385393" w="4131186">
                <a:moveTo>
                  <a:pt x="0" y="0"/>
                </a:moveTo>
                <a:lnTo>
                  <a:pt x="4131186" y="0"/>
                </a:lnTo>
                <a:lnTo>
                  <a:pt x="4131186" y="3385394"/>
                </a:lnTo>
                <a:lnTo>
                  <a:pt x="0" y="33853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007256" y="6840696"/>
            <a:ext cx="3974667" cy="3166808"/>
          </a:xfrm>
          <a:custGeom>
            <a:avLst/>
            <a:gdLst/>
            <a:ahLst/>
            <a:cxnLst/>
            <a:rect r="r" b="b" t="t" l="l"/>
            <a:pathLst>
              <a:path h="3166808" w="3974667">
                <a:moveTo>
                  <a:pt x="0" y="0"/>
                </a:moveTo>
                <a:lnTo>
                  <a:pt x="3974666" y="0"/>
                </a:lnTo>
                <a:lnTo>
                  <a:pt x="3974666" y="3166808"/>
                </a:lnTo>
                <a:lnTo>
                  <a:pt x="0" y="3166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995244" y="4385814"/>
            <a:ext cx="429751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Box Plots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539099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7128032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539099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7128032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561221" y="3665936"/>
            <a:ext cx="4028372" cy="3079191"/>
          </a:xfrm>
          <a:custGeom>
            <a:avLst/>
            <a:gdLst/>
            <a:ahLst/>
            <a:cxnLst/>
            <a:rect r="r" b="b" t="t" l="l"/>
            <a:pathLst>
              <a:path h="3079191" w="4028372">
                <a:moveTo>
                  <a:pt x="0" y="0"/>
                </a:moveTo>
                <a:lnTo>
                  <a:pt x="4028373" y="0"/>
                </a:lnTo>
                <a:lnTo>
                  <a:pt x="4028373" y="3079191"/>
                </a:lnTo>
                <a:lnTo>
                  <a:pt x="0" y="30791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76129" y="198816"/>
            <a:ext cx="4292382" cy="3333770"/>
          </a:xfrm>
          <a:custGeom>
            <a:avLst/>
            <a:gdLst/>
            <a:ahLst/>
            <a:cxnLst/>
            <a:rect r="r" b="b" t="t" l="l"/>
            <a:pathLst>
              <a:path h="3333770" w="4292382">
                <a:moveTo>
                  <a:pt x="0" y="0"/>
                </a:moveTo>
                <a:lnTo>
                  <a:pt x="4292381" y="0"/>
                </a:lnTo>
                <a:lnTo>
                  <a:pt x="4292381" y="3333770"/>
                </a:lnTo>
                <a:lnTo>
                  <a:pt x="0" y="3333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561221" y="165135"/>
            <a:ext cx="4342052" cy="3331561"/>
          </a:xfrm>
          <a:custGeom>
            <a:avLst/>
            <a:gdLst/>
            <a:ahLst/>
            <a:cxnLst/>
            <a:rect r="r" b="b" t="t" l="l"/>
            <a:pathLst>
              <a:path h="3331561" w="4342052">
                <a:moveTo>
                  <a:pt x="0" y="0"/>
                </a:moveTo>
                <a:lnTo>
                  <a:pt x="4342053" y="0"/>
                </a:lnTo>
                <a:lnTo>
                  <a:pt x="4342053" y="3331560"/>
                </a:lnTo>
                <a:lnTo>
                  <a:pt x="0" y="33315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63351" y="3665936"/>
            <a:ext cx="4317937" cy="3330454"/>
          </a:xfrm>
          <a:custGeom>
            <a:avLst/>
            <a:gdLst/>
            <a:ahLst/>
            <a:cxnLst/>
            <a:rect r="r" b="b" t="t" l="l"/>
            <a:pathLst>
              <a:path h="3330454" w="4317937">
                <a:moveTo>
                  <a:pt x="0" y="0"/>
                </a:moveTo>
                <a:lnTo>
                  <a:pt x="4317937" y="0"/>
                </a:lnTo>
                <a:lnTo>
                  <a:pt x="4317937" y="3330455"/>
                </a:lnTo>
                <a:lnTo>
                  <a:pt x="0" y="333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663351" y="7123756"/>
            <a:ext cx="4113376" cy="3163244"/>
          </a:xfrm>
          <a:custGeom>
            <a:avLst/>
            <a:gdLst/>
            <a:ahLst/>
            <a:cxnLst/>
            <a:rect r="r" b="b" t="t" l="l"/>
            <a:pathLst>
              <a:path h="3163244" w="4113376">
                <a:moveTo>
                  <a:pt x="0" y="0"/>
                </a:moveTo>
                <a:lnTo>
                  <a:pt x="4113376" y="0"/>
                </a:lnTo>
                <a:lnTo>
                  <a:pt x="4113376" y="3163244"/>
                </a:lnTo>
                <a:lnTo>
                  <a:pt x="0" y="31632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561221" y="6996391"/>
            <a:ext cx="4177807" cy="3218198"/>
          </a:xfrm>
          <a:custGeom>
            <a:avLst/>
            <a:gdLst/>
            <a:ahLst/>
            <a:cxnLst/>
            <a:rect r="r" b="b" t="t" l="l"/>
            <a:pathLst>
              <a:path h="3218198" w="4177807">
                <a:moveTo>
                  <a:pt x="0" y="0"/>
                </a:moveTo>
                <a:lnTo>
                  <a:pt x="4177807" y="0"/>
                </a:lnTo>
                <a:lnTo>
                  <a:pt x="4177807" y="3218198"/>
                </a:lnTo>
                <a:lnTo>
                  <a:pt x="0" y="32181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995244" y="4385814"/>
            <a:ext cx="429751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Histograms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539099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7128032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539099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7128032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294651" y="223214"/>
            <a:ext cx="3055337" cy="3085814"/>
          </a:xfrm>
          <a:custGeom>
            <a:avLst/>
            <a:gdLst/>
            <a:ahLst/>
            <a:cxnLst/>
            <a:rect r="r" b="b" t="t" l="l"/>
            <a:pathLst>
              <a:path h="3085814" w="3055337">
                <a:moveTo>
                  <a:pt x="0" y="0"/>
                </a:moveTo>
                <a:lnTo>
                  <a:pt x="3055337" y="0"/>
                </a:lnTo>
                <a:lnTo>
                  <a:pt x="3055337" y="3085814"/>
                </a:lnTo>
                <a:lnTo>
                  <a:pt x="0" y="3085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246089" y="3495643"/>
            <a:ext cx="3025467" cy="3067328"/>
          </a:xfrm>
          <a:custGeom>
            <a:avLst/>
            <a:gdLst/>
            <a:ahLst/>
            <a:cxnLst/>
            <a:rect r="r" b="b" t="t" l="l"/>
            <a:pathLst>
              <a:path h="3067328" w="3025467">
                <a:moveTo>
                  <a:pt x="0" y="0"/>
                </a:moveTo>
                <a:lnTo>
                  <a:pt x="3025466" y="0"/>
                </a:lnTo>
                <a:lnTo>
                  <a:pt x="3025466" y="3067328"/>
                </a:lnTo>
                <a:lnTo>
                  <a:pt x="0" y="30673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373084" y="7125699"/>
            <a:ext cx="2898471" cy="2961321"/>
          </a:xfrm>
          <a:custGeom>
            <a:avLst/>
            <a:gdLst/>
            <a:ahLst/>
            <a:cxnLst/>
            <a:rect r="r" b="b" t="t" l="l"/>
            <a:pathLst>
              <a:path h="2961321" w="2898471">
                <a:moveTo>
                  <a:pt x="0" y="0"/>
                </a:moveTo>
                <a:lnTo>
                  <a:pt x="2898471" y="0"/>
                </a:lnTo>
                <a:lnTo>
                  <a:pt x="2898471" y="2961321"/>
                </a:lnTo>
                <a:lnTo>
                  <a:pt x="0" y="29613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811192" y="223214"/>
            <a:ext cx="3172696" cy="3244171"/>
          </a:xfrm>
          <a:custGeom>
            <a:avLst/>
            <a:gdLst/>
            <a:ahLst/>
            <a:cxnLst/>
            <a:rect r="r" b="b" t="t" l="l"/>
            <a:pathLst>
              <a:path h="3244171" w="3172696">
                <a:moveTo>
                  <a:pt x="0" y="0"/>
                </a:moveTo>
                <a:lnTo>
                  <a:pt x="3172696" y="0"/>
                </a:lnTo>
                <a:lnTo>
                  <a:pt x="3172696" y="3244171"/>
                </a:lnTo>
                <a:lnTo>
                  <a:pt x="0" y="32441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712224" y="3761540"/>
            <a:ext cx="3370633" cy="2801432"/>
          </a:xfrm>
          <a:custGeom>
            <a:avLst/>
            <a:gdLst/>
            <a:ahLst/>
            <a:cxnLst/>
            <a:rect r="r" b="b" t="t" l="l"/>
            <a:pathLst>
              <a:path h="2801432" w="3370633">
                <a:moveTo>
                  <a:pt x="0" y="0"/>
                </a:moveTo>
                <a:lnTo>
                  <a:pt x="3370633" y="0"/>
                </a:lnTo>
                <a:lnTo>
                  <a:pt x="3370633" y="2801431"/>
                </a:lnTo>
                <a:lnTo>
                  <a:pt x="0" y="28014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920177" y="6946158"/>
            <a:ext cx="3091006" cy="3140861"/>
          </a:xfrm>
          <a:custGeom>
            <a:avLst/>
            <a:gdLst/>
            <a:ahLst/>
            <a:cxnLst/>
            <a:rect r="r" b="b" t="t" l="l"/>
            <a:pathLst>
              <a:path h="3140861" w="3091006">
                <a:moveTo>
                  <a:pt x="0" y="0"/>
                </a:moveTo>
                <a:lnTo>
                  <a:pt x="3091007" y="0"/>
                </a:lnTo>
                <a:lnTo>
                  <a:pt x="3091007" y="3140862"/>
                </a:lnTo>
                <a:lnTo>
                  <a:pt x="0" y="31408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995244" y="4385814"/>
            <a:ext cx="429751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Pie Charts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DAGE33s0OsE</dc:identifier>
  <dcterms:modified xsi:type="dcterms:W3CDTF">2011-08-01T06:04:30Z</dcterms:modified>
  <cp:revision>1</cp:revision>
  <dc:title>Patient survival prediction for cases admission</dc:title>
</cp:coreProperties>
</file>