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16" r:id="rId4"/>
    <p:sldLayoutId id="2147483817" r:id="rId5"/>
    <p:sldLayoutId id="2147483822" r:id="rId6"/>
    <p:sldLayoutId id="2147483818" r:id="rId7"/>
    <p:sldLayoutId id="2147483819" r:id="rId8"/>
    <p:sldLayoutId id="2147483820" r:id="rId9"/>
    <p:sldLayoutId id="2147483821" r:id="rId10"/>
    <p:sldLayoutId id="214748382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F516C-42BA-95DF-E275-38A95D50CA9F}"/>
              </a:ext>
            </a:extLst>
          </p:cNvPr>
          <p:cNvSpPr txBox="1"/>
          <p:nvPr/>
        </p:nvSpPr>
        <p:spPr>
          <a:xfrm>
            <a:off x="2095180" y="2850000"/>
            <a:ext cx="8332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SQL Case Study - Paintings </a:t>
            </a:r>
          </a:p>
        </p:txBody>
      </p:sp>
    </p:spTree>
    <p:extLst>
      <p:ext uri="{BB962C8B-B14F-4D97-AF65-F5344CB8AC3E}">
        <p14:creationId xmlns:p14="http://schemas.microsoft.com/office/powerpoint/2010/main" val="11559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5822-C6A1-317D-8BCB-6858C2AF4C27}"/>
              </a:ext>
            </a:extLst>
          </p:cNvPr>
          <p:cNvSpPr txBox="1">
            <a:spLocks/>
          </p:cNvSpPr>
          <p:nvPr/>
        </p:nvSpPr>
        <p:spPr>
          <a:xfrm>
            <a:off x="1224116" y="1792507"/>
            <a:ext cx="9365226" cy="1340858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museum_hours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[sohag]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[museum_hours]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Thusday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EA31-5C35-E396-5ECE-AE3114CF2A14}"/>
              </a:ext>
            </a:extLst>
          </p:cNvPr>
          <p:cNvSpPr txBox="1"/>
          <p:nvPr/>
        </p:nvSpPr>
        <p:spPr>
          <a:xfrm>
            <a:off x="1238864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8: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Museum_Hours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table has 1 invalid entry. Identify it and remove it.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2010-239F-4132-FE21-422A853DF07B}"/>
              </a:ext>
            </a:extLst>
          </p:cNvPr>
          <p:cNvSpPr txBox="1"/>
          <p:nvPr/>
        </p:nvSpPr>
        <p:spPr>
          <a:xfrm>
            <a:off x="1224116" y="12723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21C2-6DF8-E0B3-B094-B57B5831EC37}"/>
              </a:ext>
            </a:extLst>
          </p:cNvPr>
          <p:cNvSpPr txBox="1"/>
          <p:nvPr/>
        </p:nvSpPr>
        <p:spPr>
          <a:xfrm>
            <a:off x="1224115" y="313336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CF35C4-47EC-8FC5-B770-62BDB5AD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41" y="3539568"/>
            <a:ext cx="5531556" cy="25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DE6F-8A7C-CEBE-6A5B-FF1710299A82}"/>
              </a:ext>
            </a:extLst>
          </p:cNvPr>
          <p:cNvSpPr txBox="1">
            <a:spLocks/>
          </p:cNvSpPr>
          <p:nvPr/>
        </p:nvSpPr>
        <p:spPr>
          <a:xfrm>
            <a:off x="1224115" y="1641670"/>
            <a:ext cx="9365226" cy="1340858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CD605-31C8-6900-6B8C-D6414EAE4A7E}"/>
              </a:ext>
            </a:extLst>
          </p:cNvPr>
          <p:cNvSpPr txBox="1"/>
          <p:nvPr/>
        </p:nvSpPr>
        <p:spPr>
          <a:xfrm>
            <a:off x="1238864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9: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Fetch the top 10 most famous painting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6D5C7-999D-80AE-5C7D-AF6F7CC231AB}"/>
              </a:ext>
            </a:extLst>
          </p:cNvPr>
          <p:cNvSpPr txBox="1"/>
          <p:nvPr/>
        </p:nvSpPr>
        <p:spPr>
          <a:xfrm>
            <a:off x="1224116" y="12723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DDCB8-1B79-AC40-721A-806DA317B4BB}"/>
              </a:ext>
            </a:extLst>
          </p:cNvPr>
          <p:cNvSpPr txBox="1"/>
          <p:nvPr/>
        </p:nvSpPr>
        <p:spPr>
          <a:xfrm>
            <a:off x="1224115" y="313336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C206B-82DE-FF11-271E-E87EB880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24" y="3653534"/>
            <a:ext cx="5626511" cy="24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7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AD11-D939-FB1B-8682-FFC36497C89E}"/>
              </a:ext>
            </a:extLst>
          </p:cNvPr>
          <p:cNvSpPr txBox="1">
            <a:spLocks/>
          </p:cNvSpPr>
          <p:nvPr/>
        </p:nvSpPr>
        <p:spPr>
          <a:xfrm>
            <a:off x="1224115" y="1792507"/>
            <a:ext cx="9365226" cy="1479358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museum_hours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[sohag]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museum_id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mh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'Sunday'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'Monday'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[close]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[open]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2601C-04AA-6E61-4F78-753BB5A55D0F}"/>
              </a:ext>
            </a:extLst>
          </p:cNvPr>
          <p:cNvSpPr txBox="1"/>
          <p:nvPr/>
        </p:nvSpPr>
        <p:spPr>
          <a:xfrm>
            <a:off x="1238864" y="752169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10: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Identify the museums which are open on both Sunday and Monday. Display museum name, city.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C3F05-7464-4E4F-FF89-4571C66205B1}"/>
              </a:ext>
            </a:extLst>
          </p:cNvPr>
          <p:cNvSpPr txBox="1"/>
          <p:nvPr/>
        </p:nvSpPr>
        <p:spPr>
          <a:xfrm>
            <a:off x="1224115" y="1410837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53FD-8C19-A15F-DA0F-A1ECFA54D252}"/>
              </a:ext>
            </a:extLst>
          </p:cNvPr>
          <p:cNvSpPr txBox="1"/>
          <p:nvPr/>
        </p:nvSpPr>
        <p:spPr>
          <a:xfrm>
            <a:off x="1238864" y="3429000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37E5E3-B894-71DD-2480-79B37D6B9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73" y="3586136"/>
            <a:ext cx="6121555" cy="26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A61-92CF-49AA-0D0E-5471A832A57C}"/>
              </a:ext>
            </a:extLst>
          </p:cNvPr>
          <p:cNvSpPr txBox="1">
            <a:spLocks/>
          </p:cNvSpPr>
          <p:nvPr/>
        </p:nvSpPr>
        <p:spPr>
          <a:xfrm>
            <a:off x="1224115" y="1614138"/>
            <a:ext cx="9365226" cy="2291307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museum_hours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8979E-9DE4-C933-0EA2-AEBA267306B3}"/>
              </a:ext>
            </a:extLst>
          </p:cNvPr>
          <p:cNvSpPr txBox="1"/>
          <p:nvPr/>
        </p:nvSpPr>
        <p:spPr>
          <a:xfrm>
            <a:off x="1238864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11: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How many museums are open every single day?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B56AD-4362-9A1E-15AA-A9E419C4B665}"/>
              </a:ext>
            </a:extLst>
          </p:cNvPr>
          <p:cNvSpPr txBox="1"/>
          <p:nvPr/>
        </p:nvSpPr>
        <p:spPr>
          <a:xfrm>
            <a:off x="1224115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61DE0-5A8E-7A64-94C1-74FB6E997144}"/>
              </a:ext>
            </a:extLst>
          </p:cNvPr>
          <p:cNvSpPr txBox="1"/>
          <p:nvPr/>
        </p:nvSpPr>
        <p:spPr>
          <a:xfrm>
            <a:off x="1238864" y="3720779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CC752A9-6B52-7BE4-C70A-F1F3AE19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09" y="4034778"/>
            <a:ext cx="3433919" cy="20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5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7882-A89F-1B60-A8C5-C616CD4A9E10}"/>
              </a:ext>
            </a:extLst>
          </p:cNvPr>
          <p:cNvSpPr txBox="1">
            <a:spLocks/>
          </p:cNvSpPr>
          <p:nvPr/>
        </p:nvSpPr>
        <p:spPr>
          <a:xfrm>
            <a:off x="1224115" y="1871036"/>
            <a:ext cx="9365226" cy="1814156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A192-1A57-D53C-F2D2-D16E1B28CAC0}"/>
              </a:ext>
            </a:extLst>
          </p:cNvPr>
          <p:cNvSpPr txBox="1"/>
          <p:nvPr/>
        </p:nvSpPr>
        <p:spPr>
          <a:xfrm>
            <a:off x="1238864" y="752169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12: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are the top 5 most popular museum? (Popularity is defined based on most no of paintings in a museum)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FF525-1224-404C-9612-F62F1A9B345C}"/>
              </a:ext>
            </a:extLst>
          </p:cNvPr>
          <p:cNvSpPr txBox="1"/>
          <p:nvPr/>
        </p:nvSpPr>
        <p:spPr>
          <a:xfrm>
            <a:off x="1224115" y="132165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E290F-22DA-ADC2-6C33-FB58E53FA6BD}"/>
              </a:ext>
            </a:extLst>
          </p:cNvPr>
          <p:cNvSpPr txBox="1"/>
          <p:nvPr/>
        </p:nvSpPr>
        <p:spPr>
          <a:xfrm>
            <a:off x="4370439" y="4618032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A96C7-C7DB-1741-5C59-548AAA5DA5F6}"/>
              </a:ext>
            </a:extLst>
          </p:cNvPr>
          <p:cNvSpPr txBox="1"/>
          <p:nvPr/>
        </p:nvSpPr>
        <p:spPr>
          <a:xfrm>
            <a:off x="1393727" y="1690985"/>
            <a:ext cx="6695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FE935D-0EA6-6BB1-3D61-D7216F08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92" y="4157728"/>
            <a:ext cx="499232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D1C6F-5337-4756-E0E8-2D9CFFEEC829}"/>
              </a:ext>
            </a:extLst>
          </p:cNvPr>
          <p:cNvSpPr txBox="1"/>
          <p:nvPr/>
        </p:nvSpPr>
        <p:spPr>
          <a:xfrm>
            <a:off x="1238864" y="752169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13: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Who are the top 5 most popular artist? (Popularity is defined based on most no of paintings done by an artist)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3EAC6-1549-3C09-7A93-0E5050EF64FA}"/>
              </a:ext>
            </a:extLst>
          </p:cNvPr>
          <p:cNvSpPr txBox="1"/>
          <p:nvPr/>
        </p:nvSpPr>
        <p:spPr>
          <a:xfrm>
            <a:off x="1224114" y="138158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D9BF-A5D0-E02C-B70A-6FB48C8AEA16}"/>
              </a:ext>
            </a:extLst>
          </p:cNvPr>
          <p:cNvSpPr txBox="1"/>
          <p:nvPr/>
        </p:nvSpPr>
        <p:spPr>
          <a:xfrm>
            <a:off x="5233219" y="392307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7C532-8EE9-F8A0-458B-FA58CEDBA175}"/>
              </a:ext>
            </a:extLst>
          </p:cNvPr>
          <p:cNvSpPr txBox="1"/>
          <p:nvPr/>
        </p:nvSpPr>
        <p:spPr>
          <a:xfrm>
            <a:off x="1413387" y="1771712"/>
            <a:ext cx="6786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[artist]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E437BD-2C83-C0BC-9532-7057B0F1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07" y="3923071"/>
            <a:ext cx="4755180" cy="23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C846-B555-BA75-891D-C4A975C62C37}"/>
              </a:ext>
            </a:extLst>
          </p:cNvPr>
          <p:cNvSpPr txBox="1">
            <a:spLocks/>
          </p:cNvSpPr>
          <p:nvPr/>
        </p:nvSpPr>
        <p:spPr>
          <a:xfrm>
            <a:off x="1224115" y="1614139"/>
            <a:ext cx="9365226" cy="2106640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cte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[sohag]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canvas_size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rnk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rk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cte 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area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size_id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rnk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rk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D0C7E-A0F1-8105-A626-B7AC7DDDF65D}"/>
              </a:ext>
            </a:extLst>
          </p:cNvPr>
          <p:cNvSpPr txBox="1"/>
          <p:nvPr/>
        </p:nvSpPr>
        <p:spPr>
          <a:xfrm>
            <a:off x="1238864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14: </a:t>
            </a:r>
            <a:r>
              <a:rPr lang="en-US" sz="18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Display the 3 least popular </a:t>
            </a:r>
            <a:r>
              <a:rPr lang="en-US" sz="1800" kern="1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canva</a:t>
            </a:r>
            <a:r>
              <a:rPr lang="en-US" sz="18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sizes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2D23C-D971-3FD3-E2BF-C30AAB148BFF}"/>
              </a:ext>
            </a:extLst>
          </p:cNvPr>
          <p:cNvSpPr txBox="1"/>
          <p:nvPr/>
        </p:nvSpPr>
        <p:spPr>
          <a:xfrm>
            <a:off x="1224115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22191-D668-7F27-222D-98E1CF013DB4}"/>
              </a:ext>
            </a:extLst>
          </p:cNvPr>
          <p:cNvSpPr txBox="1"/>
          <p:nvPr/>
        </p:nvSpPr>
        <p:spPr>
          <a:xfrm>
            <a:off x="1224114" y="3839327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54DED11-4B00-EE10-5026-E3CAB3EC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70" y="4023992"/>
            <a:ext cx="4778233" cy="22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5DAF-0CD6-7937-55A0-13A90F833708}"/>
              </a:ext>
            </a:extLst>
          </p:cNvPr>
          <p:cNvSpPr txBox="1">
            <a:spLocks/>
          </p:cNvSpPr>
          <p:nvPr/>
        </p:nvSpPr>
        <p:spPr>
          <a:xfrm>
            <a:off x="1224115" y="1614138"/>
            <a:ext cx="9365226" cy="240985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no_style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F4B3F-29B2-FB02-A021-AE2D101E0724}"/>
              </a:ext>
            </a:extLst>
          </p:cNvPr>
          <p:cNvSpPr txBox="1"/>
          <p:nvPr/>
        </p:nvSpPr>
        <p:spPr>
          <a:xfrm>
            <a:off x="1224114" y="79060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15: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museum has the most no of most popular painting style?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68F4F-A33F-ABEC-0551-ADDC2B483564}"/>
              </a:ext>
            </a:extLst>
          </p:cNvPr>
          <p:cNvSpPr txBox="1"/>
          <p:nvPr/>
        </p:nvSpPr>
        <p:spPr>
          <a:xfrm>
            <a:off x="1224115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0EA00-662F-50B0-CE88-B5A1DAE9A79E}"/>
              </a:ext>
            </a:extLst>
          </p:cNvPr>
          <p:cNvSpPr txBox="1"/>
          <p:nvPr/>
        </p:nvSpPr>
        <p:spPr>
          <a:xfrm>
            <a:off x="1224115" y="410885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F1685B-F465-9BC8-96BF-F912F60E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4" y="4023991"/>
            <a:ext cx="552983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F11C-6990-BA01-09B8-2EEB0E2F817D}"/>
              </a:ext>
            </a:extLst>
          </p:cNvPr>
          <p:cNvSpPr txBox="1">
            <a:spLocks/>
          </p:cNvSpPr>
          <p:nvPr/>
        </p:nvSpPr>
        <p:spPr>
          <a:xfrm>
            <a:off x="1224115" y="1614138"/>
            <a:ext cx="9365226" cy="2618649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[artist]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63FC-50F6-2B26-1122-726443492054}"/>
              </a:ext>
            </a:extLst>
          </p:cNvPr>
          <p:cNvSpPr txBox="1"/>
          <p:nvPr/>
        </p:nvSpPr>
        <p:spPr>
          <a:xfrm>
            <a:off x="1224114" y="79060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16: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Identify the artists whose paintings are displayed in multiple countries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38EEC-A684-475A-7081-2EC640870C84}"/>
              </a:ext>
            </a:extLst>
          </p:cNvPr>
          <p:cNvSpPr txBox="1"/>
          <p:nvPr/>
        </p:nvSpPr>
        <p:spPr>
          <a:xfrm>
            <a:off x="1224115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3423-876F-45FE-595C-55AD8E27E849}"/>
              </a:ext>
            </a:extLst>
          </p:cNvPr>
          <p:cNvSpPr txBox="1"/>
          <p:nvPr/>
        </p:nvSpPr>
        <p:spPr>
          <a:xfrm>
            <a:off x="1224115" y="4232787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405632-ACF6-632A-CAD5-14F07496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9" y="4232786"/>
            <a:ext cx="5757369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67BE-A903-BBE6-712B-64CF5A6CFEDC}"/>
              </a:ext>
            </a:extLst>
          </p:cNvPr>
          <p:cNvSpPr txBox="1">
            <a:spLocks/>
          </p:cNvSpPr>
          <p:nvPr/>
        </p:nvSpPr>
        <p:spPr>
          <a:xfrm>
            <a:off x="1224115" y="1614139"/>
            <a:ext cx="9365226" cy="234538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STRING_AGG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no_of_museum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no_of_museum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C32A5-7417-B41A-3AE2-4BA7D8D49A3B}"/>
              </a:ext>
            </a:extLst>
          </p:cNvPr>
          <p:cNvSpPr txBox="1"/>
          <p:nvPr/>
        </p:nvSpPr>
        <p:spPr>
          <a:xfrm>
            <a:off x="1224114" y="790609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17: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Display the country and the city with most no of museums. Output 2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seperate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columns to mention the city and country. If there are multiple value,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seperate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them with comma.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2BB0E-D93A-9154-71C7-62B9B092193F}"/>
              </a:ext>
            </a:extLst>
          </p:cNvPr>
          <p:cNvSpPr txBox="1"/>
          <p:nvPr/>
        </p:nvSpPr>
        <p:spPr>
          <a:xfrm>
            <a:off x="1224115" y="134087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3A416-B3C1-76AD-CEDA-B0F63D0E89FB}"/>
              </a:ext>
            </a:extLst>
          </p:cNvPr>
          <p:cNvSpPr txBox="1"/>
          <p:nvPr/>
        </p:nvSpPr>
        <p:spPr>
          <a:xfrm>
            <a:off x="1224114" y="395952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435C9AB-351A-E9FE-EBE8-31ABDDC5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05" y="3959523"/>
            <a:ext cx="6670567" cy="22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B38495-3B1D-72D7-18E1-3D851071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" y="580243"/>
            <a:ext cx="11289651" cy="5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4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78E6-4B53-BBD8-A53A-E22DCE9D5993}"/>
              </a:ext>
            </a:extLst>
          </p:cNvPr>
          <p:cNvSpPr txBox="1">
            <a:spLocks/>
          </p:cNvSpPr>
          <p:nvPr/>
        </p:nvSpPr>
        <p:spPr>
          <a:xfrm>
            <a:off x="2204880" y="1738239"/>
            <a:ext cx="10228008" cy="2767082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f_name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printing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[artist]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f_name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printing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museum_name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C97E6-2D10-D788-7C27-CD15E77945E0}"/>
              </a:ext>
            </a:extLst>
          </p:cNvPr>
          <p:cNvSpPr txBox="1"/>
          <p:nvPr/>
        </p:nvSpPr>
        <p:spPr>
          <a:xfrm>
            <a:off x="1224114" y="790609"/>
            <a:ext cx="99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18: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Identify the artist and the museum where the most expensive and least expensive painting is placed. Display the artist name,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sale_price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, painting name, museum name, museum city and canvas label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4C0C5-4F4E-2C37-96AC-4CA61546A9FF}"/>
              </a:ext>
            </a:extLst>
          </p:cNvPr>
          <p:cNvSpPr txBox="1"/>
          <p:nvPr/>
        </p:nvSpPr>
        <p:spPr>
          <a:xfrm>
            <a:off x="1224114" y="1713939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7A17A-1C80-42A1-8DE5-F8BF5DAE4B8F}"/>
              </a:ext>
            </a:extLst>
          </p:cNvPr>
          <p:cNvSpPr txBox="1"/>
          <p:nvPr/>
        </p:nvSpPr>
        <p:spPr>
          <a:xfrm>
            <a:off x="1224114" y="452962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FA82F0C-FAEF-C113-8F58-FF66C1E7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0" y="4615350"/>
            <a:ext cx="7935432" cy="75306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E5CB641-0E97-3356-DDE2-AE7E717B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0" y="5478443"/>
            <a:ext cx="8254581" cy="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56D1-EBC7-1B04-7DCE-F00DEF7A0F9A}"/>
              </a:ext>
            </a:extLst>
          </p:cNvPr>
          <p:cNvSpPr txBox="1">
            <a:spLocks/>
          </p:cNvSpPr>
          <p:nvPr/>
        </p:nvSpPr>
        <p:spPr>
          <a:xfrm>
            <a:off x="1224115" y="1614139"/>
            <a:ext cx="9365226" cy="2146700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B35E2-D3F5-70CE-5247-50FF7E8ECB3E}"/>
              </a:ext>
            </a:extLst>
          </p:cNvPr>
          <p:cNvSpPr txBox="1"/>
          <p:nvPr/>
        </p:nvSpPr>
        <p:spPr>
          <a:xfrm>
            <a:off x="1224114" y="79060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19:</a:t>
            </a:r>
            <a:r>
              <a:rPr lang="en-US" sz="18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country has the 5th highest no of paintings?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7E4D5-6DBF-9F10-AF07-4B9CE52CCCFC}"/>
              </a:ext>
            </a:extLst>
          </p:cNvPr>
          <p:cNvSpPr txBox="1"/>
          <p:nvPr/>
        </p:nvSpPr>
        <p:spPr>
          <a:xfrm>
            <a:off x="1224114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F0BC-ACF1-7474-2774-A6866B23DD29}"/>
              </a:ext>
            </a:extLst>
          </p:cNvPr>
          <p:cNvSpPr txBox="1"/>
          <p:nvPr/>
        </p:nvSpPr>
        <p:spPr>
          <a:xfrm>
            <a:off x="1076630" y="384570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B44D551-3A7B-29C2-B33A-222BE62F8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99" y="4030371"/>
            <a:ext cx="477160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A6CB-6ACA-81AB-1B8B-54597F073381}"/>
              </a:ext>
            </a:extLst>
          </p:cNvPr>
          <p:cNvSpPr txBox="1">
            <a:spLocks/>
          </p:cNvSpPr>
          <p:nvPr/>
        </p:nvSpPr>
        <p:spPr>
          <a:xfrm>
            <a:off x="1224115" y="1614139"/>
            <a:ext cx="9365226" cy="234538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style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084EC-39C6-9B6F-9333-4BCD37AB7BE4}"/>
              </a:ext>
            </a:extLst>
          </p:cNvPr>
          <p:cNvSpPr txBox="1"/>
          <p:nvPr/>
        </p:nvSpPr>
        <p:spPr>
          <a:xfrm>
            <a:off x="1224114" y="79060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20: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are the 3 most popular and 3 least popular painting styles?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C0831-B83D-7413-5D68-372286B357B8}"/>
              </a:ext>
            </a:extLst>
          </p:cNvPr>
          <p:cNvSpPr txBox="1"/>
          <p:nvPr/>
        </p:nvSpPr>
        <p:spPr>
          <a:xfrm>
            <a:off x="1224114" y="1159941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6C85C-9956-93E1-CCDB-24E8D5432F51}"/>
              </a:ext>
            </a:extLst>
          </p:cNvPr>
          <p:cNvSpPr txBox="1"/>
          <p:nvPr/>
        </p:nvSpPr>
        <p:spPr>
          <a:xfrm>
            <a:off x="1224114" y="395952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05C864D-7094-5762-9934-75A9E41D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5" y="4278216"/>
            <a:ext cx="601734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6748-1A6C-C717-7594-2B9C725BE1B7}"/>
              </a:ext>
            </a:extLst>
          </p:cNvPr>
          <p:cNvSpPr txBox="1">
            <a:spLocks/>
          </p:cNvSpPr>
          <p:nvPr/>
        </p:nvSpPr>
        <p:spPr>
          <a:xfrm>
            <a:off x="1224114" y="1710205"/>
            <a:ext cx="9365226" cy="234538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469B2-062D-37AF-D585-7F058DD8CB99}"/>
              </a:ext>
            </a:extLst>
          </p:cNvPr>
          <p:cNvSpPr txBox="1"/>
          <p:nvPr/>
        </p:nvSpPr>
        <p:spPr>
          <a:xfrm>
            <a:off x="1224114" y="790609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21: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artist has the most no of Portraits paintings outside USA?. Display artist name, no of paintings and the artist nationality..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4AB2B-C631-D16E-3026-DD44CBCF107F}"/>
              </a:ext>
            </a:extLst>
          </p:cNvPr>
          <p:cNvSpPr txBox="1"/>
          <p:nvPr/>
        </p:nvSpPr>
        <p:spPr>
          <a:xfrm>
            <a:off x="1224115" y="1381299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B6BB7-0633-DE95-EF23-275886869F95}"/>
              </a:ext>
            </a:extLst>
          </p:cNvPr>
          <p:cNvSpPr txBox="1"/>
          <p:nvPr/>
        </p:nvSpPr>
        <p:spPr>
          <a:xfrm>
            <a:off x="8967018" y="1654066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EAF2F-5610-ED7A-2A2A-04DE49E5C3EE}"/>
              </a:ext>
            </a:extLst>
          </p:cNvPr>
          <p:cNvSpPr txBox="1"/>
          <p:nvPr/>
        </p:nvSpPr>
        <p:spPr>
          <a:xfrm>
            <a:off x="1224113" y="1750631"/>
            <a:ext cx="63713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[artist]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'Portraits'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'USA'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no_of_painting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1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551B158-267F-4A16-6A34-C762C0B5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19" y="2240524"/>
            <a:ext cx="3613353" cy="26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9B32-BFF4-A8B5-A4F5-7171C5F4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16" y="1748261"/>
            <a:ext cx="6639232" cy="177933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7974C-CB30-2DE1-01B7-799FB3C0F802}"/>
              </a:ext>
            </a:extLst>
          </p:cNvPr>
          <p:cNvSpPr txBox="1"/>
          <p:nvPr/>
        </p:nvSpPr>
        <p:spPr>
          <a:xfrm>
            <a:off x="1224116" y="707923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1: Fetch all the paintings which are not displayed on any museums?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6F5FA-DF73-9C34-4A72-880EE6EDB814}"/>
              </a:ext>
            </a:extLst>
          </p:cNvPr>
          <p:cNvSpPr txBox="1"/>
          <p:nvPr/>
        </p:nvSpPr>
        <p:spPr>
          <a:xfrm>
            <a:off x="1224116" y="1228092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74555-67CD-A9DF-899D-222E3524E82E}"/>
              </a:ext>
            </a:extLst>
          </p:cNvPr>
          <p:cNvSpPr txBox="1"/>
          <p:nvPr/>
        </p:nvSpPr>
        <p:spPr>
          <a:xfrm>
            <a:off x="1224116" y="352759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3980477-B7F5-48CB-7991-79AF490E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16" y="3896927"/>
            <a:ext cx="4547419" cy="22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E121-64C5-DE8B-2CEE-76B8DEDE5A11}"/>
              </a:ext>
            </a:extLst>
          </p:cNvPr>
          <p:cNvSpPr txBox="1">
            <a:spLocks/>
          </p:cNvSpPr>
          <p:nvPr/>
        </p:nvSpPr>
        <p:spPr>
          <a:xfrm>
            <a:off x="1224116" y="1748261"/>
            <a:ext cx="7226710" cy="153616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B579F-8000-4E98-C852-A8105084367C}"/>
              </a:ext>
            </a:extLst>
          </p:cNvPr>
          <p:cNvSpPr txBox="1"/>
          <p:nvPr/>
        </p:nvSpPr>
        <p:spPr>
          <a:xfrm>
            <a:off x="1224116" y="707923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2: </a:t>
            </a:r>
            <a:r>
              <a:rPr lang="en-US" sz="18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Are there museums without any paintings?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018AC-DB40-B7C2-C585-E24113E2E7D4}"/>
              </a:ext>
            </a:extLst>
          </p:cNvPr>
          <p:cNvSpPr txBox="1"/>
          <p:nvPr/>
        </p:nvSpPr>
        <p:spPr>
          <a:xfrm>
            <a:off x="1224116" y="1228092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0B944-821D-7011-DE7E-BDDF4A1F3312}"/>
              </a:ext>
            </a:extLst>
          </p:cNvPr>
          <p:cNvSpPr txBox="1"/>
          <p:nvPr/>
        </p:nvSpPr>
        <p:spPr>
          <a:xfrm>
            <a:off x="1224116" y="352759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6290E7A-4556-9F0D-9953-821DD544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3712261"/>
            <a:ext cx="429178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B79782-AD97-BBF9-127B-F926CC3925AC}"/>
              </a:ext>
            </a:extLst>
          </p:cNvPr>
          <p:cNvSpPr txBox="1">
            <a:spLocks/>
          </p:cNvSpPr>
          <p:nvPr/>
        </p:nvSpPr>
        <p:spPr>
          <a:xfrm>
            <a:off x="1224116" y="1748261"/>
            <a:ext cx="6639232" cy="177933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regular_price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36E0-85F7-80AB-B1F9-949D17C2D092}"/>
              </a:ext>
            </a:extLst>
          </p:cNvPr>
          <p:cNvSpPr txBox="1"/>
          <p:nvPr/>
        </p:nvSpPr>
        <p:spPr>
          <a:xfrm>
            <a:off x="1224116" y="1228092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79FF-3AA2-847A-9BBD-5920BE97009F}"/>
              </a:ext>
            </a:extLst>
          </p:cNvPr>
          <p:cNvSpPr txBox="1"/>
          <p:nvPr/>
        </p:nvSpPr>
        <p:spPr>
          <a:xfrm>
            <a:off x="1224116" y="352759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9F223-7365-E05C-65CA-C5485F9E4F3D}"/>
              </a:ext>
            </a:extLst>
          </p:cNvPr>
          <p:cNvSpPr txBox="1"/>
          <p:nvPr/>
        </p:nvSpPr>
        <p:spPr>
          <a:xfrm>
            <a:off x="1224116" y="707923"/>
            <a:ext cx="998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3:</a:t>
            </a:r>
            <a:r>
              <a:rPr lang="en-US" sz="1800" kern="1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How many paintings have an asking price of more than their regular price?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6EB477A-5578-F9AC-A120-B521DC68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4" y="3643045"/>
            <a:ext cx="5326624" cy="26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BD2-BD54-3082-E2B5-B3059A99E768}"/>
              </a:ext>
            </a:extLst>
          </p:cNvPr>
          <p:cNvSpPr txBox="1">
            <a:spLocks/>
          </p:cNvSpPr>
          <p:nvPr/>
        </p:nvSpPr>
        <p:spPr>
          <a:xfrm>
            <a:off x="1224116" y="1748261"/>
            <a:ext cx="6639232" cy="177933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regular_price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regular_price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0.5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9AD2F-531E-D391-3792-27F4AC747DE8}"/>
              </a:ext>
            </a:extLst>
          </p:cNvPr>
          <p:cNvSpPr txBox="1"/>
          <p:nvPr/>
        </p:nvSpPr>
        <p:spPr>
          <a:xfrm>
            <a:off x="1224116" y="707923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4: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Identify the paintings whose asking price is less than 50% of its regular price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B1D4-9838-F56B-D289-EA6F48A98E83}"/>
              </a:ext>
            </a:extLst>
          </p:cNvPr>
          <p:cNvSpPr txBox="1"/>
          <p:nvPr/>
        </p:nvSpPr>
        <p:spPr>
          <a:xfrm>
            <a:off x="1224116" y="1228092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CEF0D-9EC0-0F4E-BE45-3D578AE1707B}"/>
              </a:ext>
            </a:extLst>
          </p:cNvPr>
          <p:cNvSpPr txBox="1"/>
          <p:nvPr/>
        </p:nvSpPr>
        <p:spPr>
          <a:xfrm>
            <a:off x="1224116" y="352759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600A6D9-11B0-62EB-AA77-4229D290F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96" y="3882811"/>
            <a:ext cx="544730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CFC-19B1-59EF-1ED4-9D104EFC0F6A}"/>
              </a:ext>
            </a:extLst>
          </p:cNvPr>
          <p:cNvSpPr txBox="1">
            <a:spLocks/>
          </p:cNvSpPr>
          <p:nvPr/>
        </p:nvSpPr>
        <p:spPr>
          <a:xfrm>
            <a:off x="1224116" y="1792507"/>
            <a:ext cx="9365226" cy="2253150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regular_price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r_price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regular_price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r_price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0D8D1-8736-17D7-B05D-90735F445159}"/>
              </a:ext>
            </a:extLst>
          </p:cNvPr>
          <p:cNvSpPr txBox="1"/>
          <p:nvPr/>
        </p:nvSpPr>
        <p:spPr>
          <a:xfrm>
            <a:off x="1224116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5: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Which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canva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size costs the most?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775A-7250-2DE9-2E4A-9BA6D196F1A9}"/>
              </a:ext>
            </a:extLst>
          </p:cNvPr>
          <p:cNvSpPr txBox="1"/>
          <p:nvPr/>
        </p:nvSpPr>
        <p:spPr>
          <a:xfrm>
            <a:off x="1224116" y="12723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6BF7-4FB6-7DDD-4809-FC4152C71C51}"/>
              </a:ext>
            </a:extLst>
          </p:cNvPr>
          <p:cNvSpPr txBox="1"/>
          <p:nvPr/>
        </p:nvSpPr>
        <p:spPr>
          <a:xfrm>
            <a:off x="1224116" y="401182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D6A7BC-00A3-B86D-5790-F3F1B27E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01" y="4045657"/>
            <a:ext cx="644743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6763-3342-E0FE-9CA9-B23BD7C0FAC7}"/>
              </a:ext>
            </a:extLst>
          </p:cNvPr>
          <p:cNvSpPr txBox="1">
            <a:spLocks/>
          </p:cNvSpPr>
          <p:nvPr/>
        </p:nvSpPr>
        <p:spPr>
          <a:xfrm>
            <a:off x="1224116" y="1792507"/>
            <a:ext cx="9365226" cy="186509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museum_id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D8179-884C-3999-3A7B-DC82ABCCD3D6}"/>
              </a:ext>
            </a:extLst>
          </p:cNvPr>
          <p:cNvSpPr txBox="1"/>
          <p:nvPr/>
        </p:nvSpPr>
        <p:spPr>
          <a:xfrm>
            <a:off x="1224116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6: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Delete duplicate records from work,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product_size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, subject and </a:t>
            </a:r>
            <a:r>
              <a:rPr lang="en-US" sz="1800" dirty="0" err="1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image_link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tables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07161-A512-E9ED-0702-902E2E948042}"/>
              </a:ext>
            </a:extLst>
          </p:cNvPr>
          <p:cNvSpPr txBox="1"/>
          <p:nvPr/>
        </p:nvSpPr>
        <p:spPr>
          <a:xfrm>
            <a:off x="1224116" y="12723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AD7E2-690B-F5C1-3C3C-3FD91713CC97}"/>
              </a:ext>
            </a:extLst>
          </p:cNvPr>
          <p:cNvSpPr txBox="1"/>
          <p:nvPr/>
        </p:nvSpPr>
        <p:spPr>
          <a:xfrm>
            <a:off x="1224115" y="3657600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5A986F1-9989-12D2-7D65-A1D24A2A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38" y="3842266"/>
            <a:ext cx="5881551" cy="24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5F3-2767-5543-E4C9-E44762889CAC}"/>
              </a:ext>
            </a:extLst>
          </p:cNvPr>
          <p:cNvSpPr txBox="1">
            <a:spLocks/>
          </p:cNvSpPr>
          <p:nvPr/>
        </p:nvSpPr>
        <p:spPr>
          <a:xfrm>
            <a:off x="1224116" y="1792507"/>
            <a:ext cx="9365226" cy="1009687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sohag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museum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'%[0-9]%'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8BAC1-25C9-69F5-8EC6-68538253D476}"/>
              </a:ext>
            </a:extLst>
          </p:cNvPr>
          <p:cNvSpPr txBox="1"/>
          <p:nvPr/>
        </p:nvSpPr>
        <p:spPr>
          <a:xfrm>
            <a:off x="1224116" y="752169"/>
            <a:ext cx="998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7: </a:t>
            </a:r>
            <a:r>
              <a:rPr lang="en-US" sz="1800" dirty="0">
                <a:effectLst/>
                <a:latin typeface="Bahnschrift SemiLight" panose="020B0502040204020203" pitchFamily="34" charset="0"/>
                <a:ea typeface="Calibri" panose="020F0502020204030204" pitchFamily="34" charset="0"/>
                <a:cs typeface="Aldhabi" panose="01000000000000000000" pitchFamily="2" charset="-78"/>
              </a:rPr>
              <a:t> Identify the museums with invalid city information in the given dataset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3687C-FC47-62E3-E1DF-44A850D6585B}"/>
              </a:ext>
            </a:extLst>
          </p:cNvPr>
          <p:cNvSpPr txBox="1"/>
          <p:nvPr/>
        </p:nvSpPr>
        <p:spPr>
          <a:xfrm>
            <a:off x="1224116" y="1272338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1C1B0-F858-CAC1-5176-598F9C973526}"/>
              </a:ext>
            </a:extLst>
          </p:cNvPr>
          <p:cNvSpPr txBox="1"/>
          <p:nvPr/>
        </p:nvSpPr>
        <p:spPr>
          <a:xfrm>
            <a:off x="1224115" y="3133365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5EC282-8222-EBB7-1E8E-CEA35DD0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3" y="3429000"/>
            <a:ext cx="5597084" cy="26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362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2140</Words>
  <Application>Microsoft Office PowerPoint</Application>
  <PresentationFormat>Widescreen</PresentationFormat>
  <Paragraphs>215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Bahnschrift SemiLight</vt:lpstr>
      <vt:lpstr>Calibri</vt:lpstr>
      <vt:lpstr>Consolas</vt:lpstr>
      <vt:lpstr>Sabon Next LT</vt:lpstr>
      <vt:lpstr>Wingdings</vt:lpstr>
      <vt:lpstr>LuminousVTI</vt:lpstr>
      <vt:lpstr>PowerPoint Presentation</vt:lpstr>
      <vt:lpstr>PowerPoint Presentation</vt:lpstr>
      <vt:lpstr>select w.name from [sohag].[dbo].work as w  where w.museum_id is null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Sohag Ahmad</dc:creator>
  <cp:lastModifiedBy>Sohag Ahmad</cp:lastModifiedBy>
  <cp:revision>4</cp:revision>
  <dcterms:created xsi:type="dcterms:W3CDTF">2024-10-07T15:21:33Z</dcterms:created>
  <dcterms:modified xsi:type="dcterms:W3CDTF">2024-10-07T17:10:44Z</dcterms:modified>
</cp:coreProperties>
</file>