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6DF"/>
          </a:solidFill>
        </a:fill>
      </a:tcStyle>
    </a:wholeTbl>
    <a:band2H>
      <a:tcTxStyle b="def" i="def"/>
      <a:tcStyle>
        <a:tcBdr/>
        <a:fill>
          <a:solidFill>
            <a:srgbClr val="E7EC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D5CB"/>
          </a:solidFill>
        </a:fill>
      </a:tcStyle>
    </a:wholeTbl>
    <a:band2H>
      <a:tcTxStyle b="def" i="def"/>
      <a:tcStyle>
        <a:tcBdr/>
        <a:fill>
          <a:solidFill>
            <a:srgbClr val="FAEB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8CACA"/>
          </a:solidFill>
        </a:fill>
      </a:tcStyle>
    </a:wholeTbl>
    <a:band2H>
      <a:tcTxStyle b="def" i="def"/>
      <a:tcStyle>
        <a:tcBdr/>
        <a:fill>
          <a:solidFill>
            <a:srgbClr val="F4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Tahoma"/>
      </a:defRPr>
    </a:lvl1pPr>
    <a:lvl2pPr indent="228600" latinLnBrk="0">
      <a:defRPr sz="1200">
        <a:latin typeface="+mn-lt"/>
        <a:ea typeface="+mn-ea"/>
        <a:cs typeface="+mn-cs"/>
        <a:sym typeface="Tahoma"/>
      </a:defRPr>
    </a:lvl2pPr>
    <a:lvl3pPr indent="457200" latinLnBrk="0">
      <a:defRPr sz="1200">
        <a:latin typeface="+mn-lt"/>
        <a:ea typeface="+mn-ea"/>
        <a:cs typeface="+mn-cs"/>
        <a:sym typeface="Tahoma"/>
      </a:defRPr>
    </a:lvl3pPr>
    <a:lvl4pPr indent="685800" latinLnBrk="0">
      <a:defRPr sz="1200">
        <a:latin typeface="+mn-lt"/>
        <a:ea typeface="+mn-ea"/>
        <a:cs typeface="+mn-cs"/>
        <a:sym typeface="Tahoma"/>
      </a:defRPr>
    </a:lvl4pPr>
    <a:lvl5pPr indent="914400" latinLnBrk="0">
      <a:defRPr sz="1200">
        <a:latin typeface="+mn-lt"/>
        <a:ea typeface="+mn-ea"/>
        <a:cs typeface="+mn-cs"/>
        <a:sym typeface="Tahoma"/>
      </a:defRPr>
    </a:lvl5pPr>
    <a:lvl6pPr indent="1143000" latinLnBrk="0">
      <a:defRPr sz="1200">
        <a:latin typeface="+mn-lt"/>
        <a:ea typeface="+mn-ea"/>
        <a:cs typeface="+mn-cs"/>
        <a:sym typeface="Tahoma"/>
      </a:defRPr>
    </a:lvl6pPr>
    <a:lvl7pPr indent="1371600" latinLnBrk="0">
      <a:defRPr sz="1200">
        <a:latin typeface="+mn-lt"/>
        <a:ea typeface="+mn-ea"/>
        <a:cs typeface="+mn-cs"/>
        <a:sym typeface="Tahoma"/>
      </a:defRPr>
    </a:lvl7pPr>
    <a:lvl8pPr indent="1600200" latinLnBrk="0">
      <a:defRPr sz="1200">
        <a:latin typeface="+mn-lt"/>
        <a:ea typeface="+mn-ea"/>
        <a:cs typeface="+mn-cs"/>
        <a:sym typeface="Tahoma"/>
      </a:defRPr>
    </a:lvl8pPr>
    <a:lvl9pPr indent="1828800" latinLnBrk="0">
      <a:defRPr sz="1200">
        <a:latin typeface="+mn-lt"/>
        <a:ea typeface="+mn-ea"/>
        <a:cs typeface="+mn-cs"/>
        <a:sym typeface="Tahoma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/>
          <p:nvPr>
            <p:ph type="title"/>
          </p:nvPr>
        </p:nvSpPr>
        <p:spPr>
          <a:xfrm>
            <a:off x="685800" y="2130425"/>
            <a:ext cx="7772400" cy="1470026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SzTx/>
              <a:buNone/>
              <a:defRPr b="1" sz="2000"/>
            </a:lvl1pPr>
            <a:lvl2pPr marL="742950" indent="-285750" algn="ctr">
              <a:spcBef>
                <a:spcPts val="400"/>
              </a:spcBef>
              <a:defRPr b="1" sz="2000"/>
            </a:lvl2pPr>
            <a:lvl3pPr marL="1168400" indent="-254000" algn="ctr">
              <a:spcBef>
                <a:spcPts val="400"/>
              </a:spcBef>
              <a:defRPr b="1" sz="2000"/>
            </a:lvl3pPr>
            <a:lvl4pPr marL="1625600" indent="-254000" algn="ctr">
              <a:spcBef>
                <a:spcPts val="400"/>
              </a:spcBef>
              <a:defRPr b="1" sz="2000"/>
            </a:lvl4pPr>
            <a:lvl5pPr marL="2082800" indent="-254000" algn="ctr">
              <a:spcBef>
                <a:spcPts val="400"/>
              </a:spcBef>
              <a:defRPr b="1"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xfrm>
            <a:off x="4419600" y="6356350"/>
            <a:ext cx="2133600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/>
          <p:nvPr>
            <p:ph type="title"/>
          </p:nvPr>
        </p:nvSpPr>
        <p:spPr>
          <a:xfrm>
            <a:off x="6684964" y="239714"/>
            <a:ext cx="2130426" cy="593248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idx="1"/>
          </p:nvPr>
        </p:nvSpPr>
        <p:spPr>
          <a:xfrm>
            <a:off x="288925" y="239714"/>
            <a:ext cx="6243641" cy="5932488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/>
          <p:nvPr>
            <p:ph type="title"/>
          </p:nvPr>
        </p:nvSpPr>
        <p:spPr>
          <a:xfrm>
            <a:off x="288925" y="239713"/>
            <a:ext cx="8526465" cy="762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sz="quarter" idx="1"/>
          </p:nvPr>
        </p:nvSpPr>
        <p:spPr>
          <a:xfrm>
            <a:off x="304800" y="1143000"/>
            <a:ext cx="4152901" cy="24384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/>
          <p:nvPr>
            <p:ph type="title"/>
          </p:nvPr>
        </p:nvSpPr>
        <p:spPr>
          <a:xfrm>
            <a:off x="288925" y="239713"/>
            <a:ext cx="8526465" cy="762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4" name="Body Level One…"/>
          <p:cNvSpPr txBox="1"/>
          <p:nvPr>
            <p:ph type="body" sz="half" idx="1"/>
          </p:nvPr>
        </p:nvSpPr>
        <p:spPr>
          <a:xfrm>
            <a:off x="304800" y="1143000"/>
            <a:ext cx="4152901" cy="5029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Text"/>
          <p:cNvSpPr txBox="1"/>
          <p:nvPr>
            <p:ph type="title"/>
          </p:nvPr>
        </p:nvSpPr>
        <p:spPr>
          <a:xfrm>
            <a:off x="288925" y="239713"/>
            <a:ext cx="8526465" cy="762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3" name="Body Level One…"/>
          <p:cNvSpPr txBox="1"/>
          <p:nvPr>
            <p:ph type="body" sz="half" idx="1"/>
          </p:nvPr>
        </p:nvSpPr>
        <p:spPr>
          <a:xfrm>
            <a:off x="304800" y="1143000"/>
            <a:ext cx="4152901" cy="5029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Text"/>
          <p:cNvSpPr txBox="1"/>
          <p:nvPr>
            <p:ph type="title"/>
          </p:nvPr>
        </p:nvSpPr>
        <p:spPr>
          <a:xfrm>
            <a:off x="1150938" y="222250"/>
            <a:ext cx="7793038" cy="7683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2" name="Body Level One…"/>
          <p:cNvSpPr txBox="1"/>
          <p:nvPr>
            <p:ph type="body" sz="half" idx="1"/>
          </p:nvPr>
        </p:nvSpPr>
        <p:spPr>
          <a:xfrm>
            <a:off x="541337" y="1462087"/>
            <a:ext cx="8413752" cy="225901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Text Placeholder 3"/>
          <p:cNvSpPr/>
          <p:nvPr>
            <p:ph type="body" sz="half" idx="13"/>
          </p:nvPr>
        </p:nvSpPr>
        <p:spPr>
          <a:xfrm>
            <a:off x="541338" y="3873501"/>
            <a:ext cx="8413751" cy="2259014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xfrm>
            <a:off x="4419600" y="6356350"/>
            <a:ext cx="2133600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4449876" y="6536531"/>
            <a:ext cx="239485" cy="232486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410765">
              <a:defRPr sz="11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quarter" idx="1"/>
          </p:nvPr>
        </p:nvSpPr>
        <p:spPr>
          <a:xfrm>
            <a:off x="722312" y="2906714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b="1" sz="2000"/>
            </a:lvl1pPr>
            <a:lvl2pPr marL="0" indent="457200">
              <a:spcBef>
                <a:spcPts val="400"/>
              </a:spcBef>
              <a:buSzTx/>
              <a:buNone/>
              <a:defRPr b="1" sz="2000"/>
            </a:lvl2pPr>
            <a:lvl3pPr marL="0" indent="914400">
              <a:spcBef>
                <a:spcPts val="400"/>
              </a:spcBef>
              <a:buSzTx/>
              <a:buNone/>
              <a:defRPr b="1" sz="2000"/>
            </a:lvl3pPr>
            <a:lvl4pPr marL="0" indent="1371600">
              <a:spcBef>
                <a:spcPts val="400"/>
              </a:spcBef>
              <a:buSzTx/>
              <a:buNone/>
              <a:defRPr b="1" sz="2000"/>
            </a:lvl4pPr>
            <a:lvl5pPr marL="0" indent="1828800">
              <a:spcBef>
                <a:spcPts val="400"/>
              </a:spcBef>
              <a:buSzTx/>
              <a:buNone/>
              <a:defRPr b="1"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half" idx="1"/>
          </p:nvPr>
        </p:nvSpPr>
        <p:spPr>
          <a:xfrm>
            <a:off x="304800" y="1143000"/>
            <a:ext cx="4152901" cy="50292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457201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None/>
            </a:lvl1pPr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Text Placeholder 4"/>
          <p:cNvSpPr/>
          <p:nvPr>
            <p:ph type="body" sz="quarter" idx="13"/>
          </p:nvPr>
        </p:nvSpPr>
        <p:spPr>
          <a:xfrm>
            <a:off x="4645026" y="1535112"/>
            <a:ext cx="4041776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None/>
            </a:pP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/>
          <p:nvPr>
            <p:ph type="title"/>
          </p:nvPr>
        </p:nvSpPr>
        <p:spPr>
          <a:xfrm>
            <a:off x="457201" y="273050"/>
            <a:ext cx="3008314" cy="116205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idx="1"/>
          </p:nvPr>
        </p:nvSpPr>
        <p:spPr>
          <a:xfrm>
            <a:off x="3575050" y="273050"/>
            <a:ext cx="5111752" cy="5853114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b="1" sz="3200"/>
            </a:lvl1pPr>
            <a:lvl2pPr marL="783771" indent="-326571">
              <a:spcBef>
                <a:spcPts val="700"/>
              </a:spcBef>
              <a:defRPr b="1" sz="3200"/>
            </a:lvl2pPr>
            <a:lvl3pPr>
              <a:spcBef>
                <a:spcPts val="700"/>
              </a:spcBef>
              <a:defRPr b="1" sz="3200"/>
            </a:lvl3pPr>
            <a:lvl4pPr marL="1737360" indent="-365760">
              <a:spcBef>
                <a:spcPts val="700"/>
              </a:spcBef>
              <a:defRPr b="1" sz="3200"/>
            </a:lvl4pPr>
            <a:lvl5pPr marL="2194560" indent="-365760">
              <a:spcBef>
                <a:spcPts val="700"/>
              </a:spcBef>
              <a:defRPr b="1"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Text Placeholder 3"/>
          <p:cNvSpPr/>
          <p:nvPr>
            <p:ph type="body" sz="half" idx="13"/>
          </p:nvPr>
        </p:nvSpPr>
        <p:spPr>
          <a:xfrm>
            <a:off x="457200" y="1435101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b="1" sz="1400"/>
            </a:pP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/>
          <p:nvPr>
            <p:ph type="title"/>
          </p:nvPr>
        </p:nvSpPr>
        <p:spPr>
          <a:xfrm>
            <a:off x="1792288" y="4800601"/>
            <a:ext cx="5486401" cy="566739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87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8" name="Body Level One…"/>
          <p:cNvSpPr txBox="1"/>
          <p:nvPr>
            <p:ph type="body" sz="quarter" idx="1"/>
          </p:nvPr>
        </p:nvSpPr>
        <p:spPr>
          <a:xfrm>
            <a:off x="1792288" y="5367339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b="1" sz="1400"/>
            </a:lvl1pPr>
            <a:lvl2pPr marL="0" indent="457200">
              <a:spcBef>
                <a:spcPts val="300"/>
              </a:spcBef>
              <a:buSzTx/>
              <a:buNone/>
              <a:defRPr b="1" sz="1400"/>
            </a:lvl2pPr>
            <a:lvl3pPr marL="0" indent="914400">
              <a:spcBef>
                <a:spcPts val="300"/>
              </a:spcBef>
              <a:buSzTx/>
              <a:buNone/>
              <a:defRPr b="1" sz="1400"/>
            </a:lvl3pPr>
            <a:lvl4pPr marL="0" indent="1371600">
              <a:spcBef>
                <a:spcPts val="300"/>
              </a:spcBef>
              <a:buSzTx/>
              <a:buNone/>
              <a:defRPr b="1" sz="1400"/>
            </a:lvl4pPr>
            <a:lvl5pPr marL="0" indent="1828800">
              <a:spcBef>
                <a:spcPts val="300"/>
              </a:spcBef>
              <a:buSzTx/>
              <a:buNone/>
              <a:defRPr b="1"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5"/>
          <p:cNvSpPr/>
          <p:nvPr/>
        </p:nvSpPr>
        <p:spPr>
          <a:xfrm>
            <a:off x="228600" y="6477000"/>
            <a:ext cx="8763001" cy="0"/>
          </a:xfrm>
          <a:prstGeom prst="line">
            <a:avLst/>
          </a:prstGeom>
          <a:ln w="50800">
            <a:solidFill>
              <a:srgbClr val="333333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3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43600"/>
            <a:ext cx="9145589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6172200"/>
            <a:ext cx="3048000" cy="43973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12"/>
          <p:cNvSpPr txBox="1"/>
          <p:nvPr/>
        </p:nvSpPr>
        <p:spPr>
          <a:xfrm>
            <a:off x="0" y="121285"/>
            <a:ext cx="9144000" cy="335916"/>
          </a:xfrm>
          <a:prstGeom prst="rect">
            <a:avLst/>
          </a:prstGeom>
          <a:solidFill>
            <a:srgbClr val="7A0019"/>
          </a:solidFill>
          <a:ln w="3175">
            <a:solidFill>
              <a:srgbClr val="7A001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spcBef>
                <a:spcPts val="900"/>
              </a:spcBef>
              <a:defRPr sz="1600">
                <a:solidFill>
                  <a:srgbClr val="FFFFFF"/>
                </a:solidFill>
                <a:latin typeface="Conduit ITC Black"/>
                <a:ea typeface="Conduit ITC Black"/>
                <a:cs typeface="Conduit ITC Black"/>
                <a:sym typeface="Conduit ITC Black"/>
              </a:defRPr>
            </a:lvl1pPr>
          </a:lstStyle>
          <a:p>
            <a:pPr/>
            <a:r>
              <a:t>Department of Electrical and Computer Engineering</a:t>
            </a: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288925" y="381000"/>
            <a:ext cx="8526464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304800" y="1143000"/>
            <a:ext cx="8458200" cy="502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8803323" y="6556375"/>
            <a:ext cx="281941" cy="2870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6764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336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5908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480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05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9624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tif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lide Number Placeholder 3"/>
          <p:cNvSpPr txBox="1"/>
          <p:nvPr>
            <p:ph type="sldNum" sz="quarter" idx="2"/>
          </p:nvPr>
        </p:nvSpPr>
        <p:spPr>
          <a:xfrm>
            <a:off x="8892223" y="6556375"/>
            <a:ext cx="193041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1" name="TextBox 4"/>
          <p:cNvSpPr txBox="1"/>
          <p:nvPr/>
        </p:nvSpPr>
        <p:spPr>
          <a:xfrm>
            <a:off x="913330" y="799055"/>
            <a:ext cx="3670881" cy="512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1" sz="1800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ArrayList of symbolic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1" sz="1800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integers</a:t>
            </a: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List&lt;Integer&gt; list = </a:t>
            </a: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1" sz="1800"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000080"/>
                </a:solidFill>
              </a:rPr>
              <a:t>new </a:t>
            </a:r>
            <a:r>
              <a:rPr b="0"/>
              <a:t>ArrayList&lt;&gt;(</a:t>
            </a:r>
            <a:r>
              <a:rPr b="0">
                <a:solidFill>
                  <a:srgbClr val="0000FF"/>
                </a:solidFill>
              </a:rPr>
              <a:t>200</a:t>
            </a:r>
            <a:r>
              <a:rPr b="0"/>
              <a:t>);</a:t>
            </a:r>
            <a:br>
              <a:rPr b="0"/>
            </a:br>
            <a:r>
              <a:rPr b="0"/>
              <a:t>...</a:t>
            </a:r>
            <a:br>
              <a:rPr b="0"/>
            </a:br>
            <a:r>
              <a:rPr>
                <a:solidFill>
                  <a:srgbClr val="000080"/>
                </a:solidFill>
              </a:rPr>
              <a:t>for </a:t>
            </a:r>
            <a:r>
              <a:rPr b="0"/>
              <a:t>(</a:t>
            </a:r>
            <a:r>
              <a:rPr>
                <a:solidFill>
                  <a:srgbClr val="000080"/>
                </a:solidFill>
              </a:rPr>
              <a:t>int </a:t>
            </a:r>
            <a:r>
              <a:rPr b="0"/>
              <a:t>i = </a:t>
            </a:r>
            <a:r>
              <a:rPr b="0">
                <a:solidFill>
                  <a:srgbClr val="0000FF"/>
                </a:solidFill>
              </a:rPr>
              <a:t>0</a:t>
            </a:r>
            <a:r>
              <a:rPr b="0"/>
              <a:t>; </a:t>
            </a: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i &lt; list.size(); </a:t>
            </a: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i++) {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1" sz="1800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list.get(i) returns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1" sz="1800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a symbolic integer </a:t>
            </a:r>
            <a:br/>
            <a:r>
              <a:rPr b="0"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00080"/>
                </a:solidFill>
              </a:rPr>
              <a:t>if </a:t>
            </a:r>
            <a:r>
              <a:rPr b="0">
                <a:solidFill>
                  <a:srgbClr val="000000"/>
                </a:solidFill>
              </a:rPr>
              <a:t>(i%</a:t>
            </a:r>
            <a:r>
              <a:rPr b="0">
                <a:solidFill>
                  <a:srgbClr val="0000FF"/>
                </a:solidFill>
              </a:rPr>
              <a:t>2 </a:t>
            </a:r>
            <a:r>
              <a:rPr b="0">
                <a:solidFill>
                  <a:srgbClr val="000000"/>
                </a:solidFill>
              </a:rPr>
              <a:t>== </a:t>
            </a:r>
            <a:r>
              <a:rPr b="0">
                <a:solidFill>
                  <a:srgbClr val="0000FF"/>
                </a:solidFill>
              </a:rPr>
              <a:t>0 </a:t>
            </a:r>
            <a:r>
              <a:rPr b="0">
                <a:solidFill>
                  <a:srgbClr val="000000"/>
                </a:solidFill>
              </a:rPr>
              <a:t>&amp;&amp; </a:t>
            </a: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list.get(i) == </a:t>
            </a:r>
            <a:r>
              <a:rPr>
                <a:solidFill>
                  <a:srgbClr val="0000FF"/>
                </a:solidFill>
              </a:rPr>
              <a:t>42</a:t>
            </a:r>
            <a:r>
              <a:t>)</a:t>
            </a:r>
            <a:br/>
            <a:r>
              <a:t>        </a:t>
            </a:r>
            <a:r>
              <a:rPr b="1">
                <a:solidFill>
                  <a:srgbClr val="660E7A"/>
                </a:solidFill>
              </a:rPr>
              <a:t>count</a:t>
            </a:r>
            <a:r>
              <a:t>++;</a:t>
            </a:r>
            <a:br/>
            <a:r>
              <a:t>    ...</a:t>
            </a:r>
            <a:br/>
            <a:r>
              <a:t>}</a:t>
            </a:r>
            <a:br/>
            <a:r>
              <a:rPr b="1">
                <a:solidFill>
                  <a:srgbClr val="000080"/>
                </a:solidFill>
              </a:rPr>
              <a:t>if </a:t>
            </a:r>
            <a:r>
              <a:t>(</a:t>
            </a:r>
            <a:r>
              <a:rPr b="1">
                <a:solidFill>
                  <a:srgbClr val="660E7A"/>
                </a:solidFill>
              </a:rPr>
              <a:t>count </a:t>
            </a:r>
            <a:r>
              <a:t>== </a:t>
            </a:r>
            <a:r>
              <a:rPr>
                <a:solidFill>
                  <a:srgbClr val="0000FF"/>
                </a:solidFill>
              </a:rPr>
              <a:t>75</a:t>
            </a:r>
            <a:r>
              <a:t>) {</a:t>
            </a:r>
            <a:br/>
            <a:r>
              <a:t>    </a:t>
            </a:r>
            <a:r>
              <a:rPr b="1">
                <a:solidFill>
                  <a:srgbClr val="008000"/>
                </a:solidFill>
              </a:rPr>
              <a:t>//bug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}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 Placeholder 3"/>
          <p:cNvSpPr txBox="1"/>
          <p:nvPr>
            <p:ph type="sldNum" sz="quarter" idx="2"/>
          </p:nvPr>
        </p:nvSpPr>
        <p:spPr>
          <a:xfrm>
            <a:off x="8892223" y="6556375"/>
            <a:ext cx="193041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4" name="TextBox 4"/>
          <p:cNvSpPr txBox="1"/>
          <p:nvPr/>
        </p:nvSpPr>
        <p:spPr>
          <a:xfrm>
            <a:off x="3605579" y="1027362"/>
            <a:ext cx="209613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List&lt;</a:t>
            </a:r>
            <a:r>
              <a:rPr>
                <a:solidFill>
                  <a:srgbClr val="20999D"/>
                </a:solidFill>
              </a:rPr>
              <a:t>Integer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get(i) </a:t>
            </a:r>
          </a:p>
        </p:txBody>
      </p:sp>
      <p:sp>
        <p:nvSpPr>
          <p:cNvPr id="165" name="TextBox 9"/>
          <p:cNvSpPr txBox="1"/>
          <p:nvPr/>
        </p:nvSpPr>
        <p:spPr>
          <a:xfrm>
            <a:off x="3262623" y="2001143"/>
            <a:ext cx="278204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ArrayList&lt;</a:t>
            </a:r>
            <a:r>
              <a:rPr>
                <a:solidFill>
                  <a:srgbClr val="20999D"/>
                </a:solidFill>
              </a:rPr>
              <a:t>Integer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get(i) </a:t>
            </a:r>
          </a:p>
        </p:txBody>
      </p:sp>
      <p:sp>
        <p:nvSpPr>
          <p:cNvPr id="166" name="TextBox 11"/>
          <p:cNvSpPr txBox="1"/>
          <p:nvPr/>
        </p:nvSpPr>
        <p:spPr>
          <a:xfrm>
            <a:off x="2740860" y="3109562"/>
            <a:ext cx="1958948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ArrayList&lt;</a:t>
            </a:r>
            <a:r>
              <a:rPr>
                <a:solidFill>
                  <a:srgbClr val="20999D"/>
                </a:solidFill>
              </a:rPr>
              <a:t>E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rangeCheck(i)</a:t>
            </a:r>
          </a:p>
        </p:txBody>
      </p:sp>
      <p:sp>
        <p:nvSpPr>
          <p:cNvPr id="167" name="TextBox 12"/>
          <p:cNvSpPr txBox="1"/>
          <p:nvPr/>
        </p:nvSpPr>
        <p:spPr>
          <a:xfrm>
            <a:off x="2707987" y="3995063"/>
            <a:ext cx="202469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ArrayList&lt;</a:t>
            </a:r>
            <a:r>
              <a:rPr>
                <a:solidFill>
                  <a:srgbClr val="20999D"/>
                </a:solidFill>
              </a:rPr>
              <a:t>E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elementData(i)</a:t>
            </a:r>
          </a:p>
        </p:txBody>
      </p:sp>
      <p:sp>
        <p:nvSpPr>
          <p:cNvPr id="168" name="TextBox 13"/>
          <p:cNvSpPr txBox="1"/>
          <p:nvPr/>
        </p:nvSpPr>
        <p:spPr>
          <a:xfrm>
            <a:off x="2707987" y="5008393"/>
            <a:ext cx="202469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ArrayList&lt;</a:t>
            </a:r>
            <a:r>
              <a:rPr>
                <a:solidFill>
                  <a:srgbClr val="20999D"/>
                </a:solidFill>
              </a:rPr>
              <a:t>E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b="1" sz="1800">
                <a:solidFill>
                  <a:srgbClr val="660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elementData</a:t>
            </a:r>
            <a:r>
              <a:rPr b="0">
                <a:solidFill>
                  <a:srgbClr val="000000"/>
                </a:solidFill>
              </a:rPr>
              <a:t>[i]</a:t>
            </a:r>
          </a:p>
        </p:txBody>
      </p:sp>
      <p:sp>
        <p:nvSpPr>
          <p:cNvPr id="169" name="TextBox 14"/>
          <p:cNvSpPr txBox="1"/>
          <p:nvPr/>
        </p:nvSpPr>
        <p:spPr>
          <a:xfrm>
            <a:off x="5015544" y="3109562"/>
            <a:ext cx="147596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Integer.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intValue()</a:t>
            </a:r>
          </a:p>
        </p:txBody>
      </p:sp>
      <p:sp>
        <p:nvSpPr>
          <p:cNvPr id="170" name="TextBox 15"/>
          <p:cNvSpPr txBox="1"/>
          <p:nvPr/>
        </p:nvSpPr>
        <p:spPr>
          <a:xfrm>
            <a:off x="5117007" y="3995063"/>
            <a:ext cx="127303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Integer.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b="1" sz="1800">
                <a:solidFill>
                  <a:srgbClr val="660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value</a:t>
            </a:r>
          </a:p>
        </p:txBody>
      </p:sp>
      <p:cxnSp>
        <p:nvCxnSpPr>
          <p:cNvPr id="171" name="Straight Arrow Connector 17"/>
          <p:cNvCxnSpPr>
            <a:stCxn id="164" idx="0"/>
            <a:endCxn id="165" idx="0"/>
          </p:cNvCxnSpPr>
          <p:nvPr/>
        </p:nvCxnSpPr>
        <p:spPr>
          <a:xfrm flipH="1">
            <a:off x="4653643" y="1352482"/>
            <a:ext cx="2" cy="973782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172" name="Straight Arrow Connector 19"/>
          <p:cNvCxnSpPr>
            <a:stCxn id="165" idx="0"/>
            <a:endCxn id="166" idx="0"/>
          </p:cNvCxnSpPr>
          <p:nvPr/>
        </p:nvCxnSpPr>
        <p:spPr>
          <a:xfrm flipH="1">
            <a:off x="3720333" y="2326263"/>
            <a:ext cx="933311" cy="1108420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173" name="Straight Arrow Connector 27"/>
          <p:cNvCxnSpPr>
            <a:stCxn id="167" idx="0"/>
            <a:endCxn id="168" idx="0"/>
          </p:cNvCxnSpPr>
          <p:nvPr/>
        </p:nvCxnSpPr>
        <p:spPr>
          <a:xfrm>
            <a:off x="3720334" y="4320183"/>
            <a:ext cx="1" cy="1013331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174" name="Straight Arrow Connector 31"/>
          <p:cNvCxnSpPr>
            <a:stCxn id="169" idx="0"/>
            <a:endCxn id="170" idx="0"/>
          </p:cNvCxnSpPr>
          <p:nvPr/>
        </p:nvCxnSpPr>
        <p:spPr>
          <a:xfrm flipH="1">
            <a:off x="5753525" y="3434682"/>
            <a:ext cx="2" cy="885502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sp>
        <p:nvSpPr>
          <p:cNvPr id="175" name="Straight Arrow Connector 34"/>
          <p:cNvSpPr/>
          <p:nvPr/>
        </p:nvSpPr>
        <p:spPr>
          <a:xfrm>
            <a:off x="4653643" y="651216"/>
            <a:ext cx="1" cy="376147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6" name="Straight Arrow Connector 36"/>
          <p:cNvSpPr/>
          <p:nvPr/>
        </p:nvSpPr>
        <p:spPr>
          <a:xfrm>
            <a:off x="5753525" y="4641394"/>
            <a:ext cx="1" cy="523955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cxnSp>
        <p:nvCxnSpPr>
          <p:cNvPr id="177" name="Straight Arrow Connector 40"/>
          <p:cNvCxnSpPr>
            <a:stCxn id="165" idx="0"/>
            <a:endCxn id="169" idx="0"/>
          </p:cNvCxnSpPr>
          <p:nvPr/>
        </p:nvCxnSpPr>
        <p:spPr>
          <a:xfrm>
            <a:off x="4653643" y="2326263"/>
            <a:ext cx="1099884" cy="1108420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sp>
        <p:nvSpPr>
          <p:cNvPr id="178" name="Freeform 44"/>
          <p:cNvSpPr/>
          <p:nvPr/>
        </p:nvSpPr>
        <p:spPr>
          <a:xfrm>
            <a:off x="3724673" y="2668287"/>
            <a:ext cx="1154178" cy="1369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38" h="21600" fill="norm" stroke="1" extrusionOk="0">
                <a:moveTo>
                  <a:pt x="16748" y="0"/>
                </a:moveTo>
                <a:cubicBezTo>
                  <a:pt x="19174" y="6131"/>
                  <a:pt x="21600" y="12263"/>
                  <a:pt x="20612" y="15525"/>
                </a:cubicBezTo>
                <a:cubicBezTo>
                  <a:pt x="19625" y="18787"/>
                  <a:pt x="14257" y="18562"/>
                  <a:pt x="10821" y="19575"/>
                </a:cubicBezTo>
                <a:cubicBezTo>
                  <a:pt x="7386" y="20587"/>
                  <a:pt x="0" y="21600"/>
                  <a:pt x="0" y="21600"/>
                </a:cubicBez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algn="ctr">
              <a:spcBef>
                <a:spcPts val="700"/>
              </a:spcBef>
              <a:defRPr>
                <a:latin typeface="+mn-lt"/>
                <a:ea typeface="+mn-ea"/>
                <a:cs typeface="+mn-cs"/>
                <a:sym typeface="Tahoma"/>
              </a:defRPr>
            </a:pPr>
          </a:p>
        </p:txBody>
      </p:sp>
      <p:sp>
        <p:nvSpPr>
          <p:cNvPr id="179" name="TextBox 45"/>
          <p:cNvSpPr txBox="1"/>
          <p:nvPr/>
        </p:nvSpPr>
        <p:spPr>
          <a:xfrm>
            <a:off x="3781752" y="2568405"/>
            <a:ext cx="40395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pPr/>
            <a:r>
              <a:t>(1)</a:t>
            </a:r>
          </a:p>
        </p:txBody>
      </p:sp>
      <p:sp>
        <p:nvSpPr>
          <p:cNvPr id="180" name="TextBox 46"/>
          <p:cNvSpPr txBox="1"/>
          <p:nvPr/>
        </p:nvSpPr>
        <p:spPr>
          <a:xfrm>
            <a:off x="4319470" y="2735073"/>
            <a:ext cx="40395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pPr/>
            <a:r>
              <a:t>(2)</a:t>
            </a:r>
          </a:p>
        </p:txBody>
      </p:sp>
      <p:sp>
        <p:nvSpPr>
          <p:cNvPr id="181" name="TextBox 47"/>
          <p:cNvSpPr txBox="1"/>
          <p:nvPr/>
        </p:nvSpPr>
        <p:spPr>
          <a:xfrm>
            <a:off x="5199691" y="2568405"/>
            <a:ext cx="40395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pPr/>
            <a:r>
              <a:t>(3)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920750"/>
            <a:ext cx="4902200" cy="5016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98394" y="1243220"/>
            <a:ext cx="3094259" cy="3997630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Rectangle"/>
          <p:cNvSpPr/>
          <p:nvPr/>
        </p:nvSpPr>
        <p:spPr>
          <a:xfrm>
            <a:off x="5469433" y="1139197"/>
            <a:ext cx="3152181" cy="4415209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6" name="Rectangle"/>
          <p:cNvSpPr/>
          <p:nvPr/>
        </p:nvSpPr>
        <p:spPr>
          <a:xfrm>
            <a:off x="2089695" y="3092357"/>
            <a:ext cx="1845507" cy="229627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7" name="Line"/>
          <p:cNvSpPr/>
          <p:nvPr/>
        </p:nvSpPr>
        <p:spPr>
          <a:xfrm flipV="1">
            <a:off x="3960184" y="1130198"/>
            <a:ext cx="1491227" cy="1973462"/>
          </a:xfrm>
          <a:prstGeom prst="line">
            <a:avLst/>
          </a:prstGeom>
          <a:ln w="12700">
            <a:solidFill>
              <a:srgbClr val="FF2600"/>
            </a:solidFill>
            <a:miter lim="400000"/>
            <a:tailEnd type="triangle"/>
          </a:ln>
        </p:spPr>
        <p:txBody>
          <a:bodyPr lIns="35718" tIns="35718" rIns="35718" bIns="35718" anchor="ctr"/>
          <a:lstStyle/>
          <a:p>
            <a:pPr algn="ctr" defTabSz="410765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8" name="Line"/>
          <p:cNvSpPr/>
          <p:nvPr/>
        </p:nvSpPr>
        <p:spPr>
          <a:xfrm>
            <a:off x="3960555" y="3308693"/>
            <a:ext cx="1490856" cy="2241353"/>
          </a:xfrm>
          <a:prstGeom prst="line">
            <a:avLst/>
          </a:prstGeom>
          <a:ln w="12700">
            <a:solidFill>
              <a:srgbClr val="FF2600"/>
            </a:solidFill>
            <a:miter lim="400000"/>
            <a:tailEnd type="triangle"/>
          </a:ln>
        </p:spPr>
        <p:txBody>
          <a:bodyPr lIns="35718" tIns="35718" rIns="35718" bIns="35718" anchor="ctr"/>
          <a:lstStyle/>
          <a:p>
            <a:pPr algn="ctr" defTabSz="410765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lide Number Placeholder 3"/>
          <p:cNvSpPr txBox="1"/>
          <p:nvPr>
            <p:ph type="sldNum" sz="quarter" idx="2"/>
          </p:nvPr>
        </p:nvSpPr>
        <p:spPr>
          <a:xfrm>
            <a:off x="8892223" y="6556375"/>
            <a:ext cx="193041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1" name="TextBox 21"/>
          <p:cNvSpPr txBox="1"/>
          <p:nvPr/>
        </p:nvSpPr>
        <p:spPr>
          <a:xfrm>
            <a:off x="242593" y="513676"/>
            <a:ext cx="4112711" cy="5595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 startAt="1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/>
              <a:t>// ArrayList of symbolic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 startAt="1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/>
              <a:t>// integers</a:t>
            </a: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 startAt="1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List&lt;Integer&gt; list = </a:t>
            </a: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 startAt="1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/>
              <a:t>  </a:t>
            </a:r>
            <a:r>
              <a:rPr b="1">
                <a:solidFill>
                  <a:srgbClr val="000080"/>
                </a:solidFill>
              </a:rPr>
              <a:t>new </a:t>
            </a:r>
            <a:r>
              <a:t>ArrayList&lt;&gt;(</a:t>
            </a:r>
            <a:r>
              <a:rPr>
                <a:solidFill>
                  <a:srgbClr val="0000FF"/>
                </a:solidFill>
              </a:rPr>
              <a:t>200</a:t>
            </a:r>
            <a:r>
              <a:t>);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 startAt="1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...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 startAt="1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>
                <a:solidFill>
                  <a:srgbClr val="000080"/>
                </a:solidFill>
              </a:rPr>
              <a:t>for </a:t>
            </a:r>
            <a:r>
              <a:t>(</a:t>
            </a:r>
            <a:r>
              <a:rPr b="1">
                <a:solidFill>
                  <a:srgbClr val="000080"/>
                </a:solidFill>
              </a:rPr>
              <a:t>int </a:t>
            </a:r>
            <a:r>
              <a:t>i = </a:t>
            </a:r>
            <a:r>
              <a:rPr>
                <a:solidFill>
                  <a:srgbClr val="0000FF"/>
                </a:solidFill>
              </a:rPr>
              <a:t>0</a:t>
            </a:r>
            <a:r>
              <a:t>; </a:t>
            </a: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 startAt="1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i &lt; list.size(); </a:t>
            </a: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 startAt="1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i++) {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 startAt="1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/>
              <a:t>// list.get(i) returns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 startAt="1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/>
              <a:t>// symbolic integer </a:t>
            </a: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 startAt="1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00080"/>
                </a:solidFill>
              </a:rPr>
              <a:t>if </a:t>
            </a:r>
            <a:r>
              <a:t>(i%</a:t>
            </a:r>
            <a:r>
              <a:rPr>
                <a:solidFill>
                  <a:srgbClr val="0000FF"/>
                </a:solidFill>
              </a:rPr>
              <a:t>2 </a:t>
            </a:r>
            <a:r>
              <a:t>== </a:t>
            </a:r>
            <a:r>
              <a:rPr>
                <a:solidFill>
                  <a:srgbClr val="0000FF"/>
                </a:solidFill>
              </a:rPr>
              <a:t>0 </a:t>
            </a:r>
            <a:r>
              <a:t>&amp;&amp; </a:t>
            </a: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 startAt="1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list.get(i) == </a:t>
            </a:r>
            <a:r>
              <a:rPr>
                <a:solidFill>
                  <a:srgbClr val="0000FF"/>
                </a:solidFill>
              </a:rPr>
              <a:t>42</a:t>
            </a:r>
            <a:r>
              <a:t>)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 startAt="1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 b="1">
                <a:solidFill>
                  <a:srgbClr val="660E7A"/>
                </a:solidFill>
              </a:rPr>
              <a:t>count</a:t>
            </a:r>
            <a:r>
              <a:t>++;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 startAt="1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... 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 startAt="1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}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 startAt="1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solidFill>
                  <a:srgbClr val="000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/>
              <a:t>if 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>
                <a:solidFill>
                  <a:srgbClr val="660E7A"/>
                </a:solidFill>
              </a:rPr>
              <a:t>count </a:t>
            </a:r>
            <a:r>
              <a:rPr>
                <a:solidFill>
                  <a:srgbClr val="000000"/>
                </a:solidFill>
              </a:rPr>
              <a:t>== </a:t>
            </a:r>
            <a:r>
              <a:rPr>
                <a:solidFill>
                  <a:srgbClr val="0000FF"/>
                </a:solidFill>
              </a:rPr>
              <a:t>75</a:t>
            </a:r>
            <a:r>
              <a:rPr>
                <a:solidFill>
                  <a:srgbClr val="000000"/>
                </a:solidFill>
              </a:rPr>
              <a:t>) {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 startAt="1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08000"/>
                </a:solidFill>
              </a:rPr>
              <a:t>//bug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 startAt="1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} </a:t>
            </a:r>
          </a:p>
        </p:txBody>
      </p:sp>
      <p:sp>
        <p:nvSpPr>
          <p:cNvPr id="192" name="TextBox 23"/>
          <p:cNvSpPr txBox="1"/>
          <p:nvPr/>
        </p:nvSpPr>
        <p:spPr>
          <a:xfrm>
            <a:off x="5432659" y="856133"/>
            <a:ext cx="209613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List&lt;</a:t>
            </a:r>
            <a:r>
              <a:rPr>
                <a:solidFill>
                  <a:srgbClr val="20999D"/>
                </a:solidFill>
              </a:rPr>
              <a:t>Integer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get(i) </a:t>
            </a:r>
          </a:p>
        </p:txBody>
      </p:sp>
      <p:sp>
        <p:nvSpPr>
          <p:cNvPr id="193" name="TextBox 24"/>
          <p:cNvSpPr txBox="1"/>
          <p:nvPr/>
        </p:nvSpPr>
        <p:spPr>
          <a:xfrm>
            <a:off x="5089703" y="1829916"/>
            <a:ext cx="278204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ArrayList&lt;</a:t>
            </a:r>
            <a:r>
              <a:rPr>
                <a:solidFill>
                  <a:srgbClr val="20999D"/>
                </a:solidFill>
              </a:rPr>
              <a:t>Integer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get(i) </a:t>
            </a:r>
          </a:p>
        </p:txBody>
      </p:sp>
      <p:sp>
        <p:nvSpPr>
          <p:cNvPr id="194" name="TextBox 25"/>
          <p:cNvSpPr txBox="1"/>
          <p:nvPr/>
        </p:nvSpPr>
        <p:spPr>
          <a:xfrm>
            <a:off x="4393327" y="2681492"/>
            <a:ext cx="2299058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void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ArrayList&lt;</a:t>
            </a:r>
            <a:r>
              <a:rPr>
                <a:solidFill>
                  <a:srgbClr val="20999D"/>
                </a:solidFill>
              </a:rPr>
              <a:t>E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rangeCheck(i)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b="1" sz="1800">
                <a:solidFill>
                  <a:srgbClr val="000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throws 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IndexOutOf</a:t>
            </a: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BoundsException </a:t>
            </a:r>
          </a:p>
        </p:txBody>
      </p:sp>
      <p:sp>
        <p:nvSpPr>
          <p:cNvPr id="195" name="TextBox 26"/>
          <p:cNvSpPr txBox="1"/>
          <p:nvPr/>
        </p:nvSpPr>
        <p:spPr>
          <a:xfrm>
            <a:off x="5678029" y="4722783"/>
            <a:ext cx="223331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solidFill>
                  <a:srgbClr val="20999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 </a:t>
            </a:r>
            <a:r>
              <a:rPr>
                <a:solidFill>
                  <a:srgbClr val="000000"/>
                </a:solidFill>
              </a:rPr>
              <a:t>ArrayList&lt;</a:t>
            </a:r>
            <a:r>
              <a:t>E</a:t>
            </a:r>
            <a:r>
              <a:rPr>
                <a:solidFill>
                  <a:srgbClr val="000000"/>
                </a:solidFill>
              </a:rP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elementData(i)</a:t>
            </a:r>
          </a:p>
        </p:txBody>
      </p:sp>
      <p:sp>
        <p:nvSpPr>
          <p:cNvPr id="196" name="TextBox 27"/>
          <p:cNvSpPr txBox="1"/>
          <p:nvPr/>
        </p:nvSpPr>
        <p:spPr>
          <a:xfrm>
            <a:off x="5782339" y="5621959"/>
            <a:ext cx="202469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ArrayList&lt;</a:t>
            </a:r>
            <a:r>
              <a:rPr>
                <a:solidFill>
                  <a:srgbClr val="20999D"/>
                </a:solidFill>
              </a:rPr>
              <a:t>E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b="1" sz="1800">
                <a:solidFill>
                  <a:srgbClr val="660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elementData</a:t>
            </a:r>
            <a:r>
              <a:rPr b="0">
                <a:solidFill>
                  <a:srgbClr val="000000"/>
                </a:solidFill>
              </a:rPr>
              <a:t>[i]</a:t>
            </a:r>
          </a:p>
        </p:txBody>
      </p:sp>
      <p:sp>
        <p:nvSpPr>
          <p:cNvPr id="197" name="TextBox 28"/>
          <p:cNvSpPr txBox="1"/>
          <p:nvPr/>
        </p:nvSpPr>
        <p:spPr>
          <a:xfrm>
            <a:off x="7314281" y="2681492"/>
            <a:ext cx="1475964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solidFill>
                  <a:srgbClr val="20999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int</a:t>
            </a: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Integer.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intValue()</a:t>
            </a:r>
          </a:p>
        </p:txBody>
      </p:sp>
      <p:sp>
        <p:nvSpPr>
          <p:cNvPr id="198" name="TextBox 29"/>
          <p:cNvSpPr txBox="1"/>
          <p:nvPr/>
        </p:nvSpPr>
        <p:spPr>
          <a:xfrm>
            <a:off x="7415744" y="3952256"/>
            <a:ext cx="127303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Integer.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b="1" sz="1800">
                <a:solidFill>
                  <a:srgbClr val="660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value</a:t>
            </a:r>
          </a:p>
        </p:txBody>
      </p:sp>
      <p:cxnSp>
        <p:nvCxnSpPr>
          <p:cNvPr id="199" name="Straight Arrow Connector 30"/>
          <p:cNvCxnSpPr>
            <a:stCxn id="192" idx="0"/>
            <a:endCxn id="193" idx="0"/>
          </p:cNvCxnSpPr>
          <p:nvPr/>
        </p:nvCxnSpPr>
        <p:spPr>
          <a:xfrm flipH="1">
            <a:off x="6480723" y="1181253"/>
            <a:ext cx="2" cy="973784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00" name="Straight Arrow Connector 31"/>
          <p:cNvCxnSpPr>
            <a:stCxn id="193" idx="0"/>
            <a:endCxn id="194" idx="0"/>
          </p:cNvCxnSpPr>
          <p:nvPr/>
        </p:nvCxnSpPr>
        <p:spPr>
          <a:xfrm flipH="1">
            <a:off x="5542855" y="2155036"/>
            <a:ext cx="937869" cy="1410377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sp>
        <p:nvSpPr>
          <p:cNvPr id="201" name="Straight Arrow Connector 32"/>
          <p:cNvSpPr/>
          <p:nvPr/>
        </p:nvSpPr>
        <p:spPr>
          <a:xfrm>
            <a:off x="6794686" y="5369114"/>
            <a:ext cx="1" cy="252847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cxnSp>
        <p:nvCxnSpPr>
          <p:cNvPr id="202" name="Straight Arrow Connector 33"/>
          <p:cNvCxnSpPr>
            <a:stCxn id="197" idx="0"/>
            <a:endCxn id="198" idx="0"/>
          </p:cNvCxnSpPr>
          <p:nvPr/>
        </p:nvCxnSpPr>
        <p:spPr>
          <a:xfrm flipH="1">
            <a:off x="8052262" y="3146312"/>
            <a:ext cx="1" cy="1131065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03" name="Straight Arrow Connector 36"/>
          <p:cNvCxnSpPr>
            <a:stCxn id="193" idx="0"/>
            <a:endCxn id="197" idx="0"/>
          </p:cNvCxnSpPr>
          <p:nvPr/>
        </p:nvCxnSpPr>
        <p:spPr>
          <a:xfrm>
            <a:off x="6480723" y="2155036"/>
            <a:ext cx="1571540" cy="991277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sp>
        <p:nvSpPr>
          <p:cNvPr id="204" name="TextBox 38"/>
          <p:cNvSpPr txBox="1"/>
          <p:nvPr/>
        </p:nvSpPr>
        <p:spPr>
          <a:xfrm>
            <a:off x="5366939" y="2254486"/>
            <a:ext cx="40395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pPr/>
            <a:r>
              <a:t>(1)</a:t>
            </a:r>
          </a:p>
        </p:txBody>
      </p:sp>
      <p:sp>
        <p:nvSpPr>
          <p:cNvPr id="205" name="TextBox 39"/>
          <p:cNvSpPr txBox="1"/>
          <p:nvPr/>
        </p:nvSpPr>
        <p:spPr>
          <a:xfrm>
            <a:off x="6779577" y="4028659"/>
            <a:ext cx="40395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pPr/>
            <a:r>
              <a:t>(2)</a:t>
            </a:r>
          </a:p>
        </p:txBody>
      </p:sp>
      <p:sp>
        <p:nvSpPr>
          <p:cNvPr id="206" name="TextBox 40"/>
          <p:cNvSpPr txBox="1"/>
          <p:nvPr/>
        </p:nvSpPr>
        <p:spPr>
          <a:xfrm>
            <a:off x="7741035" y="2254486"/>
            <a:ext cx="40395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pPr/>
            <a:r>
              <a:t>(3)</a:t>
            </a:r>
          </a:p>
        </p:txBody>
      </p:sp>
      <p:sp>
        <p:nvSpPr>
          <p:cNvPr id="207" name="Rectangle 42"/>
          <p:cNvSpPr/>
          <p:nvPr/>
        </p:nvSpPr>
        <p:spPr>
          <a:xfrm>
            <a:off x="1626868" y="3866643"/>
            <a:ext cx="1741034" cy="3997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lIns="45719" rIns="45719"/>
          <a:lstStyle/>
          <a:p>
            <a:pPr algn="ctr">
              <a:spcBef>
                <a:spcPts val="700"/>
              </a:spcBef>
              <a:defRPr>
                <a:latin typeface="+mn-lt"/>
                <a:ea typeface="+mn-ea"/>
                <a:cs typeface="+mn-cs"/>
                <a:sym typeface="Tahoma"/>
              </a:defRPr>
            </a:pPr>
          </a:p>
        </p:txBody>
      </p:sp>
      <p:sp>
        <p:nvSpPr>
          <p:cNvPr id="208" name="Rectangle 43"/>
          <p:cNvSpPr/>
          <p:nvPr/>
        </p:nvSpPr>
        <p:spPr>
          <a:xfrm>
            <a:off x="4478775" y="622676"/>
            <a:ext cx="4315619" cy="564561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lIns="45719" rIns="45719"/>
          <a:lstStyle/>
          <a:p>
            <a:pPr algn="ctr">
              <a:spcBef>
                <a:spcPts val="700"/>
              </a:spcBef>
              <a:defRPr>
                <a:latin typeface="+mn-lt"/>
                <a:ea typeface="+mn-ea"/>
                <a:cs typeface="+mn-cs"/>
                <a:sym typeface="Tahoma"/>
              </a:defRPr>
            </a:pPr>
          </a:p>
        </p:txBody>
      </p:sp>
      <p:sp>
        <p:nvSpPr>
          <p:cNvPr id="209" name="Straight Arrow Connector 45"/>
          <p:cNvSpPr/>
          <p:nvPr/>
        </p:nvSpPr>
        <p:spPr>
          <a:xfrm flipV="1">
            <a:off x="3367902" y="651215"/>
            <a:ext cx="1110874" cy="3215429"/>
          </a:xfrm>
          <a:prstGeom prst="line">
            <a:avLst/>
          </a:prstGeom>
          <a:ln>
            <a:solidFill>
              <a:schemeClr val="accent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0" name="Straight Arrow Connector 47"/>
          <p:cNvSpPr/>
          <p:nvPr/>
        </p:nvSpPr>
        <p:spPr>
          <a:xfrm>
            <a:off x="3367902" y="4266407"/>
            <a:ext cx="1110874" cy="2001884"/>
          </a:xfrm>
          <a:prstGeom prst="line">
            <a:avLst/>
          </a:prstGeom>
          <a:ln>
            <a:solidFill>
              <a:schemeClr val="accent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cxnSp>
        <p:nvCxnSpPr>
          <p:cNvPr id="211" name="Straight Arrow Connector 71"/>
          <p:cNvCxnSpPr>
            <a:stCxn id="193" idx="0"/>
            <a:endCxn id="195" idx="0"/>
          </p:cNvCxnSpPr>
          <p:nvPr/>
        </p:nvCxnSpPr>
        <p:spPr>
          <a:xfrm>
            <a:off x="6480723" y="2155036"/>
            <a:ext cx="313964" cy="289286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lide Number Placeholder 3"/>
          <p:cNvSpPr txBox="1"/>
          <p:nvPr>
            <p:ph type="sldNum" sz="quarter" idx="2"/>
          </p:nvPr>
        </p:nvSpPr>
        <p:spPr>
          <a:xfrm>
            <a:off x="8892223" y="6556375"/>
            <a:ext cx="193041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4" name="TextBox 4"/>
          <p:cNvSpPr txBox="1"/>
          <p:nvPr/>
        </p:nvSpPr>
        <p:spPr>
          <a:xfrm>
            <a:off x="770627" y="1813388"/>
            <a:ext cx="1469031" cy="6214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static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summarization</a:t>
            </a:r>
          </a:p>
        </p:txBody>
      </p:sp>
      <p:sp>
        <p:nvSpPr>
          <p:cNvPr id="215" name="TextBox 5"/>
          <p:cNvSpPr txBox="1"/>
          <p:nvPr/>
        </p:nvSpPr>
        <p:spPr>
          <a:xfrm>
            <a:off x="3253783" y="1536390"/>
            <a:ext cx="973768" cy="11548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local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variable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alpha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renaming</a:t>
            </a:r>
          </a:p>
        </p:txBody>
      </p:sp>
      <p:sp>
        <p:nvSpPr>
          <p:cNvPr id="216" name="TextBox 6"/>
          <p:cNvSpPr txBox="1"/>
          <p:nvPr/>
        </p:nvSpPr>
        <p:spPr>
          <a:xfrm>
            <a:off x="5039457" y="1674889"/>
            <a:ext cx="1177477" cy="8881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local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variable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substitution</a:t>
            </a:r>
          </a:p>
        </p:txBody>
      </p:sp>
      <p:sp>
        <p:nvSpPr>
          <p:cNvPr id="217" name="TextBox 7"/>
          <p:cNvSpPr txBox="1"/>
          <p:nvPr/>
        </p:nvSpPr>
        <p:spPr>
          <a:xfrm>
            <a:off x="770626" y="3048827"/>
            <a:ext cx="1456307" cy="8881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field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references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transformation</a:t>
            </a:r>
          </a:p>
        </p:txBody>
      </p:sp>
      <p:sp>
        <p:nvSpPr>
          <p:cNvPr id="218" name="TextBox 8"/>
          <p:cNvSpPr txBox="1"/>
          <p:nvPr/>
        </p:nvSpPr>
        <p:spPr>
          <a:xfrm>
            <a:off x="3016375" y="3048827"/>
            <a:ext cx="1456307" cy="8881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array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references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transformation</a:t>
            </a:r>
          </a:p>
        </p:txBody>
      </p:sp>
      <p:sp>
        <p:nvSpPr>
          <p:cNvPr id="219" name="TextBox 9"/>
          <p:cNvSpPr txBox="1"/>
          <p:nvPr/>
        </p:nvSpPr>
        <p:spPr>
          <a:xfrm>
            <a:off x="5033138" y="3187326"/>
            <a:ext cx="1202369" cy="6214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type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propagation</a:t>
            </a:r>
          </a:p>
        </p:txBody>
      </p:sp>
      <p:sp>
        <p:nvSpPr>
          <p:cNvPr id="220" name="TextBox 10"/>
          <p:cNvSpPr txBox="1"/>
          <p:nvPr/>
        </p:nvSpPr>
        <p:spPr>
          <a:xfrm>
            <a:off x="7507962" y="1813388"/>
            <a:ext cx="853330" cy="6214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method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inlining</a:t>
            </a:r>
          </a:p>
        </p:txBody>
      </p:sp>
      <p:sp>
        <p:nvSpPr>
          <p:cNvPr id="221" name="TextBox 11"/>
          <p:cNvSpPr txBox="1"/>
          <p:nvPr/>
        </p:nvSpPr>
        <p:spPr>
          <a:xfrm>
            <a:off x="7007876" y="2910328"/>
            <a:ext cx="1405295" cy="11548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field &amp; array 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variables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alpha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renaming</a:t>
            </a:r>
          </a:p>
        </p:txBody>
      </p:sp>
      <p:sp>
        <p:nvSpPr>
          <p:cNvPr id="222" name="TextBox 12"/>
          <p:cNvSpPr txBox="1"/>
          <p:nvPr/>
        </p:nvSpPr>
        <p:spPr>
          <a:xfrm>
            <a:off x="770626" y="4446316"/>
            <a:ext cx="1456307" cy="6214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simplification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transformation</a:t>
            </a:r>
          </a:p>
        </p:txBody>
      </p:sp>
      <p:sp>
        <p:nvSpPr>
          <p:cNvPr id="223" name="TextBox 13"/>
          <p:cNvSpPr txBox="1"/>
          <p:nvPr/>
        </p:nvSpPr>
        <p:spPr>
          <a:xfrm>
            <a:off x="3016375" y="4307816"/>
            <a:ext cx="1456307" cy="8881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single-path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cases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transformation</a:t>
            </a:r>
          </a:p>
        </p:txBody>
      </p:sp>
      <p:sp>
        <p:nvSpPr>
          <p:cNvPr id="224" name="TextBox 14"/>
          <p:cNvSpPr txBox="1"/>
          <p:nvPr/>
        </p:nvSpPr>
        <p:spPr>
          <a:xfrm>
            <a:off x="5007490" y="4584815"/>
            <a:ext cx="1252933" cy="3547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linearization</a:t>
            </a:r>
          </a:p>
        </p:txBody>
      </p:sp>
      <p:sp>
        <p:nvSpPr>
          <p:cNvPr id="225" name="TextBox 15"/>
          <p:cNvSpPr txBox="1"/>
          <p:nvPr/>
        </p:nvSpPr>
        <p:spPr>
          <a:xfrm>
            <a:off x="7238707" y="4307816"/>
            <a:ext cx="1132606" cy="8881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translation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 Green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expression</a:t>
            </a:r>
          </a:p>
        </p:txBody>
      </p:sp>
      <p:sp>
        <p:nvSpPr>
          <p:cNvPr id="226" name="Straight Arrow Connector 17"/>
          <p:cNvSpPr/>
          <p:nvPr/>
        </p:nvSpPr>
        <p:spPr>
          <a:xfrm>
            <a:off x="271144" y="2136555"/>
            <a:ext cx="499484" cy="1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cxnSp>
        <p:nvCxnSpPr>
          <p:cNvPr id="227" name="Straight Arrow Connector 19"/>
          <p:cNvCxnSpPr>
            <a:stCxn id="214" idx="0"/>
            <a:endCxn id="215" idx="0"/>
          </p:cNvCxnSpPr>
          <p:nvPr/>
        </p:nvCxnSpPr>
        <p:spPr>
          <a:xfrm flipV="1">
            <a:off x="1505142" y="2113829"/>
            <a:ext cx="2235525" cy="10300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28" name="Straight Arrow Connector 22"/>
          <p:cNvCxnSpPr>
            <a:stCxn id="215" idx="0"/>
            <a:endCxn id="216" idx="0"/>
          </p:cNvCxnSpPr>
          <p:nvPr/>
        </p:nvCxnSpPr>
        <p:spPr>
          <a:xfrm>
            <a:off x="3740666" y="2113829"/>
            <a:ext cx="1887530" cy="5150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29" name="Straight Arrow Connector 24"/>
          <p:cNvCxnSpPr>
            <a:stCxn id="216" idx="0"/>
            <a:endCxn id="220" idx="0"/>
          </p:cNvCxnSpPr>
          <p:nvPr/>
        </p:nvCxnSpPr>
        <p:spPr>
          <a:xfrm>
            <a:off x="5628195" y="2118978"/>
            <a:ext cx="2306432" cy="5151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30" name="Curved Connector 28"/>
          <p:cNvCxnSpPr>
            <a:stCxn id="220" idx="0"/>
            <a:endCxn id="215" idx="0"/>
          </p:cNvCxnSpPr>
          <p:nvPr/>
        </p:nvCxnSpPr>
        <p:spPr>
          <a:xfrm flipH="1" flipV="1">
            <a:off x="3740666" y="2113829"/>
            <a:ext cx="4193961" cy="1030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231" name="Elbow Connector 34"/>
          <p:cNvCxnSpPr>
            <a:stCxn id="220" idx="0"/>
            <a:endCxn id="217" idx="0"/>
          </p:cNvCxnSpPr>
          <p:nvPr/>
        </p:nvCxnSpPr>
        <p:spPr>
          <a:xfrm flipH="1">
            <a:off x="1498600" y="2120900"/>
            <a:ext cx="6438900" cy="1371600"/>
          </a:xfrm>
          <a:prstGeom prst="bentConnector3">
            <a:avLst>
              <a:gd name="adj1" fmla="val 52071"/>
            </a:avLst>
          </a:prstGeom>
          <a:ln>
            <a:solidFill>
              <a:srgbClr val="000000"/>
            </a:solidFill>
            <a:tailEnd type="triangle"/>
          </a:ln>
        </p:spPr>
      </p:cxnSp>
      <p:sp>
        <p:nvSpPr>
          <p:cNvPr id="232" name="Straight Arrow Connector 38"/>
          <p:cNvSpPr/>
          <p:nvPr/>
        </p:nvSpPr>
        <p:spPr>
          <a:xfrm>
            <a:off x="2327462" y="3510491"/>
            <a:ext cx="688914" cy="1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cxnSp>
        <p:nvCxnSpPr>
          <p:cNvPr id="233" name="Straight Arrow Connector 40"/>
          <p:cNvCxnSpPr>
            <a:stCxn id="218" idx="0"/>
            <a:endCxn id="219" idx="0"/>
          </p:cNvCxnSpPr>
          <p:nvPr/>
        </p:nvCxnSpPr>
        <p:spPr>
          <a:xfrm>
            <a:off x="3744528" y="3492916"/>
            <a:ext cx="1889795" cy="5151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34" name="Straight Arrow Connector 43"/>
          <p:cNvCxnSpPr>
            <a:stCxn id="219" idx="0"/>
            <a:endCxn id="221" idx="0"/>
          </p:cNvCxnSpPr>
          <p:nvPr/>
        </p:nvCxnSpPr>
        <p:spPr>
          <a:xfrm flipV="1">
            <a:off x="5634322" y="3487767"/>
            <a:ext cx="2076202" cy="10300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35" name="Elbow Connector 47"/>
          <p:cNvCxnSpPr>
            <a:stCxn id="221" idx="0"/>
            <a:endCxn id="222" idx="0"/>
          </p:cNvCxnSpPr>
          <p:nvPr/>
        </p:nvCxnSpPr>
        <p:spPr>
          <a:xfrm flipH="1">
            <a:off x="1498600" y="3492500"/>
            <a:ext cx="6210300" cy="1270000"/>
          </a:xfrm>
          <a:prstGeom prst="bentConnector3">
            <a:avLst>
              <a:gd name="adj1" fmla="val 50306"/>
            </a:avLst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236" name="Straight Arrow Connector 52"/>
          <p:cNvCxnSpPr>
            <a:stCxn id="222" idx="0"/>
            <a:endCxn id="223" idx="0"/>
          </p:cNvCxnSpPr>
          <p:nvPr/>
        </p:nvCxnSpPr>
        <p:spPr>
          <a:xfrm flipV="1">
            <a:off x="1498779" y="4751906"/>
            <a:ext cx="2245750" cy="5151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37" name="Straight Arrow Connector 53"/>
          <p:cNvCxnSpPr>
            <a:stCxn id="223" idx="0"/>
            <a:endCxn id="224" idx="0"/>
          </p:cNvCxnSpPr>
          <p:nvPr/>
        </p:nvCxnSpPr>
        <p:spPr>
          <a:xfrm>
            <a:off x="3744528" y="4751906"/>
            <a:ext cx="1889429" cy="10300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38" name="Straight Arrow Connector 86"/>
          <p:cNvCxnSpPr>
            <a:stCxn id="224" idx="0"/>
            <a:endCxn id="225" idx="0"/>
          </p:cNvCxnSpPr>
          <p:nvPr/>
        </p:nvCxnSpPr>
        <p:spPr>
          <a:xfrm flipV="1">
            <a:off x="5633956" y="4751906"/>
            <a:ext cx="2171054" cy="10300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sp>
        <p:nvSpPr>
          <p:cNvPr id="239" name="Straight Arrow Connector 90"/>
          <p:cNvSpPr/>
          <p:nvPr/>
        </p:nvSpPr>
        <p:spPr>
          <a:xfrm>
            <a:off x="8410823" y="4769482"/>
            <a:ext cx="451329" cy="1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MN_spacy_template">
  <a:themeElements>
    <a:clrScheme name="UMN_spacy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0000FF"/>
      </a:hlink>
      <a:folHlink>
        <a:srgbClr val="FF00FF"/>
      </a:folHlink>
    </a:clrScheme>
    <a:fontScheme name="UMN_spacy_template">
      <a:majorFont>
        <a:latin typeface="Helvetica"/>
        <a:ea typeface="Helvetica"/>
        <a:cs typeface="Helvetica"/>
      </a:majorFont>
      <a:minorFont>
        <a:latin typeface="Tahoma"/>
        <a:ea typeface="Tahoma"/>
        <a:cs typeface="Tahoma"/>
      </a:minorFont>
    </a:fontScheme>
    <a:fmtScheme name="UMN_spacy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MN_spacy_template">
  <a:themeElements>
    <a:clrScheme name="UMN_spacy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0000FF"/>
      </a:hlink>
      <a:folHlink>
        <a:srgbClr val="FF00FF"/>
      </a:folHlink>
    </a:clrScheme>
    <a:fontScheme name="UMN_spacy_template">
      <a:majorFont>
        <a:latin typeface="Helvetica"/>
        <a:ea typeface="Helvetica"/>
        <a:cs typeface="Helvetica"/>
      </a:majorFont>
      <a:minorFont>
        <a:latin typeface="Tahoma"/>
        <a:ea typeface="Tahoma"/>
        <a:cs typeface="Tahoma"/>
      </a:minorFont>
    </a:fontScheme>
    <a:fmtScheme name="UMN_spacy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