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6DF"/>
          </a:solidFill>
        </a:fill>
      </a:tcStyle>
    </a:wholeTbl>
    <a:band2H>
      <a:tcTxStyle/>
      <a:tcStyle>
        <a:tcBdr/>
        <a:fill>
          <a:solidFill>
            <a:srgbClr val="E7EC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D5CB"/>
          </a:solidFill>
        </a:fill>
      </a:tcStyle>
    </a:wholeTbl>
    <a:band2H>
      <a:tcTxStyle/>
      <a:tcStyle>
        <a:tcBdr/>
        <a:fill>
          <a:solidFill>
            <a:srgbClr val="FAEB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CACA"/>
          </a:solidFill>
        </a:fill>
      </a:tcStyle>
    </a:wholeTbl>
    <a:band2H>
      <a:tcTxStyle/>
      <a:tcStyle>
        <a:tcBdr/>
        <a:fill>
          <a:solidFill>
            <a:srgbClr val="F4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051680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Tahoma"/>
      </a:defRPr>
    </a:lvl1pPr>
    <a:lvl2pPr indent="228600" latinLnBrk="0">
      <a:defRPr sz="1200">
        <a:latin typeface="+mn-lt"/>
        <a:ea typeface="+mn-ea"/>
        <a:cs typeface="+mn-cs"/>
        <a:sym typeface="Tahoma"/>
      </a:defRPr>
    </a:lvl2pPr>
    <a:lvl3pPr indent="457200" latinLnBrk="0">
      <a:defRPr sz="1200">
        <a:latin typeface="+mn-lt"/>
        <a:ea typeface="+mn-ea"/>
        <a:cs typeface="+mn-cs"/>
        <a:sym typeface="Tahoma"/>
      </a:defRPr>
    </a:lvl3pPr>
    <a:lvl4pPr indent="685800" latinLnBrk="0">
      <a:defRPr sz="1200">
        <a:latin typeface="+mn-lt"/>
        <a:ea typeface="+mn-ea"/>
        <a:cs typeface="+mn-cs"/>
        <a:sym typeface="Tahoma"/>
      </a:defRPr>
    </a:lvl4pPr>
    <a:lvl5pPr indent="914400" latinLnBrk="0">
      <a:defRPr sz="1200">
        <a:latin typeface="+mn-lt"/>
        <a:ea typeface="+mn-ea"/>
        <a:cs typeface="+mn-cs"/>
        <a:sym typeface="Tahoma"/>
      </a:defRPr>
    </a:lvl5pPr>
    <a:lvl6pPr indent="1143000" latinLnBrk="0">
      <a:defRPr sz="1200">
        <a:latin typeface="+mn-lt"/>
        <a:ea typeface="+mn-ea"/>
        <a:cs typeface="+mn-cs"/>
        <a:sym typeface="Tahoma"/>
      </a:defRPr>
    </a:lvl6pPr>
    <a:lvl7pPr indent="1371600" latinLnBrk="0">
      <a:defRPr sz="1200">
        <a:latin typeface="+mn-lt"/>
        <a:ea typeface="+mn-ea"/>
        <a:cs typeface="+mn-cs"/>
        <a:sym typeface="Tahoma"/>
      </a:defRPr>
    </a:lvl7pPr>
    <a:lvl8pPr indent="1600200" latinLnBrk="0">
      <a:defRPr sz="1200">
        <a:latin typeface="+mn-lt"/>
        <a:ea typeface="+mn-ea"/>
        <a:cs typeface="+mn-cs"/>
        <a:sym typeface="Tahoma"/>
      </a:defRPr>
    </a:lvl8pPr>
    <a:lvl9pPr indent="1828800" latinLnBrk="0">
      <a:defRPr sz="1200">
        <a:latin typeface="+mn-lt"/>
        <a:ea typeface="+mn-ea"/>
        <a:cs typeface="+mn-cs"/>
        <a:sym typeface="Tahoma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None/>
              <a:defRPr sz="2000" b="1"/>
            </a:lvl1pPr>
            <a:lvl2pPr marL="742950" indent="-285750" algn="ctr">
              <a:spcBef>
                <a:spcPts val="400"/>
              </a:spcBef>
              <a:defRPr sz="2000" b="1"/>
            </a:lvl2pPr>
            <a:lvl3pPr marL="1168400" indent="-254000" algn="ctr">
              <a:spcBef>
                <a:spcPts val="400"/>
              </a:spcBef>
              <a:defRPr sz="2000" b="1"/>
            </a:lvl3pPr>
            <a:lvl4pPr marL="1625600" indent="-254000" algn="ctr">
              <a:spcBef>
                <a:spcPts val="400"/>
              </a:spcBef>
              <a:defRPr sz="2000" b="1"/>
            </a:lvl4pPr>
            <a:lvl5pPr marL="2082800" indent="-254000" algn="ctr">
              <a:spcBef>
                <a:spcPts val="400"/>
              </a:spcBef>
              <a:defRPr sz="20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356350"/>
            <a:ext cx="21336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6684964" y="239714"/>
            <a:ext cx="2130426" cy="59324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idx="1"/>
          </p:nvPr>
        </p:nvSpPr>
        <p:spPr>
          <a:xfrm>
            <a:off x="288925" y="239714"/>
            <a:ext cx="6243641" cy="5932488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288925" y="239713"/>
            <a:ext cx="8526465" cy="762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" y="1143000"/>
            <a:ext cx="4152901" cy="24384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288925" y="239713"/>
            <a:ext cx="8526465" cy="762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04800" y="1143000"/>
            <a:ext cx="4152901" cy="5029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Text"/>
          <p:cNvSpPr txBox="1">
            <a:spLocks noGrp="1"/>
          </p:cNvSpPr>
          <p:nvPr>
            <p:ph type="title"/>
          </p:nvPr>
        </p:nvSpPr>
        <p:spPr>
          <a:xfrm>
            <a:off x="288925" y="239713"/>
            <a:ext cx="8526465" cy="762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04800" y="1143000"/>
            <a:ext cx="4152901" cy="5029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>
            <a:spLocks noGrp="1"/>
          </p:cNvSpPr>
          <p:nvPr>
            <p:ph type="title"/>
          </p:nvPr>
        </p:nvSpPr>
        <p:spPr>
          <a:xfrm>
            <a:off x="1150938" y="222250"/>
            <a:ext cx="7793038" cy="76835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41337" y="1462087"/>
            <a:ext cx="8413752" cy="225901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Text Placeholder 3"/>
          <p:cNvSpPr>
            <a:spLocks noGrp="1"/>
          </p:cNvSpPr>
          <p:nvPr>
            <p:ph type="body" sz="half" idx="13"/>
          </p:nvPr>
        </p:nvSpPr>
        <p:spPr>
          <a:xfrm>
            <a:off x="541338" y="3873501"/>
            <a:ext cx="8413751" cy="2259014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/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356350"/>
            <a:ext cx="21336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49876" y="6536531"/>
            <a:ext cx="239485" cy="232486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410765"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cap="all"/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4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 b="1"/>
            </a:lvl1pPr>
            <a:lvl2pPr marL="0" indent="457200">
              <a:spcBef>
                <a:spcPts val="400"/>
              </a:spcBef>
              <a:buSzTx/>
              <a:buNone/>
              <a:defRPr sz="2000" b="1"/>
            </a:lvl2pPr>
            <a:lvl3pPr marL="0" indent="914400">
              <a:spcBef>
                <a:spcPts val="400"/>
              </a:spcBef>
              <a:buSzTx/>
              <a:buNone/>
              <a:defRPr sz="2000" b="1"/>
            </a:lvl3pPr>
            <a:lvl4pPr marL="0" indent="1371600">
              <a:spcBef>
                <a:spcPts val="400"/>
              </a:spcBef>
              <a:buSzTx/>
              <a:buNone/>
              <a:defRPr sz="2000" b="1"/>
            </a:lvl4pPr>
            <a:lvl5pPr marL="0" indent="1828800">
              <a:spcBef>
                <a:spcPts val="400"/>
              </a:spcBef>
              <a:buSzTx/>
              <a:buNone/>
              <a:defRPr sz="20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04800" y="1143000"/>
            <a:ext cx="4152901" cy="50292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1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535112"/>
            <a:ext cx="4041776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None/>
            </a:pPr>
            <a:endParaRPr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77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2" cy="5853114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 b="1"/>
            </a:lvl1pPr>
            <a:lvl2pPr marL="783771" indent="-326571">
              <a:spcBef>
                <a:spcPts val="700"/>
              </a:spcBef>
              <a:defRPr sz="3200" b="1"/>
            </a:lvl2pPr>
            <a:lvl3pPr>
              <a:spcBef>
                <a:spcPts val="700"/>
              </a:spcBef>
              <a:defRPr sz="3200" b="1"/>
            </a:lvl3pPr>
            <a:lvl4pPr marL="1737360" indent="-365760">
              <a:spcBef>
                <a:spcPts val="700"/>
              </a:spcBef>
              <a:defRPr sz="3200" b="1"/>
            </a:lvl4pPr>
            <a:lvl5pPr marL="2194560" indent="-365760">
              <a:spcBef>
                <a:spcPts val="700"/>
              </a:spcBef>
              <a:defRPr sz="32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435101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 b="1"/>
            </a:pPr>
            <a:endParaRPr/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1" cy="566739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8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9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 b="1"/>
            </a:lvl1pPr>
            <a:lvl2pPr marL="0" indent="457200">
              <a:spcBef>
                <a:spcPts val="300"/>
              </a:spcBef>
              <a:buSzTx/>
              <a:buNone/>
              <a:defRPr sz="1400" b="1"/>
            </a:lvl2pPr>
            <a:lvl3pPr marL="0" indent="914400">
              <a:spcBef>
                <a:spcPts val="300"/>
              </a:spcBef>
              <a:buSzTx/>
              <a:buNone/>
              <a:defRPr sz="1400" b="1"/>
            </a:lvl3pPr>
            <a:lvl4pPr marL="0" indent="1371600">
              <a:spcBef>
                <a:spcPts val="300"/>
              </a:spcBef>
              <a:buSzTx/>
              <a:buNone/>
              <a:defRPr sz="1400" b="1"/>
            </a:lvl4pPr>
            <a:lvl5pPr marL="0" indent="1828800">
              <a:spcBef>
                <a:spcPts val="300"/>
              </a:spcBef>
              <a:buSzTx/>
              <a:buNone/>
              <a:defRPr sz="1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"/>
          <p:cNvSpPr/>
          <p:nvPr/>
        </p:nvSpPr>
        <p:spPr>
          <a:xfrm>
            <a:off x="228600" y="6477000"/>
            <a:ext cx="8763001" cy="0"/>
          </a:xfrm>
          <a:prstGeom prst="line">
            <a:avLst/>
          </a:prstGeom>
          <a:ln w="50800">
            <a:solidFill>
              <a:srgbClr val="333333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Picture 12" descr="Picture 12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0" y="5943600"/>
            <a:ext cx="9145589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5" descr="Picture 5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228600" y="6172200"/>
            <a:ext cx="3048000" cy="43973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12"/>
          <p:cNvSpPr txBox="1"/>
          <p:nvPr/>
        </p:nvSpPr>
        <p:spPr>
          <a:xfrm>
            <a:off x="0" y="121285"/>
            <a:ext cx="9144000" cy="335916"/>
          </a:xfrm>
          <a:prstGeom prst="rect">
            <a:avLst/>
          </a:prstGeom>
          <a:solidFill>
            <a:srgbClr val="7A0019"/>
          </a:solidFill>
          <a:ln w="3175">
            <a:solidFill>
              <a:srgbClr val="7A001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spcBef>
                <a:spcPts val="900"/>
              </a:spcBef>
              <a:defRPr sz="1600">
                <a:solidFill>
                  <a:srgbClr val="FFFFFF"/>
                </a:solidFill>
                <a:latin typeface="Conduit ITC Black"/>
                <a:ea typeface="Conduit ITC Black"/>
                <a:cs typeface="Conduit ITC Black"/>
                <a:sym typeface="Conduit ITC Black"/>
              </a:defRPr>
            </a:lvl1pPr>
          </a:lstStyle>
          <a:p>
            <a:r>
              <a:t>Department of Electrical and Computer Engineering</a:t>
            </a:r>
          </a:p>
        </p:txBody>
      </p: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288925" y="381000"/>
            <a:ext cx="852646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458200" cy="502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03323" y="6556375"/>
            <a:ext cx="281941" cy="2870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76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336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tif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892223" y="6556375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61" name="TextBox 4"/>
          <p:cNvSpPr txBox="1"/>
          <p:nvPr/>
        </p:nvSpPr>
        <p:spPr>
          <a:xfrm>
            <a:off x="913330" y="799055"/>
            <a:ext cx="3670881" cy="512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 b="1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// ArrayList of symbolic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 b="1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// integers</a:t>
            </a: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List&lt;Integer&gt; list = </a:t>
            </a: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>
                <a:solidFill>
                  <a:srgbClr val="000080"/>
                </a:solidFill>
              </a:rPr>
              <a:t>new </a:t>
            </a:r>
            <a:r>
              <a:rPr b="0" dirty="0"/>
              <a:t>ArrayList&lt;&gt;(</a:t>
            </a:r>
            <a:r>
              <a:rPr b="0" dirty="0">
                <a:solidFill>
                  <a:srgbClr val="0000FF"/>
                </a:solidFill>
              </a:rPr>
              <a:t>200</a:t>
            </a:r>
            <a:r>
              <a:rPr b="0" dirty="0"/>
              <a:t>);</a:t>
            </a:r>
            <a:br>
              <a:rPr b="0" dirty="0"/>
            </a:br>
            <a:r>
              <a:rPr b="0" dirty="0"/>
              <a:t>...</a:t>
            </a:r>
            <a:br>
              <a:rPr b="0" dirty="0"/>
            </a:br>
            <a:r>
              <a:rPr dirty="0">
                <a:solidFill>
                  <a:srgbClr val="000080"/>
                </a:solidFill>
              </a:rPr>
              <a:t>for </a:t>
            </a:r>
            <a:r>
              <a:rPr b="0" dirty="0"/>
              <a:t>(</a:t>
            </a:r>
            <a:r>
              <a:rPr dirty="0">
                <a:solidFill>
                  <a:srgbClr val="000080"/>
                </a:solidFill>
              </a:rPr>
              <a:t>int </a:t>
            </a:r>
            <a:r>
              <a:rPr b="0" dirty="0"/>
              <a:t>i = </a:t>
            </a:r>
            <a:r>
              <a:rPr b="0" dirty="0">
                <a:solidFill>
                  <a:srgbClr val="0000FF"/>
                </a:solidFill>
              </a:rPr>
              <a:t>0</a:t>
            </a:r>
            <a:r>
              <a:rPr b="0" dirty="0"/>
              <a:t>; </a:t>
            </a: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i &lt; list.size(); </a:t>
            </a: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i++) {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 b="1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// list.get(i) returns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 b="1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// a symbolic integer </a:t>
            </a:r>
            <a:br>
              <a:rPr dirty="0"/>
            </a:br>
            <a:r>
              <a:rPr b="0" dirty="0">
                <a:solidFill>
                  <a:srgbClr val="000000"/>
                </a:solidFill>
              </a:rPr>
              <a:t>    </a:t>
            </a:r>
            <a:r>
              <a:rPr dirty="0">
                <a:solidFill>
                  <a:srgbClr val="000080"/>
                </a:solidFill>
              </a:rPr>
              <a:t>if </a:t>
            </a:r>
            <a:r>
              <a:rPr b="0" dirty="0">
                <a:solidFill>
                  <a:srgbClr val="000000"/>
                </a:solidFill>
              </a:rPr>
              <a:t>(i%</a:t>
            </a:r>
            <a:r>
              <a:rPr b="0" dirty="0">
                <a:solidFill>
                  <a:srgbClr val="0000FF"/>
                </a:solidFill>
              </a:rPr>
              <a:t>2 </a:t>
            </a:r>
            <a:r>
              <a:rPr b="0" dirty="0">
                <a:solidFill>
                  <a:srgbClr val="000000"/>
                </a:solidFill>
              </a:rPr>
              <a:t>== </a:t>
            </a:r>
            <a:r>
              <a:rPr b="0" dirty="0">
                <a:solidFill>
                  <a:srgbClr val="0000FF"/>
                </a:solidFill>
              </a:rPr>
              <a:t>0 </a:t>
            </a:r>
            <a:r>
              <a:rPr b="0" dirty="0">
                <a:solidFill>
                  <a:srgbClr val="000000"/>
                </a:solidFill>
              </a:rPr>
              <a:t>&amp;&amp; </a:t>
            </a: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list.get(i) == </a:t>
            </a:r>
            <a:r>
              <a:rPr dirty="0">
                <a:solidFill>
                  <a:srgbClr val="0000FF"/>
                </a:solidFill>
              </a:rPr>
              <a:t>42</a:t>
            </a:r>
            <a:r>
              <a:rPr dirty="0"/>
              <a:t>)</a:t>
            </a:r>
            <a:br>
              <a:rPr dirty="0"/>
            </a:br>
            <a:r>
              <a:rPr dirty="0"/>
              <a:t>        </a:t>
            </a:r>
            <a:r>
              <a:rPr b="1" dirty="0">
                <a:solidFill>
                  <a:srgbClr val="660E7A"/>
                </a:solidFill>
              </a:rPr>
              <a:t>count</a:t>
            </a:r>
            <a:r>
              <a:rPr dirty="0"/>
              <a:t>++;</a:t>
            </a:r>
            <a:br>
              <a:rPr dirty="0"/>
            </a:br>
            <a:r>
              <a:rPr dirty="0"/>
              <a:t>    ...</a:t>
            </a:r>
            <a:br>
              <a:rPr dirty="0"/>
            </a:br>
            <a:r>
              <a:rPr dirty="0"/>
              <a:t>}</a:t>
            </a:r>
            <a:br>
              <a:rPr dirty="0"/>
            </a:br>
            <a:r>
              <a:rPr b="1" dirty="0">
                <a:solidFill>
                  <a:srgbClr val="000080"/>
                </a:solidFill>
              </a:rPr>
              <a:t>if </a:t>
            </a:r>
            <a:r>
              <a:rPr dirty="0"/>
              <a:t>(</a:t>
            </a:r>
            <a:r>
              <a:rPr b="1" dirty="0">
                <a:solidFill>
                  <a:srgbClr val="660E7A"/>
                </a:solidFill>
              </a:rPr>
              <a:t>count </a:t>
            </a:r>
            <a:r>
              <a:rPr dirty="0"/>
              <a:t>== </a:t>
            </a:r>
            <a:r>
              <a:rPr dirty="0">
                <a:solidFill>
                  <a:srgbClr val="0000FF"/>
                </a:solidFill>
              </a:rPr>
              <a:t>75</a:t>
            </a:r>
            <a:r>
              <a:rPr dirty="0"/>
              <a:t>) {</a:t>
            </a:r>
            <a:br>
              <a:rPr dirty="0"/>
            </a:br>
            <a:r>
              <a:rPr dirty="0"/>
              <a:t>    </a:t>
            </a:r>
            <a:r>
              <a:rPr b="1" dirty="0">
                <a:solidFill>
                  <a:srgbClr val="008000"/>
                </a:solidFill>
              </a:rPr>
              <a:t>//bug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892223" y="6556375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64" name="TextBox 4"/>
          <p:cNvSpPr txBox="1"/>
          <p:nvPr/>
        </p:nvSpPr>
        <p:spPr>
          <a:xfrm>
            <a:off x="3605579" y="1027362"/>
            <a:ext cx="209613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List&lt;</a:t>
            </a:r>
            <a:r>
              <a:rPr dirty="0">
                <a:solidFill>
                  <a:srgbClr val="20999D"/>
                </a:solidFill>
              </a:rPr>
              <a:t>Integer</a:t>
            </a:r>
            <a:r>
              <a:rPr dirty="0"/>
              <a:t>&gt;.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get(i) </a:t>
            </a:r>
          </a:p>
        </p:txBody>
      </p:sp>
      <p:sp>
        <p:nvSpPr>
          <p:cNvPr id="165" name="TextBox 9"/>
          <p:cNvSpPr txBox="1"/>
          <p:nvPr/>
        </p:nvSpPr>
        <p:spPr>
          <a:xfrm>
            <a:off x="3262623" y="2001143"/>
            <a:ext cx="278204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Integer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get(i) </a:t>
            </a:r>
          </a:p>
        </p:txBody>
      </p:sp>
      <p:sp>
        <p:nvSpPr>
          <p:cNvPr id="166" name="TextBox 11"/>
          <p:cNvSpPr txBox="1"/>
          <p:nvPr/>
        </p:nvSpPr>
        <p:spPr>
          <a:xfrm>
            <a:off x="2740860" y="3109562"/>
            <a:ext cx="195894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rangeCheck(i)</a:t>
            </a:r>
          </a:p>
        </p:txBody>
      </p:sp>
      <p:sp>
        <p:nvSpPr>
          <p:cNvPr id="167" name="TextBox 12"/>
          <p:cNvSpPr txBox="1"/>
          <p:nvPr/>
        </p:nvSpPr>
        <p:spPr>
          <a:xfrm>
            <a:off x="2707987" y="3995063"/>
            <a:ext cx="202469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elementData(i)</a:t>
            </a:r>
          </a:p>
        </p:txBody>
      </p:sp>
      <p:sp>
        <p:nvSpPr>
          <p:cNvPr id="168" name="TextBox 13"/>
          <p:cNvSpPr txBox="1"/>
          <p:nvPr/>
        </p:nvSpPr>
        <p:spPr>
          <a:xfrm>
            <a:off x="2707987" y="5008393"/>
            <a:ext cx="202469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elementData</a:t>
            </a:r>
            <a:r>
              <a:rPr b="0">
                <a:solidFill>
                  <a:srgbClr val="000000"/>
                </a:solidFill>
              </a:rPr>
              <a:t>[i]</a:t>
            </a:r>
          </a:p>
        </p:txBody>
      </p:sp>
      <p:sp>
        <p:nvSpPr>
          <p:cNvPr id="169" name="TextBox 14"/>
          <p:cNvSpPr txBox="1"/>
          <p:nvPr/>
        </p:nvSpPr>
        <p:spPr>
          <a:xfrm>
            <a:off x="5015544" y="3109562"/>
            <a:ext cx="147596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Integer.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intValue()</a:t>
            </a:r>
          </a:p>
        </p:txBody>
      </p:sp>
      <p:sp>
        <p:nvSpPr>
          <p:cNvPr id="170" name="TextBox 15"/>
          <p:cNvSpPr txBox="1"/>
          <p:nvPr/>
        </p:nvSpPr>
        <p:spPr>
          <a:xfrm>
            <a:off x="5117007" y="3995063"/>
            <a:ext cx="127303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Integer.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value</a:t>
            </a:r>
          </a:p>
        </p:txBody>
      </p:sp>
      <p:cxnSp>
        <p:nvCxnSpPr>
          <p:cNvPr id="171" name="Straight Arrow Connector 17"/>
          <p:cNvCxnSpPr>
            <a:stCxn id="164" idx="0"/>
            <a:endCxn id="165" idx="0"/>
          </p:cNvCxnSpPr>
          <p:nvPr/>
        </p:nvCxnSpPr>
        <p:spPr>
          <a:xfrm flipH="1">
            <a:off x="4653643" y="1352482"/>
            <a:ext cx="2" cy="973782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172" name="Straight Arrow Connector 19"/>
          <p:cNvCxnSpPr>
            <a:stCxn id="165" idx="0"/>
            <a:endCxn id="166" idx="0"/>
          </p:cNvCxnSpPr>
          <p:nvPr/>
        </p:nvCxnSpPr>
        <p:spPr>
          <a:xfrm flipH="1">
            <a:off x="3720333" y="2326263"/>
            <a:ext cx="933311" cy="110842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173" name="Straight Arrow Connector 27"/>
          <p:cNvCxnSpPr>
            <a:stCxn id="167" idx="0"/>
            <a:endCxn id="168" idx="0"/>
          </p:cNvCxnSpPr>
          <p:nvPr/>
        </p:nvCxnSpPr>
        <p:spPr>
          <a:xfrm>
            <a:off x="3720334" y="4320183"/>
            <a:ext cx="1" cy="1013331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174" name="Straight Arrow Connector 31"/>
          <p:cNvCxnSpPr>
            <a:stCxn id="169" idx="0"/>
            <a:endCxn id="170" idx="0"/>
          </p:cNvCxnSpPr>
          <p:nvPr/>
        </p:nvCxnSpPr>
        <p:spPr>
          <a:xfrm flipH="1">
            <a:off x="5753525" y="3434682"/>
            <a:ext cx="2" cy="885502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175" name="Straight Arrow Connector 34"/>
          <p:cNvSpPr/>
          <p:nvPr/>
        </p:nvSpPr>
        <p:spPr>
          <a:xfrm>
            <a:off x="4653643" y="651216"/>
            <a:ext cx="1" cy="376147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6" name="Straight Arrow Connector 36"/>
          <p:cNvSpPr/>
          <p:nvPr/>
        </p:nvSpPr>
        <p:spPr>
          <a:xfrm>
            <a:off x="5753525" y="4641394"/>
            <a:ext cx="1" cy="523955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177" name="Straight Arrow Connector 40"/>
          <p:cNvCxnSpPr>
            <a:stCxn id="165" idx="0"/>
            <a:endCxn id="169" idx="0"/>
          </p:cNvCxnSpPr>
          <p:nvPr/>
        </p:nvCxnSpPr>
        <p:spPr>
          <a:xfrm>
            <a:off x="4653643" y="2326263"/>
            <a:ext cx="1099884" cy="110842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178" name="Freeform 44"/>
          <p:cNvSpPr/>
          <p:nvPr/>
        </p:nvSpPr>
        <p:spPr>
          <a:xfrm>
            <a:off x="3724673" y="2668287"/>
            <a:ext cx="1154178" cy="1369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38" h="21600" extrusionOk="0">
                <a:moveTo>
                  <a:pt x="16748" y="0"/>
                </a:moveTo>
                <a:cubicBezTo>
                  <a:pt x="19174" y="6131"/>
                  <a:pt x="21600" y="12263"/>
                  <a:pt x="20612" y="15525"/>
                </a:cubicBezTo>
                <a:cubicBezTo>
                  <a:pt x="19625" y="18787"/>
                  <a:pt x="14257" y="18562"/>
                  <a:pt x="10821" y="19575"/>
                </a:cubicBezTo>
                <a:cubicBezTo>
                  <a:pt x="7386" y="20587"/>
                  <a:pt x="0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algn="ctr">
              <a:spcBef>
                <a:spcPts val="700"/>
              </a:spcBef>
              <a:defRPr>
                <a:latin typeface="+mn-lt"/>
                <a:ea typeface="+mn-ea"/>
                <a:cs typeface="+mn-cs"/>
                <a:sym typeface="Tahoma"/>
              </a:defRPr>
            </a:pPr>
            <a:endParaRPr/>
          </a:p>
        </p:txBody>
      </p:sp>
      <p:sp>
        <p:nvSpPr>
          <p:cNvPr id="179" name="TextBox 45"/>
          <p:cNvSpPr txBox="1"/>
          <p:nvPr/>
        </p:nvSpPr>
        <p:spPr>
          <a:xfrm>
            <a:off x="3781752" y="2568405"/>
            <a:ext cx="40395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t>(1)</a:t>
            </a:r>
          </a:p>
        </p:txBody>
      </p:sp>
      <p:sp>
        <p:nvSpPr>
          <p:cNvPr id="180" name="TextBox 46"/>
          <p:cNvSpPr txBox="1"/>
          <p:nvPr/>
        </p:nvSpPr>
        <p:spPr>
          <a:xfrm>
            <a:off x="4319470" y="2735073"/>
            <a:ext cx="4039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t>(2)</a:t>
            </a:r>
          </a:p>
        </p:txBody>
      </p:sp>
      <p:sp>
        <p:nvSpPr>
          <p:cNvPr id="181" name="TextBox 47"/>
          <p:cNvSpPr txBox="1"/>
          <p:nvPr/>
        </p:nvSpPr>
        <p:spPr>
          <a:xfrm>
            <a:off x="5199691" y="2568405"/>
            <a:ext cx="4039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t>(3)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920750"/>
            <a:ext cx="4902200" cy="5016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8394" y="1243220"/>
            <a:ext cx="3094259" cy="399763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Rectangle"/>
          <p:cNvSpPr/>
          <p:nvPr/>
        </p:nvSpPr>
        <p:spPr>
          <a:xfrm>
            <a:off x="5469433" y="1139197"/>
            <a:ext cx="3152181" cy="4415209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6" name="Rectangle"/>
          <p:cNvSpPr/>
          <p:nvPr/>
        </p:nvSpPr>
        <p:spPr>
          <a:xfrm>
            <a:off x="2089695" y="3092357"/>
            <a:ext cx="1845507" cy="229627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7" name="Line"/>
          <p:cNvSpPr/>
          <p:nvPr/>
        </p:nvSpPr>
        <p:spPr>
          <a:xfrm flipV="1">
            <a:off x="3960184" y="1130198"/>
            <a:ext cx="1491227" cy="1973462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8" name="Line"/>
          <p:cNvSpPr/>
          <p:nvPr/>
        </p:nvSpPr>
        <p:spPr>
          <a:xfrm>
            <a:off x="3960555" y="3308693"/>
            <a:ext cx="1490856" cy="2241353"/>
          </a:xfrm>
          <a:prstGeom prst="line">
            <a:avLst/>
          </a:prstGeom>
          <a:ln w="12700">
            <a:solidFill>
              <a:srgbClr val="FF2600"/>
            </a:solidFill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87" y="102111"/>
            <a:ext cx="5555365" cy="80945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 err="1" smtClean="0">
                <a:solidFill>
                  <a:srgbClr val="BB7977"/>
                </a:solidFill>
                <a:latin typeface="Courier"/>
                <a:cs typeface="Courier"/>
              </a:rPr>
              <a:t>ArrayList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&lt;</a:t>
            </a:r>
            <a:r>
              <a:rPr lang="en-US" sz="2000" b="1" dirty="0">
                <a:solidFill>
                  <a:srgbClr val="BB7977"/>
                </a:solidFill>
                <a:latin typeface="Courier"/>
                <a:cs typeface="Courier"/>
              </a:rPr>
              <a:t>Integer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&gt;</a:t>
            </a:r>
            <a:r>
              <a:rPr lang="en-US" sz="2000" dirty="0">
                <a:latin typeface="Courier"/>
                <a:cs typeface="Courier"/>
              </a:rPr>
              <a:t> list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endParaRPr lang="en-US" sz="2000" dirty="0" smtClean="0">
              <a:latin typeface="Courier"/>
              <a:cs typeface="Courier"/>
            </a:endParaRP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solidFill>
                  <a:srgbClr val="800000"/>
                </a:solidFill>
                <a:latin typeface="Courier"/>
                <a:cs typeface="Courier"/>
              </a:rPr>
              <a:t>  new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 err="1">
                <a:solidFill>
                  <a:srgbClr val="BB7977"/>
                </a:solidFill>
                <a:latin typeface="Courier"/>
                <a:cs typeface="Courier"/>
              </a:rPr>
              <a:t>ArrayList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&lt;&gt;(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200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)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696969"/>
                </a:solidFill>
                <a:latin typeface="Courier"/>
                <a:cs typeface="Courier"/>
              </a:rPr>
              <a:t>/</a:t>
            </a:r>
            <a:r>
              <a:rPr lang="en-US" sz="2000" dirty="0">
                <a:solidFill>
                  <a:srgbClr val="696969"/>
                </a:solidFill>
                <a:latin typeface="Courier"/>
                <a:cs typeface="Courier"/>
              </a:rPr>
              <a:t>/put 200 symbolic </a:t>
            </a:r>
            <a:r>
              <a:rPr lang="en-US" sz="2000" dirty="0" err="1" smtClean="0">
                <a:solidFill>
                  <a:srgbClr val="696969"/>
                </a:solidFill>
                <a:latin typeface="Courier"/>
                <a:cs typeface="Courier"/>
              </a:rPr>
              <a:t>int</a:t>
            </a:r>
            <a:r>
              <a:rPr lang="en-US" sz="2000" dirty="0" smtClean="0">
                <a:solidFill>
                  <a:srgbClr val="696969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Courier"/>
                <a:cs typeface="Courier"/>
              </a:rPr>
              <a:t>into </a:t>
            </a:r>
            <a:r>
              <a:rPr lang="en-US" sz="2000" dirty="0" smtClean="0">
                <a:solidFill>
                  <a:srgbClr val="696969"/>
                </a:solidFill>
                <a:latin typeface="Courier"/>
                <a:cs typeface="Courier"/>
              </a:rPr>
              <a:t>list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BB7977"/>
                </a:solidFill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wordCount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0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BB7977"/>
                </a:solidFill>
                <a:latin typeface="Courier"/>
                <a:cs typeface="Courier"/>
              </a:rPr>
              <a:t>boolean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inWord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solidFill>
                  <a:srgbClr val="800000"/>
                </a:solidFill>
                <a:latin typeface="Courier"/>
                <a:cs typeface="Courier"/>
              </a:rPr>
              <a:t>if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list</a:t>
            </a:r>
            <a:r>
              <a:rPr lang="en-US" sz="2000" dirty="0" err="1">
                <a:solidFill>
                  <a:srgbClr val="808030"/>
                </a:solidFill>
                <a:latin typeface="Courier"/>
                <a:cs typeface="Courier"/>
              </a:rPr>
              <a:t>.</a:t>
            </a:r>
            <a:r>
              <a:rPr lang="en-US" sz="2000" dirty="0" err="1">
                <a:latin typeface="Courier"/>
                <a:cs typeface="Courier"/>
              </a:rPr>
              <a:t>size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()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&gt;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{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err="1">
                <a:solidFill>
                  <a:srgbClr val="BB7977"/>
                </a:solidFill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firstElement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list</a:t>
            </a:r>
            <a:r>
              <a:rPr lang="en-US" sz="2000" dirty="0" err="1">
                <a:solidFill>
                  <a:srgbClr val="808030"/>
                </a:solidFill>
                <a:latin typeface="Courier"/>
                <a:cs typeface="Courier"/>
              </a:rPr>
              <a:t>.</a:t>
            </a:r>
            <a:r>
              <a:rPr lang="en-US" sz="2000" dirty="0" err="1">
                <a:latin typeface="Courier"/>
                <a:cs typeface="Courier"/>
              </a:rPr>
              <a:t>get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)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if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firstElement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0</a:t>
            </a:r>
            <a:r>
              <a:rPr lang="en-US" sz="2000" dirty="0" smtClean="0">
                <a:solidFill>
                  <a:srgbClr val="808030"/>
                </a:solidFill>
                <a:latin typeface="Courier"/>
                <a:cs typeface="Courier"/>
              </a:rPr>
              <a:t>)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err="1">
                <a:latin typeface="Courier"/>
                <a:cs typeface="Courier"/>
              </a:rPr>
              <a:t>inWord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false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else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inWord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true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for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rgbClr val="BB7977"/>
                </a:solidFill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"/>
                <a:cs typeface="Courier"/>
              </a:rPr>
              <a:t>;</a:t>
            </a:r>
            <a:r>
              <a:rPr lang="en-US" sz="2000" dirty="0">
                <a:latin typeface="Courier"/>
                <a:cs typeface="Courier"/>
              </a:rPr>
              <a:t> </a:t>
            </a:r>
            <a:endParaRPr lang="en-US" sz="2000" dirty="0" smtClean="0">
              <a:latin typeface="Courier"/>
              <a:cs typeface="Courier"/>
            </a:endParaRP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list</a:t>
            </a:r>
            <a:r>
              <a:rPr lang="en-US" sz="2000" dirty="0" err="1">
                <a:solidFill>
                  <a:srgbClr val="808030"/>
                </a:solidFill>
                <a:latin typeface="Courier"/>
                <a:cs typeface="Courier"/>
              </a:rPr>
              <a:t>.</a:t>
            </a:r>
            <a:r>
              <a:rPr lang="en-US" sz="2000" dirty="0" err="1">
                <a:latin typeface="Courier"/>
                <a:cs typeface="Courier"/>
              </a:rPr>
              <a:t>size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Courier"/>
                <a:cs typeface="Courier"/>
              </a:rPr>
              <a:t>;</a:t>
            </a:r>
            <a:r>
              <a:rPr lang="en-US" sz="2000" dirty="0">
                <a:latin typeface="Courier"/>
                <a:cs typeface="Courier"/>
              </a:rPr>
              <a:t> </a:t>
            </a:r>
            <a:endParaRPr lang="en-US" sz="2000" dirty="0" smtClean="0">
              <a:latin typeface="Courier"/>
              <a:cs typeface="Courier"/>
            </a:endParaRP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++)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{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if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inWord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{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smtClean="0">
                <a:solidFill>
                  <a:srgbClr val="696969"/>
                </a:solidFill>
                <a:latin typeface="Courier"/>
                <a:cs typeface="Courier"/>
              </a:rPr>
              <a:t>//</a:t>
            </a:r>
            <a:r>
              <a:rPr lang="en-US" sz="2000" dirty="0" err="1" smtClean="0">
                <a:solidFill>
                  <a:srgbClr val="696969"/>
                </a:solidFill>
                <a:latin typeface="Courier"/>
                <a:cs typeface="Courier"/>
              </a:rPr>
              <a:t>list.get</a:t>
            </a:r>
            <a:r>
              <a:rPr lang="en-US" sz="2000" dirty="0" smtClean="0">
                <a:solidFill>
                  <a:srgbClr val="696969"/>
                </a:solidFill>
                <a:latin typeface="Courier"/>
                <a:cs typeface="Courier"/>
              </a:rPr>
              <a:t>(</a:t>
            </a:r>
            <a:r>
              <a:rPr lang="en-US" sz="2000" dirty="0" err="1" smtClean="0">
                <a:solidFill>
                  <a:srgbClr val="696969"/>
                </a:solidFill>
                <a:latin typeface="Courier"/>
                <a:cs typeface="Courier"/>
              </a:rPr>
              <a:t>i</a:t>
            </a:r>
            <a:r>
              <a:rPr lang="en-US" sz="2000" dirty="0" smtClean="0">
                <a:solidFill>
                  <a:srgbClr val="696969"/>
                </a:solidFill>
                <a:latin typeface="Courier"/>
                <a:cs typeface="Courier"/>
              </a:rPr>
              <a:t>) returns sym. </a:t>
            </a:r>
            <a:r>
              <a:rPr lang="en-US" sz="2000" dirty="0" err="1" smtClean="0">
                <a:solidFill>
                  <a:srgbClr val="696969"/>
                </a:solidFill>
                <a:latin typeface="Courier"/>
                <a:cs typeface="Courier"/>
              </a:rPr>
              <a:t>int</a:t>
            </a:r>
            <a:endParaRPr lang="en-US" sz="2000" dirty="0" smtClean="0">
              <a:solidFill>
                <a:srgbClr val="800080"/>
              </a:solidFill>
              <a:latin typeface="Courier"/>
              <a:cs typeface="Courier"/>
            </a:endParaRP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if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list</a:t>
            </a:r>
            <a:r>
              <a:rPr lang="en-US" sz="2000" dirty="0" err="1">
                <a:solidFill>
                  <a:srgbClr val="808030"/>
                </a:solidFill>
                <a:latin typeface="Courier"/>
                <a:cs typeface="Courier"/>
              </a:rPr>
              <a:t>.</a:t>
            </a:r>
            <a:r>
              <a:rPr lang="en-US" sz="2000" dirty="0" err="1">
                <a:latin typeface="Courier"/>
                <a:cs typeface="Courier"/>
              </a:rPr>
              <a:t>get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{</a:t>
            </a:r>
            <a:endParaRPr lang="en-US" sz="2000" dirty="0" smtClean="0">
              <a:solidFill>
                <a:srgbClr val="696969"/>
              </a:solidFill>
              <a:latin typeface="Courier"/>
              <a:cs typeface="Courier"/>
            </a:endParaRP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++</a:t>
            </a:r>
            <a:r>
              <a:rPr lang="en-US" sz="2000" dirty="0" err="1">
                <a:latin typeface="Courier"/>
                <a:cs typeface="Courier"/>
              </a:rPr>
              <a:t>wordCount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dirty="0" err="1">
                <a:latin typeface="Courier"/>
                <a:cs typeface="Courier"/>
              </a:rPr>
              <a:t>inWord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false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}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>
                <a:solidFill>
                  <a:srgbClr val="800080"/>
                </a:solidFill>
                <a:latin typeface="Courier"/>
                <a:cs typeface="Courier"/>
              </a:rPr>
              <a:t>}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else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{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if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list</a:t>
            </a:r>
            <a:r>
              <a:rPr lang="en-US" sz="2000" dirty="0" err="1">
                <a:solidFill>
                  <a:srgbClr val="808030"/>
                </a:solidFill>
                <a:latin typeface="Courier"/>
                <a:cs typeface="Courier"/>
              </a:rPr>
              <a:t>.</a:t>
            </a:r>
            <a:r>
              <a:rPr lang="en-US" sz="2000" dirty="0" err="1">
                <a:latin typeface="Courier"/>
                <a:cs typeface="Courier"/>
              </a:rPr>
              <a:t>get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!=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"/>
                <a:cs typeface="Courier"/>
              </a:rPr>
              <a:t>0</a:t>
            </a:r>
            <a:r>
              <a:rPr lang="en-US" sz="2000" dirty="0" smtClean="0">
                <a:solidFill>
                  <a:srgbClr val="808030"/>
                </a:solidFill>
                <a:latin typeface="Courier"/>
                <a:cs typeface="Courier"/>
              </a:rPr>
              <a:t>)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 </a:t>
            </a:r>
            <a:r>
              <a:rPr lang="en-US" sz="2000" dirty="0" err="1">
                <a:latin typeface="Courier"/>
                <a:cs typeface="Courier"/>
              </a:rPr>
              <a:t>inWord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cs typeface="Courier"/>
              </a:rPr>
              <a:t>=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true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;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}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}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"/>
                <a:cs typeface="Courier"/>
              </a:rPr>
              <a:t>}</a:t>
            </a:r>
          </a:p>
          <a:p>
            <a:pPr marL="228600" indent="-228600">
              <a:buSzPct val="60000"/>
              <a:buFont typeface="Wingdings" charset="2"/>
              <a:buAutoNum type="arabicPlain"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solidFill>
                  <a:srgbClr val="800000"/>
                </a:solidFill>
                <a:latin typeface="Courier"/>
                <a:cs typeface="Courier"/>
              </a:rPr>
              <a:t>return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wordCount</a:t>
            </a:r>
            <a:r>
              <a:rPr lang="en-US" sz="2000" dirty="0">
                <a:solidFill>
                  <a:srgbClr val="800080"/>
                </a:solidFill>
                <a:latin typeface="Courier"/>
                <a:cs typeface="Courier"/>
              </a:rPr>
              <a:t>;</a:t>
            </a:r>
            <a:r>
              <a:rPr lang="en-US" sz="2000" dirty="0">
                <a:latin typeface="Courier"/>
                <a:cs typeface="Courier"/>
              </a:rPr>
              <a:t> 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"/>
              <a:cs typeface="Courier"/>
              <a:sym typeface="Arial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7213512" y="486232"/>
            <a:ext cx="224711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List&lt;</a:t>
            </a:r>
            <a:r>
              <a:rPr sz="2000" dirty="0">
                <a:solidFill>
                  <a:srgbClr val="20999D"/>
                </a:solidFill>
              </a:rPr>
              <a:t>Integer</a:t>
            </a:r>
            <a:r>
              <a:rPr sz="2000" dirty="0"/>
              <a:t>&gt;.</a:t>
            </a:r>
            <a:endParaRPr sz="2000"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get(i) </a:t>
            </a:r>
          </a:p>
        </p:txBody>
      </p:sp>
      <p:sp>
        <p:nvSpPr>
          <p:cNvPr id="23" name="TextBox 9"/>
          <p:cNvSpPr txBox="1"/>
          <p:nvPr/>
        </p:nvSpPr>
        <p:spPr>
          <a:xfrm>
            <a:off x="5720693" y="1537817"/>
            <a:ext cx="30166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ArrayList&lt;</a:t>
            </a:r>
            <a:r>
              <a:rPr sz="2000" dirty="0">
                <a:solidFill>
                  <a:srgbClr val="20999D"/>
                </a:solidFill>
              </a:rPr>
              <a:t>Integer</a:t>
            </a:r>
            <a:r>
              <a:rPr sz="2000" dirty="0"/>
              <a:t>&gt;.</a:t>
            </a:r>
            <a:endParaRPr sz="2000"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get(i) </a:t>
            </a:r>
          </a:p>
        </p:txBody>
      </p:sp>
      <p:sp>
        <p:nvSpPr>
          <p:cNvPr id="24" name="TextBox 11"/>
          <p:cNvSpPr txBox="1"/>
          <p:nvPr/>
        </p:nvSpPr>
        <p:spPr>
          <a:xfrm>
            <a:off x="6200378" y="2568432"/>
            <a:ext cx="209320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ArrayList&lt;</a:t>
            </a:r>
            <a:r>
              <a:rPr sz="2000" dirty="0">
                <a:solidFill>
                  <a:srgbClr val="20999D"/>
                </a:solidFill>
              </a:rPr>
              <a:t>E</a:t>
            </a:r>
            <a:r>
              <a:rPr sz="2000" dirty="0"/>
              <a:t>&gt;.</a:t>
            </a:r>
            <a:endParaRPr sz="2000"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rangeCheck(i)</a:t>
            </a:r>
          </a:p>
        </p:txBody>
      </p:sp>
      <p:sp>
        <p:nvSpPr>
          <p:cNvPr id="25" name="TextBox 12"/>
          <p:cNvSpPr txBox="1"/>
          <p:nvPr/>
        </p:nvSpPr>
        <p:spPr>
          <a:xfrm>
            <a:off x="6123421" y="4065453"/>
            <a:ext cx="224711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ArrayList&lt;</a:t>
            </a:r>
            <a:r>
              <a:rPr sz="2000" dirty="0">
                <a:solidFill>
                  <a:srgbClr val="20999D"/>
                </a:solidFill>
              </a:rPr>
              <a:t>E</a:t>
            </a:r>
            <a:r>
              <a:rPr sz="2000" dirty="0"/>
              <a:t>&gt;.</a:t>
            </a:r>
            <a:endParaRPr sz="2000"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elementData(i)</a:t>
            </a:r>
          </a:p>
        </p:txBody>
      </p:sp>
      <p:sp>
        <p:nvSpPr>
          <p:cNvPr id="26" name="TextBox 13"/>
          <p:cNvSpPr txBox="1"/>
          <p:nvPr/>
        </p:nvSpPr>
        <p:spPr>
          <a:xfrm>
            <a:off x="6123421" y="5078783"/>
            <a:ext cx="224711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ArrayList&lt;</a:t>
            </a:r>
            <a:r>
              <a:rPr sz="2000" dirty="0">
                <a:solidFill>
                  <a:srgbClr val="20999D"/>
                </a:solidFill>
              </a:rPr>
              <a:t>E</a:t>
            </a:r>
            <a:r>
              <a:rPr sz="2000" dirty="0"/>
              <a:t>&gt;.</a:t>
            </a:r>
            <a:endParaRPr sz="2000"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elementData</a:t>
            </a:r>
            <a:r>
              <a:rPr sz="2000" b="0" dirty="0">
                <a:solidFill>
                  <a:srgbClr val="000000"/>
                </a:solidFill>
              </a:rPr>
              <a:t>[i]</a:t>
            </a:r>
          </a:p>
        </p:txBody>
      </p:sp>
      <p:sp>
        <p:nvSpPr>
          <p:cNvPr id="27" name="TextBox 14"/>
          <p:cNvSpPr txBox="1"/>
          <p:nvPr/>
        </p:nvSpPr>
        <p:spPr>
          <a:xfrm>
            <a:off x="8621220" y="1537817"/>
            <a:ext cx="163146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/>
              <a:t>Integer.</a:t>
            </a:r>
            <a:endParaRPr sz="200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/>
              <a:t>intValue()</a:t>
            </a:r>
          </a:p>
        </p:txBody>
      </p:sp>
      <p:sp>
        <p:nvSpPr>
          <p:cNvPr id="28" name="TextBox 15"/>
          <p:cNvSpPr txBox="1"/>
          <p:nvPr/>
        </p:nvSpPr>
        <p:spPr>
          <a:xfrm>
            <a:off x="8775133" y="2481773"/>
            <a:ext cx="132363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2000"/>
              <a:t>Integer.</a:t>
            </a:r>
            <a:endParaRPr sz="200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/>
              <a:t>value</a:t>
            </a:r>
          </a:p>
        </p:txBody>
      </p:sp>
      <p:cxnSp>
        <p:nvCxnSpPr>
          <p:cNvPr id="29" name="Straight Arrow Connector 17"/>
          <p:cNvCxnSpPr>
            <a:stCxn id="22" idx="2"/>
            <a:endCxn id="23" idx="0"/>
          </p:cNvCxnSpPr>
          <p:nvPr/>
        </p:nvCxnSpPr>
        <p:spPr>
          <a:xfrm flipH="1">
            <a:off x="7229035" y="1194118"/>
            <a:ext cx="1108036" cy="343699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30" name="Straight Arrow Connector 19"/>
          <p:cNvCxnSpPr>
            <a:stCxn id="23" idx="2"/>
            <a:endCxn id="24" idx="0"/>
          </p:cNvCxnSpPr>
          <p:nvPr/>
        </p:nvCxnSpPr>
        <p:spPr>
          <a:xfrm>
            <a:off x="7229035" y="2245703"/>
            <a:ext cx="17945" cy="322729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31" name="Straight Arrow Connector 27"/>
          <p:cNvCxnSpPr>
            <a:stCxn id="25" idx="2"/>
            <a:endCxn id="26" idx="0"/>
          </p:cNvCxnSpPr>
          <p:nvPr/>
        </p:nvCxnSpPr>
        <p:spPr>
          <a:xfrm>
            <a:off x="7246980" y="4773339"/>
            <a:ext cx="0" cy="305444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9436952" y="2245703"/>
            <a:ext cx="0" cy="23607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33" name="Straight Arrow Connector 34"/>
          <p:cNvSpPr/>
          <p:nvPr/>
        </p:nvSpPr>
        <p:spPr>
          <a:xfrm>
            <a:off x="8337069" y="110086"/>
            <a:ext cx="1" cy="376147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 sz="2000"/>
          </a:p>
        </p:txBody>
      </p:sp>
      <p:sp>
        <p:nvSpPr>
          <p:cNvPr id="34" name="Straight Arrow Connector 36"/>
          <p:cNvSpPr/>
          <p:nvPr/>
        </p:nvSpPr>
        <p:spPr>
          <a:xfrm>
            <a:off x="9436951" y="3128104"/>
            <a:ext cx="1" cy="523955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 sz="2000"/>
          </a:p>
        </p:txBody>
      </p:sp>
      <p:sp>
        <p:nvSpPr>
          <p:cNvPr id="35" name="TextBox 45"/>
          <p:cNvSpPr txBox="1"/>
          <p:nvPr/>
        </p:nvSpPr>
        <p:spPr>
          <a:xfrm>
            <a:off x="6825079" y="2188058"/>
            <a:ext cx="42871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rPr sz="2000" dirty="0"/>
              <a:t>(1)</a:t>
            </a:r>
          </a:p>
        </p:txBody>
      </p:sp>
      <p:sp>
        <p:nvSpPr>
          <p:cNvPr id="36" name="TextBox 46"/>
          <p:cNvSpPr txBox="1"/>
          <p:nvPr/>
        </p:nvSpPr>
        <p:spPr>
          <a:xfrm>
            <a:off x="8041021" y="3231255"/>
            <a:ext cx="42871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rPr sz="2000" dirty="0"/>
              <a:t>(2)</a:t>
            </a:r>
          </a:p>
        </p:txBody>
      </p:sp>
      <p:sp>
        <p:nvSpPr>
          <p:cNvPr id="37" name="TextBox 47"/>
          <p:cNvSpPr txBox="1"/>
          <p:nvPr/>
        </p:nvSpPr>
        <p:spPr>
          <a:xfrm>
            <a:off x="9024037" y="1073753"/>
            <a:ext cx="42871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rPr sz="2000" dirty="0"/>
              <a:t>(3)</a:t>
            </a:r>
          </a:p>
        </p:txBody>
      </p:sp>
      <p:sp>
        <p:nvSpPr>
          <p:cNvPr id="38" name="Freeform 37"/>
          <p:cNvSpPr/>
          <p:nvPr/>
        </p:nvSpPr>
        <p:spPr>
          <a:xfrm>
            <a:off x="7241380" y="2171493"/>
            <a:ext cx="1378676" cy="1893959"/>
          </a:xfrm>
          <a:custGeom>
            <a:avLst/>
            <a:gdLst>
              <a:gd name="connsiteX0" fmla="*/ 903 w 1241169"/>
              <a:gd name="connsiteY0" fmla="*/ 0 h 1379832"/>
              <a:gd name="connsiteX1" fmla="*/ 1098339 w 1241169"/>
              <a:gd name="connsiteY1" fmla="*/ 501757 h 1379832"/>
              <a:gd name="connsiteX2" fmla="*/ 1192405 w 1241169"/>
              <a:gd name="connsiteY2" fmla="*/ 925115 h 1379832"/>
              <a:gd name="connsiteX3" fmla="*/ 769108 w 1241169"/>
              <a:gd name="connsiteY3" fmla="*/ 1144634 h 1379832"/>
              <a:gd name="connsiteX4" fmla="*/ 110646 w 1241169"/>
              <a:gd name="connsiteY4" fmla="*/ 1113274 h 1379832"/>
              <a:gd name="connsiteX5" fmla="*/ 903 w 1241169"/>
              <a:gd name="connsiteY5" fmla="*/ 1379832 h 137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1169" h="1379832">
                <a:moveTo>
                  <a:pt x="903" y="0"/>
                </a:moveTo>
                <a:cubicBezTo>
                  <a:pt x="450329" y="173785"/>
                  <a:pt x="899755" y="347571"/>
                  <a:pt x="1098339" y="501757"/>
                </a:cubicBezTo>
                <a:cubicBezTo>
                  <a:pt x="1296923" y="655943"/>
                  <a:pt x="1247277" y="817969"/>
                  <a:pt x="1192405" y="925115"/>
                </a:cubicBezTo>
                <a:cubicBezTo>
                  <a:pt x="1137533" y="1032261"/>
                  <a:pt x="949401" y="1113274"/>
                  <a:pt x="769108" y="1144634"/>
                </a:cubicBezTo>
                <a:cubicBezTo>
                  <a:pt x="588815" y="1175994"/>
                  <a:pt x="238680" y="1074074"/>
                  <a:pt x="110646" y="1113274"/>
                </a:cubicBezTo>
                <a:cubicBezTo>
                  <a:pt x="-17388" y="1152474"/>
                  <a:pt x="903" y="1379832"/>
                  <a:pt x="903" y="1379832"/>
                </a:cubicBezTo>
              </a:path>
            </a:pathLst>
          </a:custGeom>
          <a:ln>
            <a:solidFill>
              <a:srgbClr val="000000"/>
            </a:solidFill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39" name="Straight Arrow Connector 17"/>
          <p:cNvCxnSpPr>
            <a:stCxn id="22" idx="2"/>
            <a:endCxn id="27" idx="0"/>
          </p:cNvCxnSpPr>
          <p:nvPr/>
        </p:nvCxnSpPr>
        <p:spPr>
          <a:xfrm>
            <a:off x="8337071" y="1194118"/>
            <a:ext cx="1099881" cy="343699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40" name="Rectangle 39"/>
          <p:cNvSpPr/>
          <p:nvPr/>
        </p:nvSpPr>
        <p:spPr>
          <a:xfrm>
            <a:off x="5753347" y="76868"/>
            <a:ext cx="4561875" cy="5840316"/>
          </a:xfrm>
          <a:prstGeom prst="rect">
            <a:avLst/>
          </a:prstGeom>
          <a:noFill/>
          <a:ln w="6350" cap="flat">
            <a:solidFill>
              <a:schemeClr val="accent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86363" y="4733745"/>
            <a:ext cx="1710747" cy="345038"/>
          </a:xfrm>
          <a:prstGeom prst="rect">
            <a:avLst/>
          </a:prstGeom>
          <a:noFill/>
          <a:ln w="635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697110" y="110086"/>
            <a:ext cx="2056237" cy="4623660"/>
          </a:xfrm>
          <a:prstGeom prst="straightConnector1">
            <a:avLst/>
          </a:prstGeom>
          <a:noFill/>
          <a:ln w="6350" cap="flat">
            <a:solidFill>
              <a:srgbClr val="C00000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/>
          <p:cNvCxnSpPr/>
          <p:nvPr/>
        </p:nvCxnSpPr>
        <p:spPr>
          <a:xfrm>
            <a:off x="3697110" y="5078783"/>
            <a:ext cx="2056237" cy="838401"/>
          </a:xfrm>
          <a:prstGeom prst="straightConnector1">
            <a:avLst/>
          </a:prstGeom>
          <a:noFill/>
          <a:ln w="6350" cap="flat">
            <a:solidFill>
              <a:srgbClr val="C00000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65562059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3605579" y="1027362"/>
            <a:ext cx="209613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List&lt;</a:t>
            </a:r>
            <a:r>
              <a:rPr dirty="0">
                <a:solidFill>
                  <a:srgbClr val="20999D"/>
                </a:solidFill>
              </a:rPr>
              <a:t>Integer</a:t>
            </a:r>
            <a:r>
              <a:rPr dirty="0"/>
              <a:t>&gt;.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get(i) </a:t>
            </a:r>
          </a:p>
        </p:txBody>
      </p:sp>
      <p:sp>
        <p:nvSpPr>
          <p:cNvPr id="3" name="TextBox 9"/>
          <p:cNvSpPr txBox="1"/>
          <p:nvPr/>
        </p:nvSpPr>
        <p:spPr>
          <a:xfrm>
            <a:off x="2013486" y="2078947"/>
            <a:ext cx="278204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ArrayList&lt;</a:t>
            </a:r>
            <a:r>
              <a:rPr dirty="0">
                <a:solidFill>
                  <a:srgbClr val="20999D"/>
                </a:solidFill>
              </a:rPr>
              <a:t>Integer</a:t>
            </a:r>
            <a:r>
              <a:rPr dirty="0"/>
              <a:t>&gt;.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get(i) </a:t>
            </a:r>
          </a:p>
        </p:txBody>
      </p:sp>
      <p:sp>
        <p:nvSpPr>
          <p:cNvPr id="4" name="TextBox 11"/>
          <p:cNvSpPr txBox="1"/>
          <p:nvPr/>
        </p:nvSpPr>
        <p:spPr>
          <a:xfrm>
            <a:off x="2442978" y="3109562"/>
            <a:ext cx="195894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ArrayList&lt;</a:t>
            </a:r>
            <a:r>
              <a:rPr dirty="0">
                <a:solidFill>
                  <a:srgbClr val="20999D"/>
                </a:solidFill>
              </a:rPr>
              <a:t>E</a:t>
            </a:r>
            <a:r>
              <a:rPr dirty="0"/>
              <a:t>&gt;.</a:t>
            </a:r>
            <a:endParaRPr dirty="0"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rangeCheck(i)</a:t>
            </a:r>
          </a:p>
        </p:txBody>
      </p:sp>
      <p:sp>
        <p:nvSpPr>
          <p:cNvPr id="5" name="TextBox 12"/>
          <p:cNvSpPr txBox="1"/>
          <p:nvPr/>
        </p:nvSpPr>
        <p:spPr>
          <a:xfrm>
            <a:off x="2410105" y="3995063"/>
            <a:ext cx="202469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elementData(i)</a:t>
            </a:r>
          </a:p>
        </p:txBody>
      </p:sp>
      <p:sp>
        <p:nvSpPr>
          <p:cNvPr id="6" name="TextBox 13"/>
          <p:cNvSpPr txBox="1"/>
          <p:nvPr/>
        </p:nvSpPr>
        <p:spPr>
          <a:xfrm>
            <a:off x="2410105" y="5008393"/>
            <a:ext cx="202469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elementData</a:t>
            </a:r>
            <a:r>
              <a:rPr b="0">
                <a:solidFill>
                  <a:srgbClr val="000000"/>
                </a:solidFill>
              </a:rPr>
              <a:t>[i]</a:t>
            </a:r>
          </a:p>
        </p:txBody>
      </p:sp>
      <p:sp>
        <p:nvSpPr>
          <p:cNvPr id="7" name="TextBox 14"/>
          <p:cNvSpPr txBox="1"/>
          <p:nvPr/>
        </p:nvSpPr>
        <p:spPr>
          <a:xfrm>
            <a:off x="5015544" y="2078947"/>
            <a:ext cx="147596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Integer.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intValue()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5117007" y="3022903"/>
            <a:ext cx="127303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Integer.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value</a:t>
            </a:r>
          </a:p>
        </p:txBody>
      </p:sp>
      <p:cxnSp>
        <p:nvCxnSpPr>
          <p:cNvPr id="9" name="Straight Arrow Connector 17"/>
          <p:cNvCxnSpPr>
            <a:stCxn id="2" idx="2"/>
            <a:endCxn id="3" idx="0"/>
          </p:cNvCxnSpPr>
          <p:nvPr/>
        </p:nvCxnSpPr>
        <p:spPr>
          <a:xfrm flipH="1">
            <a:off x="3404507" y="1677603"/>
            <a:ext cx="1249138" cy="401344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10" name="Straight Arrow Connector 19"/>
          <p:cNvCxnSpPr>
            <a:stCxn id="3" idx="2"/>
            <a:endCxn id="4" idx="0"/>
          </p:cNvCxnSpPr>
          <p:nvPr/>
        </p:nvCxnSpPr>
        <p:spPr>
          <a:xfrm>
            <a:off x="3404507" y="2729188"/>
            <a:ext cx="17945" cy="380374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11" name="Straight Arrow Connector 27"/>
          <p:cNvCxnSpPr>
            <a:stCxn id="5" idx="2"/>
            <a:endCxn id="6" idx="0"/>
          </p:cNvCxnSpPr>
          <p:nvPr/>
        </p:nvCxnSpPr>
        <p:spPr>
          <a:xfrm>
            <a:off x="3422452" y="4645304"/>
            <a:ext cx="0" cy="363089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12" name="Straight Arrow Connector 31"/>
          <p:cNvCxnSpPr>
            <a:stCxn id="7" idx="2"/>
            <a:endCxn id="8" idx="0"/>
          </p:cNvCxnSpPr>
          <p:nvPr/>
        </p:nvCxnSpPr>
        <p:spPr>
          <a:xfrm>
            <a:off x="5753526" y="2729188"/>
            <a:ext cx="0" cy="293715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13" name="Straight Arrow Connector 34"/>
          <p:cNvSpPr/>
          <p:nvPr/>
        </p:nvSpPr>
        <p:spPr>
          <a:xfrm>
            <a:off x="4653643" y="651216"/>
            <a:ext cx="1" cy="376147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" name="Straight Arrow Connector 36"/>
          <p:cNvSpPr/>
          <p:nvPr/>
        </p:nvSpPr>
        <p:spPr>
          <a:xfrm>
            <a:off x="5753525" y="3669234"/>
            <a:ext cx="1" cy="523955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TextBox 45"/>
          <p:cNvSpPr txBox="1"/>
          <p:nvPr/>
        </p:nvSpPr>
        <p:spPr>
          <a:xfrm>
            <a:off x="3000551" y="2729188"/>
            <a:ext cx="40395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rPr dirty="0"/>
              <a:t>(1)</a:t>
            </a:r>
          </a:p>
        </p:txBody>
      </p:sp>
      <p:sp>
        <p:nvSpPr>
          <p:cNvPr id="18" name="TextBox 46"/>
          <p:cNvSpPr txBox="1"/>
          <p:nvPr/>
        </p:nvSpPr>
        <p:spPr>
          <a:xfrm>
            <a:off x="4357595" y="3678305"/>
            <a:ext cx="4039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rPr dirty="0"/>
              <a:t>(2)</a:t>
            </a:r>
          </a:p>
        </p:txBody>
      </p:sp>
      <p:sp>
        <p:nvSpPr>
          <p:cNvPr id="19" name="TextBox 47"/>
          <p:cNvSpPr txBox="1"/>
          <p:nvPr/>
        </p:nvSpPr>
        <p:spPr>
          <a:xfrm>
            <a:off x="5340611" y="1614883"/>
            <a:ext cx="4039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rPr dirty="0"/>
              <a:t>(3)</a:t>
            </a:r>
          </a:p>
        </p:txBody>
      </p:sp>
      <p:sp>
        <p:nvSpPr>
          <p:cNvPr id="27" name="Freeform 26"/>
          <p:cNvSpPr/>
          <p:nvPr/>
        </p:nvSpPr>
        <p:spPr>
          <a:xfrm>
            <a:off x="3416852" y="2712624"/>
            <a:ext cx="1241169" cy="1379832"/>
          </a:xfrm>
          <a:custGeom>
            <a:avLst/>
            <a:gdLst>
              <a:gd name="connsiteX0" fmla="*/ 903 w 1241169"/>
              <a:gd name="connsiteY0" fmla="*/ 0 h 1379832"/>
              <a:gd name="connsiteX1" fmla="*/ 1098339 w 1241169"/>
              <a:gd name="connsiteY1" fmla="*/ 501757 h 1379832"/>
              <a:gd name="connsiteX2" fmla="*/ 1192405 w 1241169"/>
              <a:gd name="connsiteY2" fmla="*/ 925115 h 1379832"/>
              <a:gd name="connsiteX3" fmla="*/ 769108 w 1241169"/>
              <a:gd name="connsiteY3" fmla="*/ 1144634 h 1379832"/>
              <a:gd name="connsiteX4" fmla="*/ 110646 w 1241169"/>
              <a:gd name="connsiteY4" fmla="*/ 1113274 h 1379832"/>
              <a:gd name="connsiteX5" fmla="*/ 903 w 1241169"/>
              <a:gd name="connsiteY5" fmla="*/ 1379832 h 137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1169" h="1379832">
                <a:moveTo>
                  <a:pt x="903" y="0"/>
                </a:moveTo>
                <a:cubicBezTo>
                  <a:pt x="450329" y="173785"/>
                  <a:pt x="899755" y="347571"/>
                  <a:pt x="1098339" y="501757"/>
                </a:cubicBezTo>
                <a:cubicBezTo>
                  <a:pt x="1296923" y="655943"/>
                  <a:pt x="1247277" y="817969"/>
                  <a:pt x="1192405" y="925115"/>
                </a:cubicBezTo>
                <a:cubicBezTo>
                  <a:pt x="1137533" y="1032261"/>
                  <a:pt x="949401" y="1113274"/>
                  <a:pt x="769108" y="1144634"/>
                </a:cubicBezTo>
                <a:cubicBezTo>
                  <a:pt x="588815" y="1175994"/>
                  <a:pt x="238680" y="1074074"/>
                  <a:pt x="110646" y="1113274"/>
                </a:cubicBezTo>
                <a:cubicBezTo>
                  <a:pt x="-17388" y="1152474"/>
                  <a:pt x="903" y="1379832"/>
                  <a:pt x="903" y="1379832"/>
                </a:cubicBezTo>
              </a:path>
            </a:pathLst>
          </a:custGeom>
          <a:ln>
            <a:solidFill>
              <a:srgbClr val="000000"/>
            </a:solidFill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8" name="Straight Arrow Connector 17"/>
          <p:cNvCxnSpPr>
            <a:stCxn id="2" idx="2"/>
            <a:endCxn id="7" idx="0"/>
          </p:cNvCxnSpPr>
          <p:nvPr/>
        </p:nvCxnSpPr>
        <p:spPr>
          <a:xfrm>
            <a:off x="4653645" y="1677603"/>
            <a:ext cx="1099881" cy="401344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848928261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892223" y="6556375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91" name="TextBox 21"/>
          <p:cNvSpPr txBox="1"/>
          <p:nvPr/>
        </p:nvSpPr>
        <p:spPr>
          <a:xfrm>
            <a:off x="242593" y="513676"/>
            <a:ext cx="4112711" cy="559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// ArrayList of symbolic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// integers</a:t>
            </a: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List&lt;Integer&gt; list = </a:t>
            </a: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  </a:t>
            </a:r>
            <a:r>
              <a:rPr b="1">
                <a:solidFill>
                  <a:srgbClr val="000080"/>
                </a:solidFill>
              </a:rPr>
              <a:t>new </a:t>
            </a:r>
            <a:r>
              <a:t>ArrayList&lt;&gt;(</a:t>
            </a:r>
            <a:r>
              <a:rPr>
                <a:solidFill>
                  <a:srgbClr val="0000FF"/>
                </a:solidFill>
              </a:rPr>
              <a:t>200</a:t>
            </a:r>
            <a:r>
              <a:t>);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...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>
                <a:solidFill>
                  <a:srgbClr val="000080"/>
                </a:solidFill>
              </a:rPr>
              <a:t>for </a:t>
            </a:r>
            <a:r>
              <a:t>(</a:t>
            </a:r>
            <a:r>
              <a:rPr b="1">
                <a:solidFill>
                  <a:srgbClr val="000080"/>
                </a:solidFill>
              </a:rPr>
              <a:t>int </a:t>
            </a:r>
            <a:r>
              <a:t>i = </a:t>
            </a:r>
            <a:r>
              <a:rPr>
                <a:solidFill>
                  <a:srgbClr val="0000FF"/>
                </a:solidFill>
              </a:rPr>
              <a:t>0</a:t>
            </a:r>
            <a:r>
              <a:t>; </a:t>
            </a: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i &lt; list.size(); </a:t>
            </a: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i++) {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// list.get(i) returns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// symbolic integer </a:t>
            </a: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00080"/>
                </a:solidFill>
              </a:rPr>
              <a:t>if </a:t>
            </a:r>
            <a:r>
              <a:t>(i%</a:t>
            </a:r>
            <a:r>
              <a:rPr>
                <a:solidFill>
                  <a:srgbClr val="0000FF"/>
                </a:solidFill>
              </a:rPr>
              <a:t>2 </a:t>
            </a:r>
            <a:r>
              <a:t>== </a:t>
            </a:r>
            <a:r>
              <a:rPr>
                <a:solidFill>
                  <a:srgbClr val="0000FF"/>
                </a:solidFill>
              </a:rPr>
              <a:t>0 </a:t>
            </a:r>
            <a:r>
              <a:t>&amp;&amp; </a:t>
            </a: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list.get(i) == </a:t>
            </a:r>
            <a:r>
              <a:rPr>
                <a:solidFill>
                  <a:srgbClr val="0000FF"/>
                </a:solidFill>
              </a:rPr>
              <a:t>42</a:t>
            </a:r>
            <a:r>
              <a:t>)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b="1">
                <a:solidFill>
                  <a:srgbClr val="660E7A"/>
                </a:solidFill>
              </a:rPr>
              <a:t>count</a:t>
            </a:r>
            <a:r>
              <a:t>++;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... 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}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if 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660E7A"/>
                </a:solidFill>
              </a:rPr>
              <a:t>count </a:t>
            </a:r>
            <a:r>
              <a:rPr>
                <a:solidFill>
                  <a:srgbClr val="000000"/>
                </a:solidFill>
              </a:rPr>
              <a:t>== </a:t>
            </a:r>
            <a:r>
              <a:rPr>
                <a:solidFill>
                  <a:srgbClr val="0000FF"/>
                </a:solidFill>
              </a:rPr>
              <a:t>75</a:t>
            </a:r>
            <a:r>
              <a:rPr>
                <a:solidFill>
                  <a:srgbClr val="000000"/>
                </a:solidFill>
              </a:rPr>
              <a:t>) {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08000"/>
                </a:solidFill>
              </a:rPr>
              <a:t>//bug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SzPct val="90000"/>
              <a:buAutoNum type="arabicPeriod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} </a:t>
            </a:r>
          </a:p>
        </p:txBody>
      </p:sp>
      <p:sp>
        <p:nvSpPr>
          <p:cNvPr id="192" name="TextBox 23"/>
          <p:cNvSpPr txBox="1"/>
          <p:nvPr/>
        </p:nvSpPr>
        <p:spPr>
          <a:xfrm>
            <a:off x="5432659" y="856133"/>
            <a:ext cx="209613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List&lt;</a:t>
            </a:r>
            <a:r>
              <a:rPr>
                <a:solidFill>
                  <a:srgbClr val="20999D"/>
                </a:solidFill>
              </a:rPr>
              <a:t>Integer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get(i) </a:t>
            </a:r>
          </a:p>
        </p:txBody>
      </p:sp>
      <p:sp>
        <p:nvSpPr>
          <p:cNvPr id="193" name="TextBox 24"/>
          <p:cNvSpPr txBox="1"/>
          <p:nvPr/>
        </p:nvSpPr>
        <p:spPr>
          <a:xfrm>
            <a:off x="5089703" y="1829916"/>
            <a:ext cx="278204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Integer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get(i) </a:t>
            </a:r>
          </a:p>
        </p:txBody>
      </p:sp>
      <p:sp>
        <p:nvSpPr>
          <p:cNvPr id="194" name="TextBox 25"/>
          <p:cNvSpPr txBox="1"/>
          <p:nvPr/>
        </p:nvSpPr>
        <p:spPr>
          <a:xfrm>
            <a:off x="4393327" y="2681492"/>
            <a:ext cx="2299058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void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rangeCheck(i)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000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throws 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IndexOutOf</a:t>
            </a: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BoundsException </a:t>
            </a:r>
          </a:p>
        </p:txBody>
      </p:sp>
      <p:sp>
        <p:nvSpPr>
          <p:cNvPr id="195" name="TextBox 26"/>
          <p:cNvSpPr txBox="1"/>
          <p:nvPr/>
        </p:nvSpPr>
        <p:spPr>
          <a:xfrm>
            <a:off x="5678029" y="4722783"/>
            <a:ext cx="223331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solidFill>
                  <a:srgbClr val="20999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 </a:t>
            </a:r>
            <a:r>
              <a:rPr>
                <a:solidFill>
                  <a:srgbClr val="000000"/>
                </a:solidFill>
              </a:rPr>
              <a:t>ArrayList&lt;</a:t>
            </a:r>
            <a:r>
              <a:t>E</a:t>
            </a:r>
            <a:r>
              <a:rPr>
                <a:solidFill>
                  <a:srgbClr val="000000"/>
                </a:solidFill>
              </a:rP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elementData(i)</a:t>
            </a:r>
          </a:p>
        </p:txBody>
      </p:sp>
      <p:sp>
        <p:nvSpPr>
          <p:cNvPr id="196" name="TextBox 27"/>
          <p:cNvSpPr txBox="1"/>
          <p:nvPr/>
        </p:nvSpPr>
        <p:spPr>
          <a:xfrm>
            <a:off x="5782339" y="5621959"/>
            <a:ext cx="202469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ArrayList&lt;</a:t>
            </a:r>
            <a:r>
              <a:rPr>
                <a:solidFill>
                  <a:srgbClr val="20999D"/>
                </a:solidFill>
              </a:rPr>
              <a:t>E</a:t>
            </a:r>
            <a:r>
              <a:t>&gt;.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elementData</a:t>
            </a:r>
            <a:r>
              <a:rPr b="0">
                <a:solidFill>
                  <a:srgbClr val="000000"/>
                </a:solidFill>
              </a:rPr>
              <a:t>[i]</a:t>
            </a:r>
          </a:p>
        </p:txBody>
      </p:sp>
      <p:sp>
        <p:nvSpPr>
          <p:cNvPr id="197" name="TextBox 28"/>
          <p:cNvSpPr txBox="1"/>
          <p:nvPr/>
        </p:nvSpPr>
        <p:spPr>
          <a:xfrm>
            <a:off x="7314281" y="2681492"/>
            <a:ext cx="1475964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solidFill>
                  <a:srgbClr val="20999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int</a:t>
            </a: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Integer.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intValue()</a:t>
            </a:r>
          </a:p>
        </p:txBody>
      </p:sp>
      <p:sp>
        <p:nvSpPr>
          <p:cNvPr id="198" name="TextBox 29"/>
          <p:cNvSpPr txBox="1"/>
          <p:nvPr/>
        </p:nvSpPr>
        <p:spPr>
          <a:xfrm>
            <a:off x="7415744" y="3952256"/>
            <a:ext cx="127303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Integer.</a:t>
            </a:r>
            <a:endParaRPr>
              <a:latin typeface="+mn-lt"/>
              <a:ea typeface="+mn-ea"/>
              <a:cs typeface="+mn-cs"/>
              <a:sym typeface="Tahoma"/>
            </a:endParaRPr>
          </a:p>
          <a:p>
            <a:pPr algn="ctr">
              <a:defRPr sz="1800" b="1">
                <a:solidFill>
                  <a:srgbClr val="660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value</a:t>
            </a:r>
          </a:p>
        </p:txBody>
      </p:sp>
      <p:cxnSp>
        <p:nvCxnSpPr>
          <p:cNvPr id="199" name="Straight Arrow Connector 30"/>
          <p:cNvCxnSpPr>
            <a:stCxn id="192" idx="0"/>
            <a:endCxn id="193" idx="0"/>
          </p:cNvCxnSpPr>
          <p:nvPr/>
        </p:nvCxnSpPr>
        <p:spPr>
          <a:xfrm flipH="1">
            <a:off x="6480723" y="1181253"/>
            <a:ext cx="2" cy="973784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00" name="Straight Arrow Connector 31"/>
          <p:cNvCxnSpPr>
            <a:stCxn id="193" idx="0"/>
            <a:endCxn id="194" idx="0"/>
          </p:cNvCxnSpPr>
          <p:nvPr/>
        </p:nvCxnSpPr>
        <p:spPr>
          <a:xfrm flipH="1">
            <a:off x="5542855" y="2155036"/>
            <a:ext cx="937869" cy="1410377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201" name="Straight Arrow Connector 32"/>
          <p:cNvSpPr/>
          <p:nvPr/>
        </p:nvSpPr>
        <p:spPr>
          <a:xfrm>
            <a:off x="6794686" y="5369114"/>
            <a:ext cx="1" cy="252847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202" name="Straight Arrow Connector 33"/>
          <p:cNvCxnSpPr>
            <a:stCxn id="197" idx="0"/>
            <a:endCxn id="198" idx="0"/>
          </p:cNvCxnSpPr>
          <p:nvPr/>
        </p:nvCxnSpPr>
        <p:spPr>
          <a:xfrm flipH="1">
            <a:off x="8052262" y="3146312"/>
            <a:ext cx="1" cy="1131065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03" name="Straight Arrow Connector 36"/>
          <p:cNvCxnSpPr>
            <a:stCxn id="193" idx="0"/>
            <a:endCxn id="197" idx="0"/>
          </p:cNvCxnSpPr>
          <p:nvPr/>
        </p:nvCxnSpPr>
        <p:spPr>
          <a:xfrm>
            <a:off x="6480723" y="2155036"/>
            <a:ext cx="1571540" cy="991277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204" name="TextBox 38"/>
          <p:cNvSpPr txBox="1"/>
          <p:nvPr/>
        </p:nvSpPr>
        <p:spPr>
          <a:xfrm>
            <a:off x="5366939" y="2254486"/>
            <a:ext cx="40395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t>(1)</a:t>
            </a:r>
          </a:p>
        </p:txBody>
      </p:sp>
      <p:sp>
        <p:nvSpPr>
          <p:cNvPr id="205" name="TextBox 39"/>
          <p:cNvSpPr txBox="1"/>
          <p:nvPr/>
        </p:nvSpPr>
        <p:spPr>
          <a:xfrm>
            <a:off x="6779577" y="4028659"/>
            <a:ext cx="4039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t>(2)</a:t>
            </a:r>
          </a:p>
        </p:txBody>
      </p:sp>
      <p:sp>
        <p:nvSpPr>
          <p:cNvPr id="206" name="TextBox 40"/>
          <p:cNvSpPr txBox="1"/>
          <p:nvPr/>
        </p:nvSpPr>
        <p:spPr>
          <a:xfrm>
            <a:off x="7741035" y="2254486"/>
            <a:ext cx="4039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0000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r>
              <a:t>(3)</a:t>
            </a:r>
          </a:p>
        </p:txBody>
      </p:sp>
      <p:sp>
        <p:nvSpPr>
          <p:cNvPr id="207" name="Rectangle 42"/>
          <p:cNvSpPr/>
          <p:nvPr/>
        </p:nvSpPr>
        <p:spPr>
          <a:xfrm>
            <a:off x="1626868" y="3866643"/>
            <a:ext cx="1741034" cy="3997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lIns="45719" rIns="45719"/>
          <a:lstStyle/>
          <a:p>
            <a:pPr algn="ctr">
              <a:spcBef>
                <a:spcPts val="700"/>
              </a:spcBef>
              <a:defRPr>
                <a:latin typeface="+mn-lt"/>
                <a:ea typeface="+mn-ea"/>
                <a:cs typeface="+mn-cs"/>
                <a:sym typeface="Tahoma"/>
              </a:defRPr>
            </a:pPr>
            <a:endParaRPr/>
          </a:p>
        </p:txBody>
      </p:sp>
      <p:sp>
        <p:nvSpPr>
          <p:cNvPr id="208" name="Rectangle 43"/>
          <p:cNvSpPr/>
          <p:nvPr/>
        </p:nvSpPr>
        <p:spPr>
          <a:xfrm>
            <a:off x="4478775" y="622676"/>
            <a:ext cx="4315619" cy="564561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lIns="45719" rIns="45719"/>
          <a:lstStyle/>
          <a:p>
            <a:pPr algn="ctr">
              <a:spcBef>
                <a:spcPts val="700"/>
              </a:spcBef>
              <a:defRPr>
                <a:latin typeface="+mn-lt"/>
                <a:ea typeface="+mn-ea"/>
                <a:cs typeface="+mn-cs"/>
                <a:sym typeface="Tahoma"/>
              </a:defRPr>
            </a:pPr>
            <a:endParaRPr/>
          </a:p>
        </p:txBody>
      </p:sp>
      <p:sp>
        <p:nvSpPr>
          <p:cNvPr id="209" name="Straight Arrow Connector 45"/>
          <p:cNvSpPr/>
          <p:nvPr/>
        </p:nvSpPr>
        <p:spPr>
          <a:xfrm flipV="1">
            <a:off x="3367902" y="651215"/>
            <a:ext cx="1110874" cy="3215429"/>
          </a:xfrm>
          <a:prstGeom prst="line">
            <a:avLst/>
          </a:prstGeom>
          <a:ln>
            <a:solidFill>
              <a:schemeClr val="accent6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0" name="Straight Arrow Connector 47"/>
          <p:cNvSpPr/>
          <p:nvPr/>
        </p:nvSpPr>
        <p:spPr>
          <a:xfrm>
            <a:off x="3367902" y="4266407"/>
            <a:ext cx="1110874" cy="2001884"/>
          </a:xfrm>
          <a:prstGeom prst="line">
            <a:avLst/>
          </a:prstGeom>
          <a:ln>
            <a:solidFill>
              <a:schemeClr val="accent6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211" name="Straight Arrow Connector 71"/>
          <p:cNvCxnSpPr>
            <a:stCxn id="193" idx="0"/>
            <a:endCxn id="195" idx="0"/>
          </p:cNvCxnSpPr>
          <p:nvPr/>
        </p:nvCxnSpPr>
        <p:spPr>
          <a:xfrm>
            <a:off x="6480723" y="2155036"/>
            <a:ext cx="313964" cy="289286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892223" y="6556375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14" name="TextBox 4"/>
          <p:cNvSpPr txBox="1"/>
          <p:nvPr/>
        </p:nvSpPr>
        <p:spPr>
          <a:xfrm>
            <a:off x="770627" y="1813388"/>
            <a:ext cx="1469031" cy="6214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static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summarization</a:t>
            </a:r>
          </a:p>
        </p:txBody>
      </p:sp>
      <p:sp>
        <p:nvSpPr>
          <p:cNvPr id="215" name="TextBox 5"/>
          <p:cNvSpPr txBox="1"/>
          <p:nvPr/>
        </p:nvSpPr>
        <p:spPr>
          <a:xfrm>
            <a:off x="3253783" y="1536390"/>
            <a:ext cx="973768" cy="11548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local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variable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alpha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renaming</a:t>
            </a:r>
          </a:p>
        </p:txBody>
      </p:sp>
      <p:sp>
        <p:nvSpPr>
          <p:cNvPr id="216" name="TextBox 6"/>
          <p:cNvSpPr txBox="1"/>
          <p:nvPr/>
        </p:nvSpPr>
        <p:spPr>
          <a:xfrm>
            <a:off x="5039457" y="1674889"/>
            <a:ext cx="1177477" cy="8881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local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variable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substitution</a:t>
            </a:r>
          </a:p>
        </p:txBody>
      </p:sp>
      <p:sp>
        <p:nvSpPr>
          <p:cNvPr id="217" name="TextBox 7"/>
          <p:cNvSpPr txBox="1"/>
          <p:nvPr/>
        </p:nvSpPr>
        <p:spPr>
          <a:xfrm>
            <a:off x="770626" y="3048827"/>
            <a:ext cx="1456307" cy="8881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field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references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transformation</a:t>
            </a:r>
          </a:p>
        </p:txBody>
      </p:sp>
      <p:sp>
        <p:nvSpPr>
          <p:cNvPr id="218" name="TextBox 8"/>
          <p:cNvSpPr txBox="1"/>
          <p:nvPr/>
        </p:nvSpPr>
        <p:spPr>
          <a:xfrm>
            <a:off x="3016375" y="3048827"/>
            <a:ext cx="1456307" cy="8881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array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references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transformation</a:t>
            </a:r>
          </a:p>
        </p:txBody>
      </p:sp>
      <p:sp>
        <p:nvSpPr>
          <p:cNvPr id="219" name="TextBox 9"/>
          <p:cNvSpPr txBox="1"/>
          <p:nvPr/>
        </p:nvSpPr>
        <p:spPr>
          <a:xfrm>
            <a:off x="5033138" y="3187326"/>
            <a:ext cx="1202369" cy="6214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type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propagation</a:t>
            </a:r>
          </a:p>
        </p:txBody>
      </p:sp>
      <p:sp>
        <p:nvSpPr>
          <p:cNvPr id="220" name="TextBox 10"/>
          <p:cNvSpPr txBox="1"/>
          <p:nvPr/>
        </p:nvSpPr>
        <p:spPr>
          <a:xfrm>
            <a:off x="7507962" y="1813388"/>
            <a:ext cx="853330" cy="6214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method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inlining</a:t>
            </a:r>
          </a:p>
        </p:txBody>
      </p:sp>
      <p:sp>
        <p:nvSpPr>
          <p:cNvPr id="221" name="TextBox 11"/>
          <p:cNvSpPr txBox="1"/>
          <p:nvPr/>
        </p:nvSpPr>
        <p:spPr>
          <a:xfrm>
            <a:off x="7007876" y="2910328"/>
            <a:ext cx="1405295" cy="11548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field &amp; array 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variables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alpha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renaming</a:t>
            </a:r>
          </a:p>
        </p:txBody>
      </p:sp>
      <p:sp>
        <p:nvSpPr>
          <p:cNvPr id="222" name="TextBox 12"/>
          <p:cNvSpPr txBox="1"/>
          <p:nvPr/>
        </p:nvSpPr>
        <p:spPr>
          <a:xfrm>
            <a:off x="770626" y="4446316"/>
            <a:ext cx="1456307" cy="6214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simplification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transformation</a:t>
            </a:r>
          </a:p>
        </p:txBody>
      </p:sp>
      <p:sp>
        <p:nvSpPr>
          <p:cNvPr id="223" name="TextBox 13"/>
          <p:cNvSpPr txBox="1"/>
          <p:nvPr/>
        </p:nvSpPr>
        <p:spPr>
          <a:xfrm>
            <a:off x="3016375" y="4307816"/>
            <a:ext cx="1456307" cy="8881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single-path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cases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transformation</a:t>
            </a:r>
          </a:p>
        </p:txBody>
      </p:sp>
      <p:sp>
        <p:nvSpPr>
          <p:cNvPr id="224" name="TextBox 14"/>
          <p:cNvSpPr txBox="1"/>
          <p:nvPr/>
        </p:nvSpPr>
        <p:spPr>
          <a:xfrm>
            <a:off x="5007490" y="4584815"/>
            <a:ext cx="1252933" cy="3547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linearization</a:t>
            </a:r>
          </a:p>
        </p:txBody>
      </p:sp>
      <p:sp>
        <p:nvSpPr>
          <p:cNvPr id="225" name="TextBox 15"/>
          <p:cNvSpPr txBox="1"/>
          <p:nvPr/>
        </p:nvSpPr>
        <p:spPr>
          <a:xfrm>
            <a:off x="7238707" y="4307816"/>
            <a:ext cx="1132606" cy="88818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translation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 Green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expression</a:t>
            </a:r>
          </a:p>
        </p:txBody>
      </p:sp>
      <p:sp>
        <p:nvSpPr>
          <p:cNvPr id="226" name="Straight Arrow Connector 17"/>
          <p:cNvSpPr/>
          <p:nvPr/>
        </p:nvSpPr>
        <p:spPr>
          <a:xfrm>
            <a:off x="271144" y="2136555"/>
            <a:ext cx="499484" cy="1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227" name="Straight Arrow Connector 19"/>
          <p:cNvCxnSpPr>
            <a:stCxn id="214" idx="0"/>
            <a:endCxn id="215" idx="0"/>
          </p:cNvCxnSpPr>
          <p:nvPr/>
        </p:nvCxnSpPr>
        <p:spPr>
          <a:xfrm flipV="1">
            <a:off x="1505142" y="2113829"/>
            <a:ext cx="2235525" cy="1030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28" name="Straight Arrow Connector 22"/>
          <p:cNvCxnSpPr>
            <a:stCxn id="215" idx="0"/>
            <a:endCxn id="216" idx="0"/>
          </p:cNvCxnSpPr>
          <p:nvPr/>
        </p:nvCxnSpPr>
        <p:spPr>
          <a:xfrm>
            <a:off x="3740666" y="2113829"/>
            <a:ext cx="1887530" cy="515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29" name="Straight Arrow Connector 24"/>
          <p:cNvCxnSpPr>
            <a:stCxn id="216" idx="0"/>
            <a:endCxn id="220" idx="0"/>
          </p:cNvCxnSpPr>
          <p:nvPr/>
        </p:nvCxnSpPr>
        <p:spPr>
          <a:xfrm>
            <a:off x="5628195" y="2118978"/>
            <a:ext cx="2306432" cy="5151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30" name="Curved Connector 28"/>
          <p:cNvCxnSpPr>
            <a:stCxn id="220" idx="0"/>
            <a:endCxn id="215" idx="0"/>
          </p:cNvCxnSpPr>
          <p:nvPr/>
        </p:nvCxnSpPr>
        <p:spPr>
          <a:xfrm flipH="1" flipV="1">
            <a:off x="3740666" y="2113829"/>
            <a:ext cx="4193961" cy="103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231" name="Elbow Connector 34"/>
          <p:cNvCxnSpPr>
            <a:stCxn id="220" idx="0"/>
            <a:endCxn id="217" idx="0"/>
          </p:cNvCxnSpPr>
          <p:nvPr/>
        </p:nvCxnSpPr>
        <p:spPr>
          <a:xfrm flipH="1">
            <a:off x="1498600" y="2120900"/>
            <a:ext cx="6438900" cy="1371600"/>
          </a:xfrm>
          <a:prstGeom prst="bentConnector3">
            <a:avLst>
              <a:gd name="adj1" fmla="val 52071"/>
            </a:avLst>
          </a:prstGeom>
          <a:ln>
            <a:solidFill>
              <a:srgbClr val="000000"/>
            </a:solidFill>
            <a:tailEnd type="triangle"/>
          </a:ln>
        </p:spPr>
      </p:cxnSp>
      <p:sp>
        <p:nvSpPr>
          <p:cNvPr id="232" name="Straight Arrow Connector 38"/>
          <p:cNvSpPr/>
          <p:nvPr/>
        </p:nvSpPr>
        <p:spPr>
          <a:xfrm>
            <a:off x="2327462" y="3510491"/>
            <a:ext cx="688914" cy="1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233" name="Straight Arrow Connector 40"/>
          <p:cNvCxnSpPr>
            <a:stCxn id="218" idx="0"/>
            <a:endCxn id="219" idx="0"/>
          </p:cNvCxnSpPr>
          <p:nvPr/>
        </p:nvCxnSpPr>
        <p:spPr>
          <a:xfrm>
            <a:off x="3744528" y="3492916"/>
            <a:ext cx="1889795" cy="5151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34" name="Straight Arrow Connector 43"/>
          <p:cNvCxnSpPr>
            <a:stCxn id="219" idx="0"/>
            <a:endCxn id="221" idx="0"/>
          </p:cNvCxnSpPr>
          <p:nvPr/>
        </p:nvCxnSpPr>
        <p:spPr>
          <a:xfrm flipV="1">
            <a:off x="5634322" y="3487767"/>
            <a:ext cx="2076202" cy="1030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35" name="Elbow Connector 47"/>
          <p:cNvCxnSpPr>
            <a:stCxn id="221" idx="0"/>
            <a:endCxn id="222" idx="0"/>
          </p:cNvCxnSpPr>
          <p:nvPr/>
        </p:nvCxnSpPr>
        <p:spPr>
          <a:xfrm flipH="1">
            <a:off x="1498600" y="3492500"/>
            <a:ext cx="6210300" cy="1270000"/>
          </a:xfrm>
          <a:prstGeom prst="bentConnector3">
            <a:avLst>
              <a:gd name="adj1" fmla="val 50306"/>
            </a:avLst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236" name="Straight Arrow Connector 52"/>
          <p:cNvCxnSpPr>
            <a:stCxn id="222" idx="0"/>
            <a:endCxn id="223" idx="0"/>
          </p:cNvCxnSpPr>
          <p:nvPr/>
        </p:nvCxnSpPr>
        <p:spPr>
          <a:xfrm flipV="1">
            <a:off x="1498779" y="4751906"/>
            <a:ext cx="2245750" cy="5151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37" name="Straight Arrow Connector 53"/>
          <p:cNvCxnSpPr>
            <a:stCxn id="223" idx="0"/>
            <a:endCxn id="224" idx="0"/>
          </p:cNvCxnSpPr>
          <p:nvPr/>
        </p:nvCxnSpPr>
        <p:spPr>
          <a:xfrm>
            <a:off x="3744528" y="4751906"/>
            <a:ext cx="1889429" cy="1030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cxnSp>
        <p:nvCxnSpPr>
          <p:cNvPr id="238" name="Straight Arrow Connector 86"/>
          <p:cNvCxnSpPr>
            <a:stCxn id="224" idx="0"/>
            <a:endCxn id="225" idx="0"/>
          </p:cNvCxnSpPr>
          <p:nvPr/>
        </p:nvCxnSpPr>
        <p:spPr>
          <a:xfrm flipV="1">
            <a:off x="5633956" y="4751906"/>
            <a:ext cx="2171054" cy="10300"/>
          </a:xfrm>
          <a:prstGeom prst="straightConnector1">
            <a:avLst/>
          </a:prstGeom>
          <a:ln w="6350">
            <a:solidFill>
              <a:srgbClr val="000000"/>
            </a:solidFill>
            <a:tailEnd type="triangle"/>
          </a:ln>
        </p:spPr>
      </p:cxnSp>
      <p:sp>
        <p:nvSpPr>
          <p:cNvPr id="239" name="Straight Arrow Connector 90"/>
          <p:cNvSpPr/>
          <p:nvPr/>
        </p:nvSpPr>
        <p:spPr>
          <a:xfrm>
            <a:off x="8410823" y="4769482"/>
            <a:ext cx="451329" cy="1"/>
          </a:xfrm>
          <a:prstGeom prst="line">
            <a:avLst/>
          </a:prstGeom>
          <a:ln w="63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MN_spacy_template">
  <a:themeElements>
    <a:clrScheme name="UMN_spacy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0000FF"/>
      </a:hlink>
      <a:folHlink>
        <a:srgbClr val="FF00FF"/>
      </a:folHlink>
    </a:clrScheme>
    <a:fontScheme name="UMN_spacy_template">
      <a:majorFont>
        <a:latin typeface="Helvetica"/>
        <a:ea typeface="Helvetica"/>
        <a:cs typeface="Helvetica"/>
      </a:majorFont>
      <a:minorFont>
        <a:latin typeface="Tahoma"/>
        <a:ea typeface="Tahoma"/>
        <a:cs typeface="Tahoma"/>
      </a:minorFont>
    </a:fontScheme>
    <a:fmtScheme name="UMN_spacy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UMN_spacy_template">
  <a:themeElements>
    <a:clrScheme name="UMN_spacy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0000FF"/>
      </a:hlink>
      <a:folHlink>
        <a:srgbClr val="FF00FF"/>
      </a:folHlink>
    </a:clrScheme>
    <a:fontScheme name="UMN_spacy_template">
      <a:majorFont>
        <a:latin typeface="Helvetica"/>
        <a:ea typeface="Helvetica"/>
        <a:cs typeface="Helvetica"/>
      </a:majorFont>
      <a:minorFont>
        <a:latin typeface="Tahoma"/>
        <a:ea typeface="Tahoma"/>
        <a:cs typeface="Tahoma"/>
      </a:minorFont>
    </a:fontScheme>
    <a:fmtScheme name="UMN_spacy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593</Words>
  <Application>Microsoft Macintosh PowerPoint</Application>
  <PresentationFormat>On-screen Show (4:3)</PresentationFormat>
  <Paragraphs>163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UMN_spacy_template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Vaibhav Sharma</cp:lastModifiedBy>
  <cp:revision>6</cp:revision>
  <dcterms:modified xsi:type="dcterms:W3CDTF">2019-02-19T20:11:47Z</dcterms:modified>
</cp:coreProperties>
</file>