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5" r:id="rId1"/>
  </p:sldMasterIdLst>
  <p:sldIdLst>
    <p:sldId id="257" r:id="rId2"/>
    <p:sldId id="258" r:id="rId3"/>
    <p:sldId id="259" r:id="rId4"/>
    <p:sldId id="260" r:id="rId5"/>
  </p:sldIdLst>
  <p:sldSz cx="9144000" cy="6858000" type="letter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29098"/>
    <p:restoredTop sz="94613"/>
  </p:normalViewPr>
  <p:slideViewPr>
    <p:cSldViewPr snapToGrid="0" snapToObjects="1">
      <p:cViewPr varScale="1">
        <p:scale>
          <a:sx n="89" d="100"/>
          <a:sy n="89" d="100"/>
        </p:scale>
        <p:origin x="-20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228600" y="6477000"/>
            <a:ext cx="8763000" cy="0"/>
          </a:xfrm>
          <a:prstGeom prst="line">
            <a:avLst/>
          </a:prstGeom>
          <a:noFill/>
          <a:ln w="50800">
            <a:solidFill>
              <a:srgbClr val="3333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" name="Picture 12" descr="UofM-3_T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914558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CSE_only_wordmark_white.ti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172200"/>
            <a:ext cx="3048000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0" y="119063"/>
            <a:ext cx="9144000" cy="338137"/>
          </a:xfrm>
          <a:prstGeom prst="rect">
            <a:avLst/>
          </a:prstGeom>
          <a:solidFill>
            <a:srgbClr val="7A0019"/>
          </a:solidFill>
          <a:ln w="0" cap="flat" cmpd="sng" algn="ctr">
            <a:solidFill>
              <a:srgbClr val="7A0019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b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>
                <a:solidFill>
                  <a:srgbClr val="FFFFFF"/>
                </a:solidFill>
                <a:latin typeface="Conduit ITC Black" pitchFamily="-60" charset="0"/>
              </a:rPr>
              <a:t>Department of Electrical and Computer Engineering</a:t>
            </a:r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5799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798D2E-E560-4943-B0A2-3E1D2CFB732F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003075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4965" y="239714"/>
            <a:ext cx="2130425" cy="59324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8926" y="239714"/>
            <a:ext cx="6243639" cy="59324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68F5F-EA2E-42A0-863B-E3D860B502CC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96947086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288926" y="239713"/>
            <a:ext cx="852646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1" y="1143000"/>
            <a:ext cx="41529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1" y="1143000"/>
            <a:ext cx="41529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04801" y="3733800"/>
            <a:ext cx="41529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0101" y="3733800"/>
            <a:ext cx="41529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F110E-7748-4872-94F5-D194E98AEBC9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67408926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6" y="239713"/>
            <a:ext cx="852646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1" y="1143000"/>
            <a:ext cx="41529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1" y="1143000"/>
            <a:ext cx="41529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1" y="3733800"/>
            <a:ext cx="41529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21A648-BF6F-4E84-AC9F-0FF8E942F16A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530844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6" y="239713"/>
            <a:ext cx="852646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1" y="1143000"/>
            <a:ext cx="41529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1" y="1143000"/>
            <a:ext cx="41529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1" y="3733800"/>
            <a:ext cx="41529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D80E3D-DDCE-42D1-B2B6-3C3FFEA32E91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7530398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9" y="222250"/>
            <a:ext cx="7793037" cy="768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1338" y="1462088"/>
            <a:ext cx="8413751" cy="22590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338" y="3873501"/>
            <a:ext cx="8413751" cy="22590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54708"/>
      </p:ext>
    </p:extLst>
  </p:cSld>
  <p:clrMapOvr>
    <a:masterClrMapping/>
  </p:clrMapOvr>
  <p:transition xmlns:p14="http://schemas.microsoft.com/office/powerpoint/2010/main"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115896-62BD-42FA-A8CE-89F8BA03C882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0679951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392644-6780-4F4B-BBB5-19E35409BF14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623004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1" y="1143000"/>
            <a:ext cx="4152900" cy="5029200"/>
          </a:xfrm>
        </p:spPr>
        <p:txBody>
          <a:bodyPr/>
          <a:lstStyle>
            <a:lvl1pPr>
              <a:defRPr sz="2800" b="0"/>
            </a:lvl1pPr>
            <a:lvl2pPr>
              <a:defRPr sz="24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1" y="1143000"/>
            <a:ext cx="4152900" cy="5029200"/>
          </a:xfrm>
        </p:spPr>
        <p:txBody>
          <a:bodyPr/>
          <a:lstStyle>
            <a:lvl1pPr>
              <a:defRPr sz="2800" b="0"/>
            </a:lvl1pPr>
            <a:lvl2pPr>
              <a:defRPr sz="24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B89C3A-C737-496C-859F-81220F67D4F4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4447046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 b="0"/>
            </a:lvl1pPr>
            <a:lvl2pPr>
              <a:defRPr sz="2000" b="0"/>
            </a:lvl2pPr>
            <a:lvl3pPr>
              <a:defRPr sz="1800" b="0"/>
            </a:lvl3pPr>
            <a:lvl4pPr>
              <a:defRPr sz="1600" b="0"/>
            </a:lvl4pPr>
            <a:lvl5pPr>
              <a:defRPr sz="16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 b="0"/>
            </a:lvl1pPr>
            <a:lvl2pPr>
              <a:defRPr sz="2000" b="0"/>
            </a:lvl2pPr>
            <a:lvl3pPr>
              <a:defRPr sz="1800" b="0"/>
            </a:lvl3pPr>
            <a:lvl4pPr>
              <a:defRPr sz="1600" b="0"/>
            </a:lvl4pPr>
            <a:lvl5pPr>
              <a:defRPr sz="1600" b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063912-7429-48EC-91B4-189F70D87639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3456306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E371CC-6A5A-4363-867B-256C54BF37D5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739482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74959-168A-4E87-9E2E-7FE33175160F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359744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0523BA-5C70-4792-BCA5-BEA96F16F2C1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8157320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0710B-D06C-4489-9774-AABC0A152692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0261925"/>
      </p:ext>
    </p:extLst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8925" y="381000"/>
            <a:ext cx="85264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458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4997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80263" y="6556375"/>
            <a:ext cx="19050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Times New Roman" charset="0"/>
                <a:ea typeface="Gulim" charset="0"/>
                <a:cs typeface="Gulim" charset="0"/>
              </a:defRPr>
            </a:lvl1pPr>
          </a:lstStyle>
          <a:p>
            <a:pPr>
              <a:defRPr/>
            </a:pPr>
            <a:fld id="{F9B1FB49-8DA1-4C68-B17D-D59ED64B5AEF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228600" y="6477000"/>
            <a:ext cx="8763000" cy="0"/>
          </a:xfrm>
          <a:prstGeom prst="line">
            <a:avLst/>
          </a:prstGeom>
          <a:noFill/>
          <a:ln w="50800">
            <a:solidFill>
              <a:srgbClr val="3333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30" name="Picture 12" descr="UofM-3_TM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914558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5" descr="CSE_only_wordmark_white.tif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172200"/>
            <a:ext cx="3048000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0" y="119063"/>
            <a:ext cx="9144000" cy="338137"/>
          </a:xfrm>
          <a:prstGeom prst="rect">
            <a:avLst/>
          </a:prstGeom>
          <a:solidFill>
            <a:srgbClr val="7A0019"/>
          </a:solidFill>
          <a:ln w="0" cap="flat" cmpd="sng" algn="ctr">
            <a:solidFill>
              <a:srgbClr val="7A0019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b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>
                <a:solidFill>
                  <a:srgbClr val="FFFFFF"/>
                </a:solidFill>
                <a:latin typeface="Conduit ITC Black" pitchFamily="-60" charset="0"/>
              </a:rPr>
              <a:t>Department of Electrical and Computer Engineering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5" r:id="rId2"/>
    <p:sldLayoutId id="2147484136" r:id="rId3"/>
    <p:sldLayoutId id="2147484137" r:id="rId4"/>
    <p:sldLayoutId id="2147484138" r:id="rId5"/>
    <p:sldLayoutId id="2147484139" r:id="rId6"/>
    <p:sldLayoutId id="2147484140" r:id="rId7"/>
    <p:sldLayoutId id="2147484141" r:id="rId8"/>
    <p:sldLayoutId id="2147484142" r:id="rId9"/>
    <p:sldLayoutId id="2147484143" r:id="rId10"/>
    <p:sldLayoutId id="2147484144" r:id="rId11"/>
    <p:sldLayoutId id="2147484145" r:id="rId12"/>
    <p:sldLayoutId id="2147484146" r:id="rId13"/>
    <p:sldLayoutId id="2147484147" r:id="rId14"/>
    <p:sldLayoutId id="2147484149" r:id="rId15"/>
  </p:sldLayoutIdLst>
  <p:transition xmlns:p14="http://schemas.microsoft.com/office/powerpoint/2010/main">
    <p:fade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0066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0066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0066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FF0066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115896-62BD-42FA-A8CE-89F8BA03C882}" type="slidenum">
              <a:rPr lang="ko-KR" altLang="en-US" smtClean="0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913330" y="799056"/>
            <a:ext cx="3786238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800" b="1" dirty="0" smtClean="0">
                <a:solidFill>
                  <a:srgbClr val="008000"/>
                </a:solidFill>
                <a:latin typeface="Courier"/>
                <a:cs typeface="Courier"/>
              </a:rPr>
              <a:t>/ </a:t>
            </a:r>
            <a:r>
              <a:rPr lang="en-US" sz="1800" b="1" dirty="0" err="1" smtClean="0">
                <a:solidFill>
                  <a:srgbClr val="008000"/>
                </a:solidFill>
                <a:latin typeface="Courier"/>
                <a:cs typeface="Courier"/>
              </a:rPr>
              <a:t>ArrayList</a:t>
            </a:r>
            <a:r>
              <a:rPr lang="en-US" sz="1800" b="1" dirty="0" smtClean="0">
                <a:solidFill>
                  <a:srgbClr val="008000"/>
                </a:solidFill>
                <a:latin typeface="Courier"/>
                <a:cs typeface="Courier"/>
              </a:rPr>
              <a:t> of symbolic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 smtClean="0">
                <a:solidFill>
                  <a:srgbClr val="008000"/>
                </a:solidFill>
                <a:latin typeface="Courier"/>
                <a:cs typeface="Courier"/>
              </a:rPr>
              <a:t>// integers</a:t>
            </a:r>
            <a:endParaRPr lang="en-US" sz="18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List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&lt;Integer&gt; list = </a:t>
            </a:r>
            <a:endParaRPr lang="en-US" sz="18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800" b="1" dirty="0" smtClean="0">
                <a:solidFill>
                  <a:srgbClr val="000080"/>
                </a:solidFill>
                <a:latin typeface="Courier"/>
                <a:cs typeface="Courier"/>
              </a:rPr>
              <a:t>new 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ArrayList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&lt;&gt;(</a:t>
            </a:r>
            <a:r>
              <a:rPr lang="en-US" sz="1800" dirty="0">
                <a:solidFill>
                  <a:srgbClr val="0000FF"/>
                </a:solidFill>
                <a:latin typeface="Courier"/>
                <a:cs typeface="Courier"/>
              </a:rPr>
              <a:t>200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);</a:t>
            </a:r>
            <a:b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...</a:t>
            </a:r>
            <a:b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800" b="1" dirty="0">
                <a:solidFill>
                  <a:srgbClr val="000080"/>
                </a:solidFill>
                <a:latin typeface="Courier"/>
                <a:cs typeface="Courier"/>
              </a:rPr>
              <a:t>for 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800" b="1" dirty="0" err="1">
                <a:solidFill>
                  <a:srgbClr val="000080"/>
                </a:solidFill>
                <a:latin typeface="Courier"/>
                <a:cs typeface="Courier"/>
              </a:rPr>
              <a:t>int</a:t>
            </a:r>
            <a:r>
              <a:rPr lang="en-US" sz="1800" b="1" dirty="0">
                <a:solidFill>
                  <a:srgbClr val="000080"/>
                </a:solidFill>
                <a:latin typeface="Courier"/>
                <a:cs typeface="Courier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urier"/>
                <a:cs typeface="Courier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; </a:t>
            </a:r>
            <a:endParaRPr lang="en-US" sz="18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&lt; 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list.size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(); </a:t>
            </a:r>
            <a:endParaRPr lang="en-US" sz="18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++) 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 smtClean="0">
                <a:solidFill>
                  <a:srgbClr val="008000"/>
                </a:solidFill>
                <a:latin typeface="Courier"/>
                <a:cs typeface="Courier"/>
              </a:rPr>
              <a:t>// </a:t>
            </a:r>
            <a:r>
              <a:rPr lang="en-US" sz="1800" b="1" dirty="0" err="1" smtClean="0">
                <a:solidFill>
                  <a:srgbClr val="008000"/>
                </a:solidFill>
                <a:latin typeface="Courier"/>
                <a:cs typeface="Courier"/>
              </a:rPr>
              <a:t>list.get</a:t>
            </a:r>
            <a:r>
              <a:rPr lang="en-US" sz="1800" b="1" dirty="0" smtClean="0">
                <a:solidFill>
                  <a:srgbClr val="008000"/>
                </a:solidFill>
                <a:latin typeface="Courier"/>
                <a:cs typeface="Courier"/>
              </a:rPr>
              <a:t>(</a:t>
            </a:r>
            <a:r>
              <a:rPr lang="en-US" sz="1800" b="1" dirty="0" err="1" smtClean="0">
                <a:solidFill>
                  <a:srgbClr val="008000"/>
                </a:solidFill>
                <a:latin typeface="Courier"/>
                <a:cs typeface="Courier"/>
              </a:rPr>
              <a:t>i</a:t>
            </a:r>
            <a:r>
              <a:rPr lang="en-US" sz="1800" b="1" dirty="0" smtClean="0">
                <a:solidFill>
                  <a:srgbClr val="008000"/>
                </a:solidFill>
                <a:latin typeface="Courier"/>
                <a:cs typeface="Courier"/>
              </a:rPr>
              <a:t>) returns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 smtClean="0">
                <a:solidFill>
                  <a:srgbClr val="008000"/>
                </a:solidFill>
                <a:latin typeface="Courier"/>
                <a:cs typeface="Courier"/>
              </a:rPr>
              <a:t>// a symbolic integer 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800" b="1" dirty="0">
                <a:solidFill>
                  <a:srgbClr val="000080"/>
                </a:solidFill>
                <a:latin typeface="Courier"/>
                <a:cs typeface="Courier"/>
              </a:rPr>
              <a:t>if 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(i%</a:t>
            </a:r>
            <a:r>
              <a:rPr lang="en-US" sz="1800" dirty="0">
                <a:solidFill>
                  <a:srgbClr val="0000FF"/>
                </a:solidFill>
                <a:latin typeface="Courier"/>
                <a:cs typeface="Courier"/>
              </a:rPr>
              <a:t>2 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== </a:t>
            </a:r>
            <a:r>
              <a:rPr lang="en-US" sz="1800" dirty="0">
                <a:solidFill>
                  <a:srgbClr val="0000FF"/>
                </a:solidFill>
                <a:latin typeface="Courier"/>
                <a:cs typeface="Courier"/>
              </a:rPr>
              <a:t>0 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&amp;&amp; </a:t>
            </a:r>
            <a:endParaRPr lang="en-US" sz="18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       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list.get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) == </a:t>
            </a:r>
            <a:r>
              <a:rPr lang="en-US" sz="1800" dirty="0">
                <a:solidFill>
                  <a:srgbClr val="0000FF"/>
                </a:solidFill>
                <a:latin typeface="Courier"/>
                <a:cs typeface="Courier"/>
              </a:rPr>
              <a:t>42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800" b="1" dirty="0">
                <a:solidFill>
                  <a:srgbClr val="660E7A"/>
                </a:solidFill>
                <a:latin typeface="Courier"/>
                <a:cs typeface="Courier"/>
              </a:rPr>
              <a:t>count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++;</a:t>
            </a:r>
            <a:b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   ...</a:t>
            </a:r>
            <a:b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  <a:b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800" b="1" dirty="0">
                <a:solidFill>
                  <a:srgbClr val="000080"/>
                </a:solidFill>
                <a:latin typeface="Courier"/>
                <a:cs typeface="Courier"/>
              </a:rPr>
              <a:t>if 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800" b="1" dirty="0">
                <a:solidFill>
                  <a:srgbClr val="660E7A"/>
                </a:solidFill>
                <a:latin typeface="Courier"/>
                <a:cs typeface="Courier"/>
              </a:rPr>
              <a:t>count 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== </a:t>
            </a:r>
            <a:r>
              <a:rPr lang="en-US" sz="1800" dirty="0">
                <a:solidFill>
                  <a:srgbClr val="0000FF"/>
                </a:solidFill>
                <a:latin typeface="Courier"/>
                <a:cs typeface="Courier"/>
              </a:rPr>
              <a:t>75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) {</a:t>
            </a:r>
            <a:b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800" b="1" dirty="0" smtClean="0">
                <a:solidFill>
                  <a:srgbClr val="008000"/>
                </a:solidFill>
                <a:latin typeface="Courier"/>
                <a:cs typeface="Courier"/>
              </a:rPr>
              <a:t>//bug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}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endParaRPr lang="en-US" sz="1800" dirty="0">
              <a:latin typeface="Courier"/>
              <a:ea typeface="ＭＳ 明朝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490616176"/>
      </p:ext>
    </p:extLst>
  </p:cSld>
  <p:clrMapOvr>
    <a:masterClrMapping/>
  </p:clrMapOvr>
  <p:transition xmlns:p14="http://schemas.microsoft.com/office/powerpoint/2010/main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115896-62BD-42FA-A8CE-89F8BA03C882}" type="slidenum">
              <a:rPr lang="ko-KR" altLang="en-US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3591657" y="1027362"/>
            <a:ext cx="2123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List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&lt;</a:t>
            </a:r>
            <a:r>
              <a:rPr lang="en-US" sz="1800" dirty="0" smtClean="0">
                <a:solidFill>
                  <a:srgbClr val="20999D"/>
                </a:solidFill>
                <a:latin typeface="Courier"/>
                <a:cs typeface="Courier"/>
              </a:rPr>
              <a:t>Integer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&gt;.</a:t>
            </a:r>
          </a:p>
          <a:p>
            <a:pPr algn="ctr"/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r>
              <a:rPr lang="en-US" sz="1800" dirty="0">
                <a:latin typeface="Courier"/>
                <a:cs typeface="Courier"/>
              </a:rPr>
              <a:t> </a:t>
            </a:r>
            <a:endParaRPr lang="en-US" sz="1800" dirty="0" smtClean="0">
              <a:latin typeface="Courier"/>
              <a:cs typeface="Courie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45352" y="2001144"/>
            <a:ext cx="2816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ArrayList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&lt;</a:t>
            </a:r>
            <a:r>
              <a:rPr lang="en-US" sz="1800" dirty="0" smtClean="0">
                <a:solidFill>
                  <a:srgbClr val="20999D"/>
                </a:solidFill>
                <a:latin typeface="Courier"/>
                <a:cs typeface="Courier"/>
              </a:rPr>
              <a:t>Integer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&gt;.</a:t>
            </a:r>
          </a:p>
          <a:p>
            <a:pPr algn="ctr"/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r>
              <a:rPr lang="en-US" sz="1800" dirty="0">
                <a:latin typeface="Courier"/>
                <a:cs typeface="Courier"/>
              </a:rPr>
              <a:t> </a:t>
            </a:r>
            <a:endParaRPr lang="en-US" sz="1800" dirty="0" smtClean="0">
              <a:latin typeface="Courier"/>
              <a:cs typeface="Courie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27608" y="3109563"/>
            <a:ext cx="1985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ArrayList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&lt;</a:t>
            </a:r>
            <a:r>
              <a:rPr lang="en-US" sz="1800" dirty="0" smtClean="0">
                <a:solidFill>
                  <a:srgbClr val="20999D"/>
                </a:solidFill>
                <a:latin typeface="Courier"/>
                <a:cs typeface="Courier"/>
              </a:rPr>
              <a:t>E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&gt;.</a:t>
            </a:r>
          </a:p>
          <a:p>
            <a:pPr algn="ctr"/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rangeCheck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endParaRPr lang="en-US" sz="1800" dirty="0" smtClean="0">
              <a:latin typeface="Courier"/>
              <a:cs typeface="Courie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58347" y="3995064"/>
            <a:ext cx="2123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ArrayList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&lt;</a:t>
            </a:r>
            <a:r>
              <a:rPr lang="en-US" sz="1800" dirty="0" smtClean="0">
                <a:solidFill>
                  <a:srgbClr val="20999D"/>
                </a:solidFill>
                <a:latin typeface="Courier"/>
                <a:cs typeface="Courier"/>
              </a:rPr>
              <a:t>E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&gt;.</a:t>
            </a:r>
          </a:p>
          <a:p>
            <a:pPr algn="ctr"/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elementData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endParaRPr lang="en-US" sz="1800" dirty="0" smtClean="0">
              <a:latin typeface="Courier"/>
              <a:cs typeface="Courier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58347" y="5008393"/>
            <a:ext cx="2123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ArrayList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&lt;</a:t>
            </a:r>
            <a:r>
              <a:rPr lang="en-US" sz="1800" dirty="0">
                <a:solidFill>
                  <a:srgbClr val="20999D"/>
                </a:solidFill>
                <a:latin typeface="Courier"/>
                <a:cs typeface="Courier"/>
              </a:rPr>
              <a:t>E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&gt;.</a:t>
            </a:r>
          </a:p>
          <a:p>
            <a:pPr algn="ctr"/>
            <a:r>
              <a:rPr lang="en-US" sz="1800" b="1" dirty="0" err="1" smtClean="0">
                <a:solidFill>
                  <a:srgbClr val="660E7A"/>
                </a:solidFill>
                <a:latin typeface="Courier"/>
                <a:cs typeface="Courier"/>
              </a:rPr>
              <a:t>elementData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[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]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68583" y="3109563"/>
            <a:ext cx="1569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Integer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.</a:t>
            </a:r>
          </a:p>
          <a:p>
            <a:pPr algn="ctr"/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intValue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07105" y="3995064"/>
            <a:ext cx="1292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Integer.</a:t>
            </a:r>
          </a:p>
          <a:p>
            <a:pPr algn="ctr"/>
            <a:r>
              <a:rPr lang="en-US" sz="1800" b="1" dirty="0" smtClean="0">
                <a:solidFill>
                  <a:srgbClr val="660E7A"/>
                </a:solidFill>
                <a:latin typeface="Courier"/>
                <a:cs typeface="Courier"/>
              </a:rPr>
              <a:t>value</a:t>
            </a:r>
            <a:endParaRPr lang="en-US" sz="1800" dirty="0">
              <a:latin typeface="Courier"/>
              <a:cs typeface="Courier"/>
            </a:endParaRPr>
          </a:p>
        </p:txBody>
      </p:sp>
      <p:cxnSp>
        <p:nvCxnSpPr>
          <p:cNvPr id="18" name="Straight Arrow Connector 17"/>
          <p:cNvCxnSpPr>
            <a:stCxn id="5" idx="2"/>
            <a:endCxn id="10" idx="0"/>
          </p:cNvCxnSpPr>
          <p:nvPr/>
        </p:nvCxnSpPr>
        <p:spPr bwMode="auto">
          <a:xfrm>
            <a:off x="4653644" y="1673693"/>
            <a:ext cx="0" cy="327451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0" idx="2"/>
            <a:endCxn id="12" idx="0"/>
          </p:cNvCxnSpPr>
          <p:nvPr/>
        </p:nvCxnSpPr>
        <p:spPr bwMode="auto">
          <a:xfrm flipH="1">
            <a:off x="3720334" y="2647475"/>
            <a:ext cx="933310" cy="462088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3" idx="2"/>
            <a:endCxn id="14" idx="0"/>
          </p:cNvCxnSpPr>
          <p:nvPr/>
        </p:nvCxnSpPr>
        <p:spPr bwMode="auto">
          <a:xfrm>
            <a:off x="3720334" y="4641395"/>
            <a:ext cx="0" cy="366998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15" idx="2"/>
            <a:endCxn id="16" idx="0"/>
          </p:cNvCxnSpPr>
          <p:nvPr/>
        </p:nvCxnSpPr>
        <p:spPr bwMode="auto">
          <a:xfrm>
            <a:off x="5753526" y="3755894"/>
            <a:ext cx="0" cy="239170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>
            <a:endCxn id="5" idx="0"/>
          </p:cNvCxnSpPr>
          <p:nvPr/>
        </p:nvCxnSpPr>
        <p:spPr bwMode="auto">
          <a:xfrm>
            <a:off x="4653644" y="651216"/>
            <a:ext cx="0" cy="376146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16" idx="2"/>
          </p:cNvCxnSpPr>
          <p:nvPr/>
        </p:nvCxnSpPr>
        <p:spPr bwMode="auto">
          <a:xfrm>
            <a:off x="5753526" y="4641395"/>
            <a:ext cx="0" cy="523954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>
            <a:stCxn id="10" idx="2"/>
            <a:endCxn id="15" idx="0"/>
          </p:cNvCxnSpPr>
          <p:nvPr/>
        </p:nvCxnSpPr>
        <p:spPr bwMode="auto">
          <a:xfrm>
            <a:off x="4653644" y="2647475"/>
            <a:ext cx="1099882" cy="462088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Freeform 44"/>
          <p:cNvSpPr/>
          <p:nvPr/>
        </p:nvSpPr>
        <p:spPr>
          <a:xfrm>
            <a:off x="3724673" y="2668288"/>
            <a:ext cx="1154177" cy="1369817"/>
          </a:xfrm>
          <a:custGeom>
            <a:avLst/>
            <a:gdLst>
              <a:gd name="connsiteX0" fmla="*/ 927600 w 1154177"/>
              <a:gd name="connsiteY0" fmla="*/ 0 h 1369817"/>
              <a:gd name="connsiteX1" fmla="*/ 1141662 w 1154177"/>
              <a:gd name="connsiteY1" fmla="*/ 984556 h 1369817"/>
              <a:gd name="connsiteX2" fmla="*/ 599372 w 1154177"/>
              <a:gd name="connsiteY2" fmla="*/ 1241396 h 1369817"/>
              <a:gd name="connsiteX3" fmla="*/ 0 w 1154177"/>
              <a:gd name="connsiteY3" fmla="*/ 1369817 h 136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4177" h="1369817">
                <a:moveTo>
                  <a:pt x="927600" y="0"/>
                </a:moveTo>
                <a:cubicBezTo>
                  <a:pt x="1061983" y="388828"/>
                  <a:pt x="1196367" y="777657"/>
                  <a:pt x="1141662" y="984556"/>
                </a:cubicBezTo>
                <a:cubicBezTo>
                  <a:pt x="1086957" y="1191455"/>
                  <a:pt x="789649" y="1177186"/>
                  <a:pt x="599372" y="1241396"/>
                </a:cubicBezTo>
                <a:cubicBezTo>
                  <a:pt x="409095" y="1305606"/>
                  <a:pt x="0" y="1369817"/>
                  <a:pt x="0" y="1369817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781753" y="2568405"/>
            <a:ext cx="48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(1)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19470" y="2735074"/>
            <a:ext cx="48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(2)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199691" y="2568405"/>
            <a:ext cx="48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(3)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940521"/>
      </p:ext>
    </p:extLst>
  </p:cSld>
  <p:clrMapOvr>
    <a:masterClrMapping/>
  </p:clrMapOvr>
  <p:transition xmlns:p14="http://schemas.microsoft.com/office/powerpoint/2010/main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115896-62BD-42FA-A8CE-89F8BA03C882}" type="slidenum">
              <a:rPr lang="ko-KR" altLang="en-US" smtClean="0"/>
              <a:pPr>
                <a:defRPr/>
              </a:pPr>
              <a:t>3</a:t>
            </a:fld>
            <a:endParaRPr lang="en-US" altLang="ko-KR" dirty="0"/>
          </a:p>
        </p:txBody>
      </p:sp>
      <p:sp>
        <p:nvSpPr>
          <p:cNvPr id="22" name="TextBox 21"/>
          <p:cNvSpPr txBox="1"/>
          <p:nvPr/>
        </p:nvSpPr>
        <p:spPr>
          <a:xfrm>
            <a:off x="242593" y="513676"/>
            <a:ext cx="4083169" cy="55722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charset="2"/>
              <a:buAutoNum type="arabicPlain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800" b="1" dirty="0" smtClean="0">
                <a:solidFill>
                  <a:srgbClr val="008000"/>
                </a:solidFill>
                <a:latin typeface="Courier"/>
                <a:cs typeface="Courier"/>
              </a:rPr>
              <a:t>// </a:t>
            </a:r>
            <a:r>
              <a:rPr lang="en-US" sz="1800" b="1" dirty="0" err="1" smtClean="0">
                <a:solidFill>
                  <a:srgbClr val="008000"/>
                </a:solidFill>
                <a:latin typeface="Courier"/>
                <a:cs typeface="Courier"/>
              </a:rPr>
              <a:t>ArrayList</a:t>
            </a:r>
            <a:r>
              <a:rPr lang="en-US" sz="1800" b="1" dirty="0" smtClean="0">
                <a:solidFill>
                  <a:srgbClr val="008000"/>
                </a:solidFill>
                <a:latin typeface="Courier"/>
                <a:cs typeface="Courier"/>
              </a:rPr>
              <a:t> of symbolic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charset="2"/>
              <a:buAutoNum type="arabicPlain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800" b="1" dirty="0" smtClean="0">
                <a:solidFill>
                  <a:srgbClr val="008000"/>
                </a:solidFill>
                <a:latin typeface="Courier"/>
                <a:cs typeface="Courier"/>
              </a:rPr>
              <a:t>// integers</a:t>
            </a:r>
            <a:endParaRPr lang="en-US" sz="18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charset="2"/>
              <a:buAutoNum type="arabicPlain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 List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&lt;Integer&gt; list = </a:t>
            </a:r>
            <a:endParaRPr lang="en-US" sz="18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charset="2"/>
              <a:buAutoNum type="arabicPlain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Courier"/>
                <a:cs typeface="Courier"/>
              </a:rPr>
              <a:t>new 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ArrayList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&lt;&gt;(</a:t>
            </a:r>
            <a:r>
              <a:rPr lang="en-US" sz="1800" dirty="0">
                <a:solidFill>
                  <a:srgbClr val="0000FF"/>
                </a:solidFill>
                <a:latin typeface="Courier"/>
                <a:cs typeface="Courier"/>
              </a:rPr>
              <a:t>200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;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charset="2"/>
              <a:buAutoNum type="arabicPlain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 ...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charset="2"/>
              <a:buAutoNum type="arabicPlain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800" b="1" dirty="0" smtClean="0">
                <a:solidFill>
                  <a:srgbClr val="000080"/>
                </a:solidFill>
                <a:latin typeface="Courier"/>
                <a:cs typeface="Courier"/>
              </a:rPr>
              <a:t>for 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800" b="1" dirty="0" err="1">
                <a:solidFill>
                  <a:srgbClr val="000080"/>
                </a:solidFill>
                <a:latin typeface="Courier"/>
                <a:cs typeface="Courier"/>
              </a:rPr>
              <a:t>int</a:t>
            </a:r>
            <a:r>
              <a:rPr lang="en-US" sz="1800" b="1" dirty="0">
                <a:solidFill>
                  <a:srgbClr val="000080"/>
                </a:solidFill>
                <a:latin typeface="Courier"/>
                <a:cs typeface="Courier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urier"/>
                <a:cs typeface="Courier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; </a:t>
            </a:r>
            <a:endParaRPr lang="en-US" sz="18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charset="2"/>
              <a:buAutoNum type="arabicPlain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     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&lt; 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list.size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(); </a:t>
            </a:r>
            <a:endParaRPr lang="en-US" sz="18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charset="2"/>
              <a:buAutoNum type="arabicPlain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     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++) 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{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charset="2"/>
              <a:buAutoNum type="arabicPlain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800" b="1" dirty="0" smtClean="0">
                <a:solidFill>
                  <a:srgbClr val="008000"/>
                </a:solidFill>
                <a:latin typeface="Courier"/>
                <a:cs typeface="Courier"/>
              </a:rPr>
              <a:t>// </a:t>
            </a:r>
            <a:r>
              <a:rPr lang="en-US" sz="1800" b="1" dirty="0" err="1" smtClean="0">
                <a:solidFill>
                  <a:srgbClr val="008000"/>
                </a:solidFill>
                <a:latin typeface="Courier"/>
                <a:cs typeface="Courier"/>
              </a:rPr>
              <a:t>list.get</a:t>
            </a:r>
            <a:r>
              <a:rPr lang="en-US" sz="1800" b="1" dirty="0" smtClean="0">
                <a:solidFill>
                  <a:srgbClr val="008000"/>
                </a:solidFill>
                <a:latin typeface="Courier"/>
                <a:cs typeface="Courier"/>
              </a:rPr>
              <a:t>(</a:t>
            </a:r>
            <a:r>
              <a:rPr lang="en-US" sz="1800" b="1" dirty="0" err="1" smtClean="0">
                <a:solidFill>
                  <a:srgbClr val="008000"/>
                </a:solidFill>
                <a:latin typeface="Courier"/>
                <a:cs typeface="Courier"/>
              </a:rPr>
              <a:t>i</a:t>
            </a:r>
            <a:r>
              <a:rPr lang="en-US" sz="1800" b="1" dirty="0" smtClean="0">
                <a:solidFill>
                  <a:srgbClr val="008000"/>
                </a:solidFill>
                <a:latin typeface="Courier"/>
                <a:cs typeface="Courier"/>
              </a:rPr>
              <a:t>) returns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charset="2"/>
              <a:buAutoNum type="arabicPlain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800" b="1" dirty="0" smtClean="0">
                <a:solidFill>
                  <a:srgbClr val="008000"/>
                </a:solidFill>
                <a:latin typeface="Courier"/>
                <a:cs typeface="Courier"/>
              </a:rPr>
              <a:t>// symbolic integer </a:t>
            </a:r>
            <a:endParaRPr lang="en-US" sz="18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charset="2"/>
              <a:buAutoNum type="arabicPlain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800" b="1" dirty="0">
                <a:solidFill>
                  <a:srgbClr val="000080"/>
                </a:solidFill>
                <a:latin typeface="Courier"/>
                <a:cs typeface="Courier"/>
              </a:rPr>
              <a:t>if 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(i%</a:t>
            </a:r>
            <a:r>
              <a:rPr lang="en-US" sz="1800" dirty="0">
                <a:solidFill>
                  <a:srgbClr val="0000FF"/>
                </a:solidFill>
                <a:latin typeface="Courier"/>
                <a:cs typeface="Courier"/>
              </a:rPr>
              <a:t>2 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== </a:t>
            </a:r>
            <a:r>
              <a:rPr lang="en-US" sz="1800" dirty="0">
                <a:solidFill>
                  <a:srgbClr val="0000FF"/>
                </a:solidFill>
                <a:latin typeface="Courier"/>
                <a:cs typeface="Courier"/>
              </a:rPr>
              <a:t>0 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&amp;&amp; </a:t>
            </a:r>
            <a:endParaRPr lang="en-US" sz="18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charset="2"/>
              <a:buAutoNum type="arabicPlain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       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list.get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) == </a:t>
            </a:r>
            <a:r>
              <a:rPr lang="en-US" sz="1800" dirty="0">
                <a:solidFill>
                  <a:srgbClr val="0000FF"/>
                </a:solidFill>
                <a:latin typeface="Courier"/>
                <a:cs typeface="Courier"/>
              </a:rPr>
              <a:t>42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charset="2"/>
              <a:buAutoNum type="arabicPlain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800" b="1" dirty="0">
                <a:solidFill>
                  <a:srgbClr val="660E7A"/>
                </a:solidFill>
                <a:latin typeface="Courier"/>
                <a:cs typeface="Courier"/>
              </a:rPr>
              <a:t>count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++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;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charset="2"/>
              <a:buAutoNum type="arabicPlain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...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charset="2"/>
              <a:buAutoNum type="arabicPlain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 }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charset="2"/>
              <a:buAutoNum type="arabicPlain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solidFill>
                  <a:srgbClr val="000080"/>
                </a:solidFill>
                <a:latin typeface="Courier"/>
                <a:cs typeface="Courier"/>
              </a:rPr>
              <a:t> </a:t>
            </a:r>
            <a:r>
              <a:rPr lang="en-US" sz="1800" b="1" dirty="0" smtClean="0">
                <a:solidFill>
                  <a:srgbClr val="000080"/>
                </a:solidFill>
                <a:latin typeface="Courier"/>
                <a:cs typeface="Courier"/>
              </a:rPr>
              <a:t>if 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800" b="1" dirty="0">
                <a:solidFill>
                  <a:srgbClr val="660E7A"/>
                </a:solidFill>
                <a:latin typeface="Courier"/>
                <a:cs typeface="Courier"/>
              </a:rPr>
              <a:t>count 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== </a:t>
            </a:r>
            <a:r>
              <a:rPr lang="en-US" sz="1800" dirty="0">
                <a:solidFill>
                  <a:srgbClr val="0000FF"/>
                </a:solidFill>
                <a:latin typeface="Courier"/>
                <a:cs typeface="Courier"/>
              </a:rPr>
              <a:t>75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) 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{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charset="2"/>
              <a:buAutoNum type="arabicPlain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800" b="1" dirty="0" smtClean="0">
                <a:solidFill>
                  <a:srgbClr val="008000"/>
                </a:solidFill>
                <a:latin typeface="Courier"/>
                <a:cs typeface="Courier"/>
              </a:rPr>
              <a:t>//bug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charset="2"/>
              <a:buAutoNum type="arabicPlain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 }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endParaRPr lang="en-US" sz="1800" dirty="0">
              <a:latin typeface="Courier"/>
              <a:ea typeface="ＭＳ 明朝"/>
              <a:cs typeface="Courier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37" y="856134"/>
            <a:ext cx="2123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List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&lt;</a:t>
            </a:r>
            <a:r>
              <a:rPr lang="en-US" sz="1800" dirty="0" smtClean="0">
                <a:solidFill>
                  <a:srgbClr val="20999D"/>
                </a:solidFill>
                <a:latin typeface="Courier"/>
                <a:cs typeface="Courier"/>
              </a:rPr>
              <a:t>Integer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&gt;.</a:t>
            </a:r>
          </a:p>
          <a:p>
            <a:pPr algn="ctr"/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r>
              <a:rPr lang="en-US" sz="1800" dirty="0">
                <a:latin typeface="Courier"/>
                <a:cs typeface="Courier"/>
              </a:rPr>
              <a:t> </a:t>
            </a:r>
            <a:endParaRPr lang="en-US" sz="1800" dirty="0" smtClean="0">
              <a:latin typeface="Courier"/>
              <a:cs typeface="Courier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72432" y="1829916"/>
            <a:ext cx="2816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ArrayList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&lt;</a:t>
            </a:r>
            <a:r>
              <a:rPr lang="en-US" sz="1800" dirty="0" smtClean="0">
                <a:solidFill>
                  <a:srgbClr val="20999D"/>
                </a:solidFill>
                <a:latin typeface="Courier"/>
                <a:cs typeface="Courier"/>
              </a:rPr>
              <a:t>Integer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&gt;.</a:t>
            </a:r>
          </a:p>
          <a:p>
            <a:pPr algn="ctr"/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r>
              <a:rPr lang="en-US" sz="1800" dirty="0">
                <a:latin typeface="Courier"/>
                <a:cs typeface="Courier"/>
              </a:rPr>
              <a:t> </a:t>
            </a:r>
            <a:endParaRPr lang="en-US" sz="1800" dirty="0" smtClean="0">
              <a:latin typeface="Courier"/>
              <a:cs typeface="Courier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11608" y="2681493"/>
            <a:ext cx="2262496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void</a:t>
            </a:r>
          </a:p>
          <a:p>
            <a:pPr algn="ctr"/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ArrayList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&lt;</a:t>
            </a:r>
            <a:r>
              <a:rPr lang="en-US" sz="1800" dirty="0" smtClean="0">
                <a:solidFill>
                  <a:srgbClr val="20999D"/>
                </a:solidFill>
                <a:latin typeface="Courier"/>
                <a:cs typeface="Courier"/>
              </a:rPr>
              <a:t>E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&gt;.</a:t>
            </a:r>
          </a:p>
          <a:p>
            <a:pPr algn="ctr"/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rangeCheck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</a:p>
          <a:p>
            <a:pPr algn="ctr"/>
            <a:r>
              <a:rPr lang="en-US" sz="1800" b="1" dirty="0" smtClean="0">
                <a:solidFill>
                  <a:srgbClr val="000080"/>
                </a:solidFill>
                <a:latin typeface="Courier"/>
                <a:cs typeface="Courier"/>
              </a:rPr>
              <a:t>throws </a:t>
            </a:r>
          </a:p>
          <a:p>
            <a:pPr algn="ctr"/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IndexOutOf</a:t>
            </a:r>
            <a:endParaRPr lang="en-US" sz="18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algn="ctr"/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BoundsException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endParaRPr lang="en-US" sz="1800" dirty="0" smtClean="0">
              <a:latin typeface="Courier"/>
              <a:cs typeface="Courier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63438" y="4722783"/>
            <a:ext cx="2262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20999D"/>
                </a:solidFill>
                <a:latin typeface="Courier"/>
                <a:cs typeface="Courier"/>
              </a:rPr>
              <a:t>E 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ArrayList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&lt;</a:t>
            </a:r>
            <a:r>
              <a:rPr lang="en-US" sz="1800" dirty="0" smtClean="0">
                <a:solidFill>
                  <a:srgbClr val="20999D"/>
                </a:solidFill>
                <a:latin typeface="Courier"/>
                <a:cs typeface="Courier"/>
              </a:rPr>
              <a:t>E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&gt;.</a:t>
            </a:r>
          </a:p>
          <a:p>
            <a:pPr algn="ctr"/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elementData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endParaRPr lang="en-US" sz="1800" dirty="0" smtClean="0">
              <a:latin typeface="Courier"/>
              <a:cs typeface="Courier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32699" y="5621960"/>
            <a:ext cx="2123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ArrayList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&lt;</a:t>
            </a:r>
            <a:r>
              <a:rPr lang="en-US" sz="1800" dirty="0">
                <a:solidFill>
                  <a:srgbClr val="20999D"/>
                </a:solidFill>
                <a:latin typeface="Courier"/>
                <a:cs typeface="Courier"/>
              </a:rPr>
              <a:t>E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&gt;.</a:t>
            </a:r>
          </a:p>
          <a:p>
            <a:pPr algn="ctr"/>
            <a:r>
              <a:rPr lang="en-US" sz="1800" b="1" dirty="0" err="1" smtClean="0">
                <a:solidFill>
                  <a:srgbClr val="660E7A"/>
                </a:solidFill>
                <a:latin typeface="Courier"/>
                <a:cs typeface="Courier"/>
              </a:rPr>
              <a:t>elementData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[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]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67320" y="2681493"/>
            <a:ext cx="15698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err="1" smtClean="0">
                <a:solidFill>
                  <a:srgbClr val="20999D"/>
                </a:solidFill>
                <a:latin typeface="Courier"/>
                <a:cs typeface="Courier"/>
              </a:rPr>
              <a:t>int</a:t>
            </a:r>
            <a:endParaRPr lang="en-US" sz="18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algn="ctr"/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Integer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.</a:t>
            </a:r>
          </a:p>
          <a:p>
            <a:pPr algn="ctr"/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intValue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405842" y="3952257"/>
            <a:ext cx="1292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Integer.</a:t>
            </a:r>
          </a:p>
          <a:p>
            <a:pPr algn="ctr"/>
            <a:r>
              <a:rPr lang="en-US" sz="1800" b="1" dirty="0" smtClean="0">
                <a:solidFill>
                  <a:srgbClr val="660E7A"/>
                </a:solidFill>
                <a:latin typeface="Courier"/>
                <a:cs typeface="Courier"/>
              </a:rPr>
              <a:t>value</a:t>
            </a:r>
            <a:endParaRPr lang="en-US" sz="1800" dirty="0">
              <a:latin typeface="Courier"/>
              <a:cs typeface="Courier"/>
            </a:endParaRPr>
          </a:p>
        </p:txBody>
      </p:sp>
      <p:cxnSp>
        <p:nvCxnSpPr>
          <p:cNvPr id="31" name="Straight Arrow Connector 30"/>
          <p:cNvCxnSpPr>
            <a:stCxn id="24" idx="2"/>
            <a:endCxn id="25" idx="0"/>
          </p:cNvCxnSpPr>
          <p:nvPr/>
        </p:nvCxnSpPr>
        <p:spPr bwMode="auto">
          <a:xfrm>
            <a:off x="6480724" y="1502465"/>
            <a:ext cx="0" cy="327451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25" idx="2"/>
            <a:endCxn id="26" idx="0"/>
          </p:cNvCxnSpPr>
          <p:nvPr/>
        </p:nvCxnSpPr>
        <p:spPr bwMode="auto">
          <a:xfrm flipH="1">
            <a:off x="5542856" y="2476247"/>
            <a:ext cx="937868" cy="205246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6794686" y="5369114"/>
            <a:ext cx="0" cy="252846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>
            <a:stCxn id="29" idx="2"/>
            <a:endCxn id="30" idx="0"/>
          </p:cNvCxnSpPr>
          <p:nvPr/>
        </p:nvCxnSpPr>
        <p:spPr bwMode="auto">
          <a:xfrm>
            <a:off x="8052263" y="3604823"/>
            <a:ext cx="0" cy="347434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25" idx="2"/>
            <a:endCxn id="29" idx="0"/>
          </p:cNvCxnSpPr>
          <p:nvPr/>
        </p:nvCxnSpPr>
        <p:spPr bwMode="auto">
          <a:xfrm>
            <a:off x="6480724" y="2476247"/>
            <a:ext cx="1571539" cy="205246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5366940" y="2254487"/>
            <a:ext cx="48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(1)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79578" y="4028659"/>
            <a:ext cx="48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(2)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741035" y="2254487"/>
            <a:ext cx="48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(3)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1626869" y="3866643"/>
            <a:ext cx="1741033" cy="399764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4478775" y="622677"/>
            <a:ext cx="4315618" cy="5645613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 bwMode="auto">
          <a:xfrm flipV="1">
            <a:off x="3367902" y="651216"/>
            <a:ext cx="1110873" cy="3215428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>
            <a:off x="3367902" y="4266407"/>
            <a:ext cx="1110873" cy="2001883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Straight Arrow Connector 71"/>
          <p:cNvCxnSpPr>
            <a:stCxn id="25" idx="2"/>
            <a:endCxn id="27" idx="0"/>
          </p:cNvCxnSpPr>
          <p:nvPr/>
        </p:nvCxnSpPr>
        <p:spPr bwMode="auto">
          <a:xfrm>
            <a:off x="6480724" y="2476247"/>
            <a:ext cx="313962" cy="2246536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5467138"/>
      </p:ext>
    </p:extLst>
  </p:cSld>
  <p:clrMapOvr>
    <a:masterClrMapping/>
  </p:clrMapOvr>
  <p:transition xmlns:p14="http://schemas.microsoft.com/office/powerpoint/2010/main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115896-62BD-42FA-A8CE-89F8BA03C882}" type="slidenum">
              <a:rPr lang="ko-KR" altLang="en-US" smtClean="0"/>
              <a:pPr>
                <a:defRPr/>
              </a:pPr>
              <a:t>4</a:t>
            </a:fld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770627" y="1813389"/>
            <a:ext cx="1556836" cy="646331"/>
          </a:xfrm>
          <a:prstGeom prst="rect">
            <a:avLst/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dirty="0" smtClean="0">
                <a:latin typeface="Times New Roman"/>
                <a:cs typeface="Times New Roman"/>
              </a:rPr>
              <a:t>static</a:t>
            </a:r>
          </a:p>
          <a:p>
            <a:r>
              <a:rPr lang="en-US" sz="1800" dirty="0" smtClean="0">
                <a:latin typeface="Times New Roman"/>
                <a:cs typeface="Times New Roman"/>
              </a:rPr>
              <a:t>summarization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53783" y="1536390"/>
            <a:ext cx="1069198" cy="1200329"/>
          </a:xfrm>
          <a:prstGeom prst="rect">
            <a:avLst/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dirty="0" smtClean="0">
                <a:latin typeface="Times New Roman"/>
                <a:cs typeface="Times New Roman"/>
              </a:rPr>
              <a:t>local</a:t>
            </a:r>
          </a:p>
          <a:p>
            <a:r>
              <a:rPr lang="en-US" sz="1800" dirty="0" smtClean="0">
                <a:latin typeface="Times New Roman"/>
                <a:cs typeface="Times New Roman"/>
              </a:rPr>
              <a:t>variable</a:t>
            </a:r>
          </a:p>
          <a:p>
            <a:r>
              <a:rPr lang="en-US" sz="1800" dirty="0" smtClean="0">
                <a:latin typeface="Times New Roman"/>
                <a:cs typeface="Times New Roman"/>
              </a:rPr>
              <a:t>alpha</a:t>
            </a:r>
          </a:p>
          <a:p>
            <a:r>
              <a:rPr lang="en-US" sz="1800" dirty="0" smtClean="0">
                <a:latin typeface="Times New Roman"/>
                <a:cs typeface="Times New Roman"/>
              </a:rPr>
              <a:t>renaming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39457" y="1674889"/>
            <a:ext cx="1274896" cy="923330"/>
          </a:xfrm>
          <a:prstGeom prst="rect">
            <a:avLst/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dirty="0" smtClean="0">
                <a:latin typeface="Times New Roman"/>
                <a:cs typeface="Times New Roman"/>
              </a:rPr>
              <a:t>local</a:t>
            </a:r>
          </a:p>
          <a:p>
            <a:r>
              <a:rPr lang="en-US" sz="1800" dirty="0" smtClean="0">
                <a:latin typeface="Times New Roman"/>
                <a:cs typeface="Times New Roman"/>
              </a:rPr>
              <a:t>variable</a:t>
            </a:r>
          </a:p>
          <a:p>
            <a:r>
              <a:rPr lang="en-US" sz="1800" dirty="0" smtClean="0">
                <a:latin typeface="Times New Roman"/>
                <a:cs typeface="Times New Roman"/>
              </a:rPr>
              <a:t>substitution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0627" y="3048827"/>
            <a:ext cx="1544012" cy="923330"/>
          </a:xfrm>
          <a:prstGeom prst="rect">
            <a:avLst/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dirty="0" smtClean="0">
                <a:latin typeface="Times New Roman"/>
                <a:cs typeface="Times New Roman"/>
              </a:rPr>
              <a:t>field</a:t>
            </a:r>
          </a:p>
          <a:p>
            <a:r>
              <a:rPr lang="en-US" sz="1800" dirty="0" smtClean="0">
                <a:latin typeface="Times New Roman"/>
                <a:cs typeface="Times New Roman"/>
              </a:rPr>
              <a:t>references</a:t>
            </a:r>
          </a:p>
          <a:p>
            <a:r>
              <a:rPr lang="en-US" sz="1800" dirty="0" smtClean="0">
                <a:latin typeface="Times New Roman"/>
                <a:cs typeface="Times New Roman"/>
              </a:rPr>
              <a:t>transformation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16376" y="3048827"/>
            <a:ext cx="1544012" cy="923330"/>
          </a:xfrm>
          <a:prstGeom prst="rect">
            <a:avLst/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dirty="0" smtClean="0">
                <a:latin typeface="Times New Roman"/>
                <a:cs typeface="Times New Roman"/>
              </a:rPr>
              <a:t>array</a:t>
            </a:r>
          </a:p>
          <a:p>
            <a:r>
              <a:rPr lang="en-US" sz="1800" dirty="0" smtClean="0">
                <a:latin typeface="Times New Roman"/>
                <a:cs typeface="Times New Roman"/>
              </a:rPr>
              <a:t>references</a:t>
            </a:r>
          </a:p>
          <a:p>
            <a:r>
              <a:rPr lang="en-US" sz="1800" dirty="0" smtClean="0">
                <a:latin typeface="Times New Roman"/>
                <a:cs typeface="Times New Roman"/>
              </a:rPr>
              <a:t>transformation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33139" y="3187327"/>
            <a:ext cx="1287532" cy="646331"/>
          </a:xfrm>
          <a:prstGeom prst="rect">
            <a:avLst/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dirty="0" smtClean="0">
                <a:latin typeface="Times New Roman"/>
                <a:cs typeface="Times New Roman"/>
              </a:rPr>
              <a:t>type</a:t>
            </a:r>
          </a:p>
          <a:p>
            <a:r>
              <a:rPr lang="en-US" sz="1800" dirty="0" smtClean="0">
                <a:latin typeface="Times New Roman"/>
                <a:cs typeface="Times New Roman"/>
              </a:rPr>
              <a:t>propagation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07963" y="1813389"/>
            <a:ext cx="902861" cy="646331"/>
          </a:xfrm>
          <a:prstGeom prst="rect">
            <a:avLst/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dirty="0" smtClean="0">
                <a:latin typeface="Times New Roman"/>
                <a:cs typeface="Times New Roman"/>
              </a:rPr>
              <a:t>method</a:t>
            </a:r>
          </a:p>
          <a:p>
            <a:r>
              <a:rPr lang="en-US" sz="1800" dirty="0" err="1" smtClean="0">
                <a:latin typeface="Times New Roman"/>
                <a:cs typeface="Times New Roman"/>
              </a:rPr>
              <a:t>inlining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07876" y="2910328"/>
            <a:ext cx="1402948" cy="1200329"/>
          </a:xfrm>
          <a:prstGeom prst="rect">
            <a:avLst/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dirty="0" smtClean="0">
                <a:latin typeface="Times New Roman"/>
                <a:cs typeface="Times New Roman"/>
              </a:rPr>
              <a:t>field &amp; array </a:t>
            </a:r>
          </a:p>
          <a:p>
            <a:r>
              <a:rPr lang="en-US" sz="1800" dirty="0" smtClean="0">
                <a:latin typeface="Times New Roman"/>
                <a:cs typeface="Times New Roman"/>
              </a:rPr>
              <a:t>variables</a:t>
            </a:r>
          </a:p>
          <a:p>
            <a:r>
              <a:rPr lang="en-US" sz="1800" dirty="0" smtClean="0">
                <a:latin typeface="Times New Roman"/>
                <a:cs typeface="Times New Roman"/>
              </a:rPr>
              <a:t>alpha</a:t>
            </a:r>
          </a:p>
          <a:p>
            <a:r>
              <a:rPr lang="en-US" sz="1800" dirty="0" smtClean="0">
                <a:latin typeface="Times New Roman"/>
                <a:cs typeface="Times New Roman"/>
              </a:rPr>
              <a:t>renaming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0627" y="4446317"/>
            <a:ext cx="1544012" cy="646331"/>
          </a:xfrm>
          <a:prstGeom prst="rect">
            <a:avLst/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dirty="0" smtClean="0">
                <a:latin typeface="Times New Roman"/>
                <a:cs typeface="Times New Roman"/>
              </a:rPr>
              <a:t>simplification</a:t>
            </a:r>
          </a:p>
          <a:p>
            <a:r>
              <a:rPr lang="en-US" sz="1800" dirty="0" smtClean="0">
                <a:latin typeface="Times New Roman"/>
                <a:cs typeface="Times New Roman"/>
              </a:rPr>
              <a:t>transformation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16376" y="4307817"/>
            <a:ext cx="1544012" cy="923330"/>
          </a:xfrm>
          <a:prstGeom prst="rect">
            <a:avLst/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dirty="0" smtClean="0">
                <a:latin typeface="Times New Roman"/>
                <a:cs typeface="Times New Roman"/>
              </a:rPr>
              <a:t>single-path</a:t>
            </a:r>
          </a:p>
          <a:p>
            <a:r>
              <a:rPr lang="en-US" sz="1800" dirty="0" smtClean="0">
                <a:latin typeface="Times New Roman"/>
                <a:cs typeface="Times New Roman"/>
              </a:rPr>
              <a:t>cases</a:t>
            </a:r>
          </a:p>
          <a:p>
            <a:r>
              <a:rPr lang="en-US" sz="1800" dirty="0" smtClean="0">
                <a:latin typeface="Times New Roman"/>
                <a:cs typeface="Times New Roman"/>
              </a:rPr>
              <a:t>transformation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07491" y="4584816"/>
            <a:ext cx="1338828" cy="369332"/>
          </a:xfrm>
          <a:prstGeom prst="rect">
            <a:avLst/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dirty="0" smtClean="0">
                <a:latin typeface="Times New Roman"/>
                <a:cs typeface="Times New Roman"/>
              </a:rPr>
              <a:t>linearization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38708" y="4307817"/>
            <a:ext cx="1172116" cy="923330"/>
          </a:xfrm>
          <a:prstGeom prst="rect">
            <a:avLst/>
          </a:prstGeom>
          <a:ln w="63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dirty="0" smtClean="0">
                <a:latin typeface="Times New Roman"/>
                <a:cs typeface="Times New Roman"/>
              </a:rPr>
              <a:t>translation</a:t>
            </a:r>
          </a:p>
          <a:p>
            <a:r>
              <a:rPr lang="en-US" sz="1800" dirty="0" smtClean="0">
                <a:latin typeface="Times New Roman"/>
                <a:cs typeface="Times New Roman"/>
              </a:rPr>
              <a:t>to Green</a:t>
            </a:r>
          </a:p>
          <a:p>
            <a:r>
              <a:rPr lang="en-US" sz="1800" dirty="0" smtClean="0">
                <a:latin typeface="Times New Roman"/>
                <a:cs typeface="Times New Roman"/>
              </a:rPr>
              <a:t>expression</a:t>
            </a:r>
          </a:p>
        </p:txBody>
      </p:sp>
      <p:cxnSp>
        <p:nvCxnSpPr>
          <p:cNvPr id="18" name="Straight Arrow Connector 17"/>
          <p:cNvCxnSpPr>
            <a:endCxn id="5" idx="1"/>
          </p:cNvCxnSpPr>
          <p:nvPr/>
        </p:nvCxnSpPr>
        <p:spPr bwMode="auto">
          <a:xfrm>
            <a:off x="271145" y="2136555"/>
            <a:ext cx="499482" cy="0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5" idx="3"/>
            <a:endCxn id="6" idx="1"/>
          </p:cNvCxnSpPr>
          <p:nvPr/>
        </p:nvCxnSpPr>
        <p:spPr bwMode="auto">
          <a:xfrm>
            <a:off x="2327463" y="2136555"/>
            <a:ext cx="926320" cy="0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>
            <a:stCxn id="6" idx="3"/>
            <a:endCxn id="7" idx="1"/>
          </p:cNvCxnSpPr>
          <p:nvPr/>
        </p:nvCxnSpPr>
        <p:spPr bwMode="auto">
          <a:xfrm flipV="1">
            <a:off x="4322981" y="2136554"/>
            <a:ext cx="716476" cy="1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stCxn id="7" idx="3"/>
            <a:endCxn id="11" idx="1"/>
          </p:cNvCxnSpPr>
          <p:nvPr/>
        </p:nvCxnSpPr>
        <p:spPr bwMode="auto">
          <a:xfrm>
            <a:off x="6314353" y="2136554"/>
            <a:ext cx="1193610" cy="1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Curved Connector 28"/>
          <p:cNvCxnSpPr>
            <a:stCxn id="11" idx="3"/>
            <a:endCxn id="6" idx="1"/>
          </p:cNvCxnSpPr>
          <p:nvPr/>
        </p:nvCxnSpPr>
        <p:spPr bwMode="auto">
          <a:xfrm flipH="1">
            <a:off x="3253783" y="2136555"/>
            <a:ext cx="5157041" cy="12700"/>
          </a:xfrm>
          <a:prstGeom prst="curvedConnector5">
            <a:avLst>
              <a:gd name="adj1" fmla="val -3879"/>
              <a:gd name="adj2" fmla="val -7181449"/>
              <a:gd name="adj3" fmla="val 105541"/>
            </a:avLst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Elbow Connector 34"/>
          <p:cNvCxnSpPr>
            <a:stCxn id="11" idx="3"/>
            <a:endCxn id="8" idx="1"/>
          </p:cNvCxnSpPr>
          <p:nvPr/>
        </p:nvCxnSpPr>
        <p:spPr bwMode="auto">
          <a:xfrm flipH="1">
            <a:off x="770627" y="2136555"/>
            <a:ext cx="7640197" cy="1373937"/>
          </a:xfrm>
          <a:prstGeom prst="bentConnector5">
            <a:avLst>
              <a:gd name="adj1" fmla="val -2992"/>
              <a:gd name="adj2" fmla="val 52230"/>
              <a:gd name="adj3" fmla="val 102992"/>
            </a:avLst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>
            <a:endCxn id="9" idx="1"/>
          </p:cNvCxnSpPr>
          <p:nvPr/>
        </p:nvCxnSpPr>
        <p:spPr bwMode="auto">
          <a:xfrm>
            <a:off x="2327463" y="3510492"/>
            <a:ext cx="688913" cy="0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>
            <a:stCxn id="9" idx="3"/>
            <a:endCxn id="10" idx="1"/>
          </p:cNvCxnSpPr>
          <p:nvPr/>
        </p:nvCxnSpPr>
        <p:spPr bwMode="auto">
          <a:xfrm>
            <a:off x="4560388" y="3510492"/>
            <a:ext cx="472751" cy="1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>
            <a:stCxn id="10" idx="3"/>
            <a:endCxn id="12" idx="1"/>
          </p:cNvCxnSpPr>
          <p:nvPr/>
        </p:nvCxnSpPr>
        <p:spPr bwMode="auto">
          <a:xfrm>
            <a:off x="6320671" y="3510493"/>
            <a:ext cx="687205" cy="0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Elbow Connector 47"/>
          <p:cNvCxnSpPr>
            <a:stCxn id="12" idx="3"/>
            <a:endCxn id="13" idx="1"/>
          </p:cNvCxnSpPr>
          <p:nvPr/>
        </p:nvCxnSpPr>
        <p:spPr bwMode="auto">
          <a:xfrm flipH="1">
            <a:off x="770627" y="3510493"/>
            <a:ext cx="7640197" cy="1258990"/>
          </a:xfrm>
          <a:prstGeom prst="bentConnector5">
            <a:avLst>
              <a:gd name="adj1" fmla="val -2992"/>
              <a:gd name="adj2" fmla="val 55334"/>
              <a:gd name="adj3" fmla="val 102992"/>
            </a:avLst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>
            <a:stCxn id="13" idx="3"/>
            <a:endCxn id="14" idx="1"/>
          </p:cNvCxnSpPr>
          <p:nvPr/>
        </p:nvCxnSpPr>
        <p:spPr bwMode="auto">
          <a:xfrm flipV="1">
            <a:off x="2314639" y="4769482"/>
            <a:ext cx="701737" cy="1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>
            <a:stCxn id="14" idx="3"/>
            <a:endCxn id="15" idx="1"/>
          </p:cNvCxnSpPr>
          <p:nvPr/>
        </p:nvCxnSpPr>
        <p:spPr bwMode="auto">
          <a:xfrm>
            <a:off x="4560388" y="4769482"/>
            <a:ext cx="447103" cy="0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7" name="Straight Arrow Connector 86"/>
          <p:cNvCxnSpPr>
            <a:stCxn id="15" idx="3"/>
            <a:endCxn id="16" idx="1"/>
          </p:cNvCxnSpPr>
          <p:nvPr/>
        </p:nvCxnSpPr>
        <p:spPr bwMode="auto">
          <a:xfrm>
            <a:off x="6346319" y="4769482"/>
            <a:ext cx="892389" cy="0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Straight Arrow Connector 90"/>
          <p:cNvCxnSpPr>
            <a:stCxn id="16" idx="3"/>
          </p:cNvCxnSpPr>
          <p:nvPr/>
        </p:nvCxnSpPr>
        <p:spPr bwMode="auto">
          <a:xfrm>
            <a:off x="8410824" y="4769482"/>
            <a:ext cx="451328" cy="0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192269327"/>
      </p:ext>
    </p:extLst>
  </p:cSld>
  <p:clrMapOvr>
    <a:masterClrMapping/>
  </p:clrMapOvr>
  <p:transition xmlns:p14="http://schemas.microsoft.com/office/powerpoint/2010/main">
    <p:fade/>
  </p:transition>
</p:sld>
</file>

<file path=ppt/theme/theme1.xml><?xml version="1.0" encoding="utf-8"?>
<a:theme xmlns:a="http://schemas.openxmlformats.org/drawingml/2006/main" name="UMN_spacy_templat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UMN_spacy_template.potx</Template>
  <TotalTime>4970</TotalTime>
  <Words>304</Words>
  <Application>Microsoft Macintosh PowerPoint</Application>
  <PresentationFormat>Letter Paper (8.5x11 in)</PresentationFormat>
  <Paragraphs>103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UMN_spacy_template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Majority Logic</dc:title>
  <dc:subject/>
  <dc:creator>Meghna Ganapathy</dc:creator>
  <cp:keywords/>
  <dc:description/>
  <cp:lastModifiedBy>Vaibhav Sharma</cp:lastModifiedBy>
  <cp:revision>127</cp:revision>
  <dcterms:created xsi:type="dcterms:W3CDTF">2016-07-06T01:13:25Z</dcterms:created>
  <dcterms:modified xsi:type="dcterms:W3CDTF">2018-11-16T17:00:09Z</dcterms:modified>
  <cp:category/>
</cp:coreProperties>
</file>