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58" r:id="rId7"/>
    <p:sldId id="259" r:id="rId8"/>
    <p:sldId id="278" r:id="rId9"/>
    <p:sldId id="260" r:id="rId10"/>
    <p:sldId id="266" r:id="rId11"/>
    <p:sldId id="267"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06FB6D-D8B1-4D1D-8EA2-E267E7E024F9}" v="853" dt="2023-05-01T14:12:51.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5/1/2023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5/1/2023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5/1/2023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5/1/2023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5/1/2023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5/1/2023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5/1/2023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5/1/2023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5/1/2023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5/1/2023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5/1/2023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MOVIE RECOMMENDATION </a:t>
            </a:r>
            <a:br>
              <a:rPr lang="en-US" dirty="0"/>
            </a:br>
            <a:r>
              <a:rPr lang="en-US" dirty="0"/>
              <a:t>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dirty="0"/>
              <a:t>Members: Sohaib Ashraf(20k-0488), Shahzaib(20k-1067), Khawaja Abdullah(20k-0385)</a:t>
            </a:r>
          </a:p>
          <a:p>
            <a:r>
              <a:rPr lang="en-US"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FA340-2766-1824-883D-56842089BDD0}"/>
              </a:ext>
            </a:extLst>
          </p:cNvPr>
          <p:cNvSpPr>
            <a:spLocks noGrp="1"/>
          </p:cNvSpPr>
          <p:nvPr>
            <p:ph type="ctrTitle"/>
          </p:nvPr>
        </p:nvSpPr>
        <p:spPr>
          <a:xfrm>
            <a:off x="1142639" y="561203"/>
            <a:ext cx="9932691" cy="1165996"/>
          </a:xfrm>
        </p:spPr>
        <p:txBody>
          <a:bodyPr anchor="b">
            <a:normAutofit/>
          </a:bodyPr>
          <a:lstStyle/>
          <a:p>
            <a:r>
              <a:rPr lang="en-US" sz="1900">
                <a:solidFill>
                  <a:srgbClr val="FFFFFF"/>
                </a:solidFill>
              </a:rPr>
              <a:t>OUTPUTS:</a:t>
            </a:r>
            <a:br>
              <a:rPr lang="en-US" sz="1900">
                <a:solidFill>
                  <a:srgbClr val="FFFFFF"/>
                </a:solidFill>
              </a:rPr>
            </a:br>
            <a:r>
              <a:rPr lang="en-US" sz="1900">
                <a:solidFill>
                  <a:srgbClr val="FFFFFF"/>
                </a:solidFill>
              </a:rPr>
              <a:t>Figure of the left shows the</a:t>
            </a:r>
            <a:br>
              <a:rPr lang="en-US" sz="1900">
                <a:solidFill>
                  <a:srgbClr val="FFFFFF"/>
                </a:solidFill>
              </a:rPr>
            </a:br>
            <a:r>
              <a:rPr lang="en-US" sz="1900">
                <a:solidFill>
                  <a:srgbClr val="FFFFFF"/>
                </a:solidFill>
              </a:rPr>
              <a:t>movies liked by the user previously and figure on the right shows movies suggested.</a:t>
            </a:r>
          </a:p>
        </p:txBody>
      </p:sp>
      <p:sp>
        <p:nvSpPr>
          <p:cNvPr id="20" name="Rectangle 19">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EE6FDFD-ADE6-637C-7664-F3C1A6866F28}"/>
              </a:ext>
            </a:extLst>
          </p:cNvPr>
          <p:cNvSpPr>
            <a:spLocks noGrp="1"/>
          </p:cNvSpPr>
          <p:nvPr>
            <p:ph type="subTitle" idx="1"/>
          </p:nvPr>
        </p:nvSpPr>
        <p:spPr>
          <a:xfrm>
            <a:off x="1127570" y="5791201"/>
            <a:ext cx="9932690" cy="508000"/>
          </a:xfrm>
        </p:spPr>
        <p:txBody>
          <a:bodyPr anchor="t">
            <a:normAutofit/>
          </a:bodyPr>
          <a:lstStyle/>
          <a:p>
            <a:r>
              <a:rPr lang="en-US" dirty="0">
                <a:solidFill>
                  <a:srgbClr val="FFFFFF"/>
                </a:solidFill>
              </a:rPr>
              <a:t>These results are outputs of the code run on Vs-code.</a:t>
            </a:r>
          </a:p>
        </p:txBody>
      </p:sp>
      <p:pic>
        <p:nvPicPr>
          <p:cNvPr id="4" name="Picture 4" descr="Text&#10;&#10;Description automatically generated">
            <a:extLst>
              <a:ext uri="{FF2B5EF4-FFF2-40B4-BE49-F238E27FC236}">
                <a16:creationId xmlns:a16="http://schemas.microsoft.com/office/drawing/2014/main" id="{DEE96016-CEC5-6488-635A-410FB15BA6CF}"/>
              </a:ext>
            </a:extLst>
          </p:cNvPr>
          <p:cNvPicPr>
            <a:picLocks noChangeAspect="1"/>
          </p:cNvPicPr>
          <p:nvPr/>
        </p:nvPicPr>
        <p:blipFill>
          <a:blip r:embed="rId2"/>
          <a:stretch>
            <a:fillRect/>
          </a:stretch>
        </p:blipFill>
        <p:spPr>
          <a:xfrm>
            <a:off x="1381935" y="2748786"/>
            <a:ext cx="4481866" cy="2005635"/>
          </a:xfrm>
          <a:prstGeom prst="rect">
            <a:avLst/>
          </a:prstGeom>
        </p:spPr>
      </p:pic>
      <p:pic>
        <p:nvPicPr>
          <p:cNvPr id="5" name="Picture 5" descr="Text&#10;&#10;Description automatically generated">
            <a:extLst>
              <a:ext uri="{FF2B5EF4-FFF2-40B4-BE49-F238E27FC236}">
                <a16:creationId xmlns:a16="http://schemas.microsoft.com/office/drawing/2014/main" id="{828B1AA5-DD9C-5640-5B3C-DDEB16F2FC50}"/>
              </a:ext>
            </a:extLst>
          </p:cNvPr>
          <p:cNvPicPr>
            <a:picLocks noChangeAspect="1"/>
          </p:cNvPicPr>
          <p:nvPr/>
        </p:nvPicPr>
        <p:blipFill>
          <a:blip r:embed="rId3"/>
          <a:stretch>
            <a:fillRect/>
          </a:stretch>
        </p:blipFill>
        <p:spPr>
          <a:xfrm>
            <a:off x="6350724" y="3072984"/>
            <a:ext cx="4486215" cy="1357080"/>
          </a:xfrm>
          <a:prstGeom prst="rect">
            <a:avLst/>
          </a:prstGeom>
        </p:spPr>
      </p:pic>
    </p:spTree>
    <p:extLst>
      <p:ext uri="{BB962C8B-B14F-4D97-AF65-F5344CB8AC3E}">
        <p14:creationId xmlns:p14="http://schemas.microsoft.com/office/powerpoint/2010/main" val="111496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7366-3306-9CAC-25BA-1B3C1700CA1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AFF18D46-F30E-0F3F-A663-47A13F6F710A}"/>
              </a:ext>
            </a:extLst>
          </p:cNvPr>
          <p:cNvSpPr>
            <a:spLocks noGrp="1"/>
          </p:cNvSpPr>
          <p:nvPr>
            <p:ph type="body" idx="1"/>
          </p:nvPr>
        </p:nvSpPr>
        <p:spPr/>
        <p:txBody>
          <a:bodyPr vert="horz" lIns="91440" tIns="45720" rIns="91440" bIns="45720" rtlCol="0" anchor="t">
            <a:noAutofit/>
          </a:bodyPr>
          <a:lstStyle/>
          <a:p>
            <a:r>
              <a:rPr lang="en-US" dirty="0"/>
              <a:t>A close inspection of the movies proves that our model is showing positive results as the movies suggested and previously highly rated movies are in close conformity in terms of the genres. User prefers Crime, drama and sci-fi movies more often and is suggested accordingly. </a:t>
            </a:r>
          </a:p>
        </p:txBody>
      </p:sp>
      <p:sp>
        <p:nvSpPr>
          <p:cNvPr id="4" name="Footer Placeholder 3">
            <a:extLst>
              <a:ext uri="{FF2B5EF4-FFF2-40B4-BE49-F238E27FC236}">
                <a16:creationId xmlns:a16="http://schemas.microsoft.com/office/drawing/2014/main" id="{58696F0F-5837-F2CF-43A6-F166523B9D4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C1EA9BF-D5CE-CA65-DB9A-9873FF67CBEE}"/>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92423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Methodology</a:t>
            </a:r>
          </a:p>
          <a:p>
            <a:r>
              <a:rPr lang="en-US" dirty="0"/>
              <a:t>Results</a:t>
            </a:r>
          </a:p>
          <a:p>
            <a:r>
              <a:rPr lang="en-US"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Introduction</a:t>
            </a:r>
          </a:p>
        </p:txBody>
      </p:sp>
      <p:sp>
        <p:nvSpPr>
          <p:cNvPr id="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200">
                <a:solidFill>
                  <a:schemeClr val="tx1"/>
                </a:solidFill>
              </a:rPr>
              <a:t>This project is a recommendation system that recommends top 10 unwatched movies to a particular user input. The project uses the collaborative filtering technique which recommends movies based on the ratings and behavior of other users who have similar preferences.</a:t>
            </a:r>
          </a:p>
        </p:txBody>
      </p:sp>
      <p:pic>
        <p:nvPicPr>
          <p:cNvPr id="4" name="Picture 6" descr="Diagram&#10;&#10;Description automatically generated">
            <a:extLst>
              <a:ext uri="{FF2B5EF4-FFF2-40B4-BE49-F238E27FC236}">
                <a16:creationId xmlns:a16="http://schemas.microsoft.com/office/drawing/2014/main" id="{80160C8E-F462-10A6-964F-4F6AFA8D6997}"/>
              </a:ext>
            </a:extLst>
          </p:cNvPr>
          <p:cNvPicPr>
            <a:picLocks noChangeAspect="1"/>
          </p:cNvPicPr>
          <p:nvPr/>
        </p:nvPicPr>
        <p:blipFill>
          <a:blip r:embed="rId2"/>
          <a:stretch>
            <a:fillRect/>
          </a:stretch>
        </p:blipFill>
        <p:spPr>
          <a:xfrm>
            <a:off x="6099048" y="2002845"/>
            <a:ext cx="5458968" cy="2852310"/>
          </a:xfrm>
          <a:prstGeom prst="rect">
            <a:avLst/>
          </a:prstGeom>
        </p:spPr>
      </p:pic>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3</a:t>
            </a:fld>
            <a:endParaRPr lang="en-US">
              <a:solidFill>
                <a:schemeClr val="tx1">
                  <a:tint val="75000"/>
                </a:schemeClr>
              </a:solidFill>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12">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4"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789708" y="841664"/>
            <a:ext cx="4874661" cy="5156800"/>
          </a:xfrm>
        </p:spPr>
        <p:txBody>
          <a:bodyPr anchor="ctr">
            <a:normAutofit/>
          </a:bodyPr>
          <a:lstStyle/>
          <a:p>
            <a:r>
              <a:rPr lang="en-US" sz="480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6534687" y="841664"/>
            <a:ext cx="4867605" cy="5156800"/>
          </a:xfrm>
        </p:spPr>
        <p:txBody>
          <a:bodyPr vert="horz" lIns="91440" tIns="45720" rIns="91440" bIns="45720" rtlCol="0" anchor="ctr">
            <a:normAutofit/>
          </a:bodyPr>
          <a:lstStyle/>
          <a:p>
            <a:r>
              <a:rPr lang="en-US" sz="2200">
                <a:solidFill>
                  <a:schemeClr val="tx2"/>
                </a:solidFill>
              </a:rPr>
              <a:t>The project aims to create a predictive model that can accurately forecast future values of a target variable based on historical data. The model uses a type of neural network called a Long Short-Term Memory (LSTM) network, which is designed to capture temporal dependencies in sequential data. The model is trained on a dataset consisting of time series data, and its performance is evaluated on a separate set of data. The primary goal of the project is to develop a model that can accurately predict future values of the target variable and outperform other benchmark models.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4261-B55B-EE27-2F23-2DC6D7F4E60C}"/>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8AC832C1-C12E-D4BF-76F4-3C37BFBEBDED}"/>
              </a:ext>
            </a:extLst>
          </p:cNvPr>
          <p:cNvSpPr>
            <a:spLocks noGrp="1"/>
          </p:cNvSpPr>
          <p:nvPr>
            <p:ph idx="1"/>
          </p:nvPr>
        </p:nvSpPr>
        <p:spPr>
          <a:xfrm>
            <a:off x="1167493" y="2017467"/>
            <a:ext cx="9791088" cy="3515643"/>
          </a:xfrm>
        </p:spPr>
        <p:txBody>
          <a:bodyPr vert="horz" lIns="91440" tIns="45720" rIns="91440" bIns="45720" rtlCol="0" anchor="t">
            <a:noAutofit/>
          </a:bodyPr>
          <a:lstStyle/>
          <a:p>
            <a:r>
              <a:rPr lang="en-US"/>
              <a:t>Pandas: Used for data manipulation and analysis.</a:t>
            </a:r>
          </a:p>
          <a:p>
            <a:r>
              <a:rPr lang="en-US" dirty="0"/>
              <a:t>NumPy: Used for numerical operations on arrays and matrices.</a:t>
            </a:r>
          </a:p>
          <a:p>
            <a:r>
              <a:rPr lang="en-US" dirty="0"/>
              <a:t>Scikit-learn: Used for machine learning algorithms and tools.</a:t>
            </a:r>
          </a:p>
          <a:p>
            <a:r>
              <a:rPr lang="en-US" dirty="0"/>
              <a:t>Keras: Used for building and training deep learning models.</a:t>
            </a:r>
          </a:p>
          <a:p>
            <a:r>
              <a:rPr lang="en-US" dirty="0"/>
              <a:t>TensorFlow: Used as a backend for Keras, it's a popular open-source platform for building and deploying machine learning models.</a:t>
            </a:r>
          </a:p>
          <a:p>
            <a:endParaRPr lang="en-US" dirty="0"/>
          </a:p>
        </p:txBody>
      </p:sp>
      <p:sp>
        <p:nvSpPr>
          <p:cNvPr id="4" name="Footer Placeholder 3">
            <a:extLst>
              <a:ext uri="{FF2B5EF4-FFF2-40B4-BE49-F238E27FC236}">
                <a16:creationId xmlns:a16="http://schemas.microsoft.com/office/drawing/2014/main" id="{6F97B5A6-CF5B-E0EF-27F9-2E9C034B55C6}"/>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A9DC407-181A-F50F-0EC2-7FC3CD490E36}"/>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87259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297762" y="329184"/>
            <a:ext cx="6251110" cy="1783080"/>
          </a:xfrm>
        </p:spPr>
        <p:txBody>
          <a:bodyPr anchor="b">
            <a:normAutofit/>
          </a:bodyPr>
          <a:lstStyle/>
          <a:p>
            <a:r>
              <a:rPr lang="en-US" sz="5400"/>
              <a:t>DATA-SET USED:</a:t>
            </a:r>
          </a:p>
        </p:txBody>
      </p:sp>
      <p:pic>
        <p:nvPicPr>
          <p:cNvPr id="9" name="Picture 8" descr="Stock exchange numbers">
            <a:extLst>
              <a:ext uri="{FF2B5EF4-FFF2-40B4-BE49-F238E27FC236}">
                <a16:creationId xmlns:a16="http://schemas.microsoft.com/office/drawing/2014/main" id="{A71A64A4-37E3-17C6-64A9-8832B15191C0}"/>
              </a:ext>
            </a:extLst>
          </p:cNvPr>
          <p:cNvPicPr>
            <a:picLocks noChangeAspect="1"/>
          </p:cNvPicPr>
          <p:nvPr/>
        </p:nvPicPr>
        <p:blipFill rotWithShape="1">
          <a:blip r:embed="rId2"/>
          <a:srcRect l="33891" r="2084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Table&#10;&#10;Description automatically generated">
            <a:extLst>
              <a:ext uri="{FF2B5EF4-FFF2-40B4-BE49-F238E27FC236}">
                <a16:creationId xmlns:a16="http://schemas.microsoft.com/office/drawing/2014/main" id="{7AFB8121-136D-1D26-69B7-EF54705E86E6}"/>
              </a:ext>
            </a:extLst>
          </p:cNvPr>
          <p:cNvPicPr>
            <a:picLocks noGrp="1" noChangeAspect="1"/>
          </p:cNvPicPr>
          <p:nvPr>
            <p:ph idx="1"/>
          </p:nvPr>
        </p:nvPicPr>
        <p:blipFill>
          <a:blip r:embed="rId3"/>
          <a:stretch>
            <a:fillRect/>
          </a:stretch>
        </p:blipFill>
        <p:spPr>
          <a:xfrm>
            <a:off x="5296759" y="2516124"/>
            <a:ext cx="3026523" cy="3483864"/>
          </a:xfrm>
        </p:spPr>
      </p:pic>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5297762" y="6356350"/>
            <a:ext cx="4114800" cy="365125"/>
          </a:xfrm>
        </p:spPr>
        <p:txBody>
          <a:bodyPr>
            <a:normAutofit/>
          </a:bodyPr>
          <a:lstStyle/>
          <a:p>
            <a:pPr algn="l">
              <a:spcAft>
                <a:spcPts val="600"/>
              </a:spcAft>
            </a:pPr>
            <a:r>
              <a:rPr lang="en-US" dirty="0"/>
              <a:t>The above figures show the datasets used for the project.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052978" y="6356350"/>
            <a:ext cx="1300821" cy="365125"/>
          </a:xfrm>
        </p:spPr>
        <p:txBody>
          <a:bodyP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DID WE GET 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vert="horz" lIns="91440" tIns="45720" rIns="91440" bIns="45720" rtlCol="0" anchor="t">
            <a:noAutofit/>
          </a:bodyPr>
          <a:lstStyle/>
          <a:p>
            <a:r>
              <a:rPr lang="en-US" dirty="0"/>
              <a:t>Selection of dataset:</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087720" cy="3769206"/>
          </a:xfrm>
        </p:spPr>
        <p:txBody>
          <a:bodyPr vert="horz" lIns="91440" tIns="45720" rIns="91440" bIns="45720" rtlCol="0" anchor="t">
            <a:noAutofit/>
          </a:bodyPr>
          <a:lstStyle/>
          <a:p>
            <a:r>
              <a:rPr lang="en-US" dirty="0"/>
              <a:t>The ml-latest-small dataset includes 100836 ratings and 3683 tag applications from 610 users on 9742 movies, created between March 1996 and September 2018. It contains no demographic information and is publicly available at grouplens.org/datasets</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vert="horz" lIns="91440" tIns="45720" rIns="91440" bIns="45720" rtlCol="0" anchor="t">
            <a:noAutofit/>
          </a:bodyPr>
          <a:lstStyle/>
          <a:p>
            <a:r>
              <a:rPr lang="en-US" dirty="0"/>
              <a:t>Technique used:</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493288" y="2526318"/>
            <a:ext cx="3542371" cy="3560847"/>
          </a:xfrm>
        </p:spPr>
        <p:txBody>
          <a:bodyPr vert="horz" lIns="91440" tIns="45720" rIns="91440" bIns="45720" rtlCol="0" anchor="t">
            <a:normAutofit lnSpcReduction="10000"/>
          </a:bodyPr>
          <a:lstStyle/>
          <a:p>
            <a:r>
              <a:rPr lang="en-US" dirty="0"/>
              <a:t>We employed item based collaborative filtering which is a recommendation algorithm that suggests items based on the similarity between the items themselves, rather than on the similarity between the users. It identifies the items that are frequently co-rated with the target item and recommends them to users who have shown an interest in the target item.</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vert="horz" lIns="91440" tIns="45720" rIns="91440" bIns="45720" rtlCol="0" anchor="t">
            <a:noAutofit/>
          </a:bodyPr>
          <a:lstStyle/>
          <a:p>
            <a:r>
              <a:rPr lang="en-US" dirty="0"/>
              <a:t>Achieved it:</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vert="horz" lIns="91440" tIns="45720" rIns="91440" bIns="45720" rtlCol="0" anchor="t">
            <a:noAutofit/>
          </a:bodyPr>
          <a:lstStyle/>
          <a:p>
            <a:r>
              <a:rPr lang="en-US" dirty="0"/>
              <a:t>We developed a neural network to calculate the similarities of the movies rated by the calculating the dot product and then passing it to the dense layers to add non-linearity.</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MAIN IDEA:</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PRESENTATION TITLE</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4286385" y="512558"/>
            <a:ext cx="7644768" cy="6712859"/>
          </a:xfrm>
        </p:spPr>
        <p:txBody>
          <a:bodyPr vert="horz" lIns="91440" tIns="45720" rIns="91440" bIns="45720" rtlCol="0" anchor="ctr">
            <a:normAutofit/>
          </a:bodyPr>
          <a:lstStyle/>
          <a:p>
            <a:pPr>
              <a:lnSpc>
                <a:spcPct val="90000"/>
              </a:lnSpc>
            </a:pPr>
            <a:r>
              <a:rPr lang="en-US" sz="1700" dirty="0">
                <a:solidFill>
                  <a:schemeClr val="tx1"/>
                </a:solidFill>
              </a:rPr>
              <a:t>The neural collaborative filtering model is a machine learning algorithm that is designed to predict user ratings for different movies. The model is based on general matrix factorization, where each user and movie are represented by a 50-dimensional vector in a latent space of feature space. These vectors are obtained using embedding layers, which transform the user and movie input data into the latent space. The flattened embedding layers are then passed through a dot product layer, which calculates the similarity between the user and movie latent vectors.</a:t>
            </a:r>
          </a:p>
          <a:p>
            <a:pPr>
              <a:lnSpc>
                <a:spcPct val="90000"/>
              </a:lnSpc>
            </a:pPr>
            <a:r>
              <a:rPr lang="en-US" sz="1700" dirty="0">
                <a:solidFill>
                  <a:schemeClr val="tx1"/>
                </a:solidFill>
              </a:rPr>
              <a:t>After the dot product layer, the output is passed through a multi-layer perceptron (MLP) that creates non-linearities and increases the dimensionality of the data. The MLP is composed of two dense layers, where the first dense layer increases the dimensionality of the dot product output to 150, and the second layer reduces it back to 50. The final output of the MLP is a single value between 0 and 1, which is treated as a rating prediction for the corresponding user and movie interaction.</a:t>
            </a:r>
          </a:p>
          <a:p>
            <a:pPr>
              <a:lnSpc>
                <a:spcPct val="90000"/>
              </a:lnSpc>
            </a:pPr>
            <a:r>
              <a:rPr lang="en-US" sz="1700" dirty="0">
                <a:solidFill>
                  <a:schemeClr val="tx1"/>
                </a:solidFill>
              </a:rPr>
              <a:t>The neural collaborative filtering model is trained using a regression task, where the objective is to match the predicted ratings with the actual ratings from the dataset. The model takes two inputs: the user and the movie, and outputs a predicted rating. By iterating over the entire dataset, the model learns the latent space of features and can make accurate rating predictions for new user-movie interactions. Overall, the neural collaborative filtering model is a powerful tool for recommending movies to users based on their past viewing habits and preferences.</a:t>
            </a:r>
          </a:p>
          <a:p>
            <a:pPr>
              <a:lnSpc>
                <a:spcPct val="90000"/>
              </a:lnSpc>
            </a:pPr>
            <a:r>
              <a:rPr lang="en-US" sz="1700" dirty="0">
                <a:solidFill>
                  <a:schemeClr val="tx1"/>
                </a:solidFill>
              </a:rPr>
              <a:t>Nonlinearity is added by the 3 dense layers which take the output of the dot product, map to 150 outputs and then minimize back to one single normalized rating.</a:t>
            </a:r>
          </a:p>
          <a:p>
            <a:pPr>
              <a:lnSpc>
                <a:spcPct val="90000"/>
              </a:lnSpc>
            </a:pPr>
            <a:endParaRPr lang="en-US" sz="1700" dirty="0">
              <a:solidFill>
                <a:schemeClr val="tx1"/>
              </a:solidFill>
            </a:endParaRPr>
          </a:p>
          <a:p>
            <a:pPr indent="-228600">
              <a:lnSpc>
                <a:spcPct val="90000"/>
              </a:lnSpc>
              <a:buFont typeface="Arial" panose="020B0604020202020204" pitchFamily="34" charset="0"/>
              <a:buChar char="•"/>
            </a:pPr>
            <a:endParaRPr lang="en-US" sz="1700" dirty="0">
              <a:solidFill>
                <a:schemeClr val="tx1"/>
              </a:solidFill>
            </a:endParaRP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294A09A9-5501-47C1-A89A-A340965A2BE2}"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660042" y="891652"/>
            <a:ext cx="4412021" cy="3030724"/>
          </a:xfrm>
        </p:spPr>
        <p:txBody>
          <a:bodyPr anchor="b">
            <a:normAutofit/>
          </a:bodyPr>
          <a:lstStyle/>
          <a:p>
            <a:pPr algn="r"/>
            <a:r>
              <a:rPr lang="en-US" sz="4000">
                <a:solidFill>
                  <a:srgbClr val="FFFFFF"/>
                </a:solidFill>
              </a:rPr>
              <a:t>Graphical representation of the network.</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945791" y="4644114"/>
            <a:ext cx="3697648" cy="1476348"/>
          </a:xfrm>
        </p:spPr>
        <p:txBody>
          <a:bodyPr vert="horz" lIns="91440" tIns="45720" rIns="91440" bIns="45720" rtlCol="0" anchor="t">
            <a:normAutofit/>
          </a:bodyPr>
          <a:lstStyle/>
          <a:p>
            <a:pPr algn="r"/>
            <a:r>
              <a:rPr lang="en-US" dirty="0">
                <a:solidFill>
                  <a:srgbClr val="FFFFFF"/>
                </a:solidFill>
              </a:rPr>
              <a:t>This figure depicts how our model is working.</a:t>
            </a:r>
          </a:p>
        </p:txBody>
      </p:sp>
      <p:pic>
        <p:nvPicPr>
          <p:cNvPr id="4" name="Picture 4" descr="Diagram&#10;&#10;Description automatically generated">
            <a:extLst>
              <a:ext uri="{FF2B5EF4-FFF2-40B4-BE49-F238E27FC236}">
                <a16:creationId xmlns:a16="http://schemas.microsoft.com/office/drawing/2014/main" id="{D7E211E0-BE74-5BB0-E983-4ECC8054F2A0}"/>
              </a:ext>
            </a:extLst>
          </p:cNvPr>
          <p:cNvPicPr>
            <a:picLocks noChangeAspect="1"/>
          </p:cNvPicPr>
          <p:nvPr/>
        </p:nvPicPr>
        <p:blipFill>
          <a:blip r:embed="rId2"/>
          <a:stretch>
            <a:fillRect/>
          </a:stretch>
        </p:blipFill>
        <p:spPr>
          <a:xfrm>
            <a:off x="6096000" y="1836445"/>
            <a:ext cx="5608320" cy="3140659"/>
          </a:xfrm>
          <a:prstGeom prst="rect">
            <a:avLst/>
          </a:prstGeom>
        </p:spPr>
      </p:pic>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MOVIE RECOMMENDATION  SYSTEM</vt:lpstr>
      <vt:lpstr>Agenda</vt:lpstr>
      <vt:lpstr>Introduction</vt:lpstr>
      <vt:lpstr>Primary goals</vt:lpstr>
      <vt:lpstr>LIBRARIES USED:</vt:lpstr>
      <vt:lpstr>DATA-SET USED:</vt:lpstr>
      <vt:lpstr>HOW DID WE GET HERE?</vt:lpstr>
      <vt:lpstr>MAIN IDEA:</vt:lpstr>
      <vt:lpstr>Graphical representation of the network.</vt:lpstr>
      <vt:lpstr>OUTPUTS: Figure of the left shows the movies liked by the user previously and figure on the right shows movies suggested.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172</cp:revision>
  <dcterms:created xsi:type="dcterms:W3CDTF">2023-05-01T13:25:16Z</dcterms:created>
  <dcterms:modified xsi:type="dcterms:W3CDTF">2023-05-01T14:13:27Z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