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snapToObjects="1">
      <p:cViewPr>
        <p:scale>
          <a:sx n="120" d="100"/>
          <a:sy n="120" d="100"/>
        </p:scale>
        <p:origin x="25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99DF-F78D-C94A-8881-BEE8ABFE1DDD}"/>
              </a:ext>
            </a:extLst>
          </p:cNvPr>
          <p:cNvSpPr>
            <a:spLocks noGrp="1"/>
          </p:cNvSpPr>
          <p:nvPr>
            <p:ph type="ctrTitle"/>
          </p:nvPr>
        </p:nvSpPr>
        <p:spPr>
          <a:xfrm>
            <a:off x="1751012" y="2174393"/>
            <a:ext cx="8689976" cy="2509213"/>
          </a:xfrm>
        </p:spPr>
        <p:txBody>
          <a:bodyPr>
            <a:normAutofit/>
          </a:bodyPr>
          <a:lstStyle/>
          <a:p>
            <a:r>
              <a:rPr lang="en-GB" sz="3500" dirty="0">
                <a:solidFill>
                  <a:schemeClr val="accent1">
                    <a:lumMod val="50000"/>
                  </a:schemeClr>
                </a:solidFill>
                <a:latin typeface="Times" pitchFamily="2" charset="0"/>
              </a:rPr>
              <a:t>INTRODUCTION TO INFORMATION AND COMMUNICATION TECHNOLOGIES</a:t>
            </a:r>
            <a:br>
              <a:rPr lang="en-GB" sz="3500" dirty="0">
                <a:solidFill>
                  <a:schemeClr val="accent1">
                    <a:lumMod val="50000"/>
                  </a:schemeClr>
                </a:solidFill>
                <a:latin typeface="Times" pitchFamily="2" charset="0"/>
              </a:rPr>
            </a:br>
            <a:br>
              <a:rPr lang="en-GB" sz="3500" dirty="0">
                <a:solidFill>
                  <a:schemeClr val="accent1">
                    <a:lumMod val="50000"/>
                  </a:schemeClr>
                </a:solidFill>
                <a:latin typeface="Times" pitchFamily="2" charset="0"/>
              </a:rPr>
            </a:br>
            <a:r>
              <a:rPr lang="en-GB" sz="3000" dirty="0">
                <a:solidFill>
                  <a:schemeClr val="accent1">
                    <a:lumMod val="50000"/>
                  </a:schemeClr>
                </a:solidFill>
                <a:latin typeface="Times" pitchFamily="2" charset="0"/>
              </a:rPr>
              <a:t>Course Code: CS-117 </a:t>
            </a:r>
            <a:br>
              <a:rPr lang="en-GB" sz="3000" dirty="0">
                <a:solidFill>
                  <a:schemeClr val="accent1">
                    <a:lumMod val="50000"/>
                  </a:schemeClr>
                </a:solidFill>
                <a:latin typeface="Times" pitchFamily="2" charset="0"/>
              </a:rPr>
            </a:br>
            <a:r>
              <a:rPr lang="en-GB" sz="3000" dirty="0">
                <a:solidFill>
                  <a:schemeClr val="accent1">
                    <a:lumMod val="50000"/>
                  </a:schemeClr>
                </a:solidFill>
                <a:latin typeface="Times" pitchFamily="2" charset="0"/>
              </a:rPr>
              <a:t>ICT – LAB: 1</a:t>
            </a:r>
            <a:endParaRPr lang="en-PK" sz="3000" dirty="0">
              <a:solidFill>
                <a:schemeClr val="accent1">
                  <a:lumMod val="50000"/>
                </a:schemeClr>
              </a:solidFill>
              <a:latin typeface="Times" pitchFamily="2" charset="0"/>
            </a:endParaRPr>
          </a:p>
        </p:txBody>
      </p:sp>
      <p:sp>
        <p:nvSpPr>
          <p:cNvPr id="5" name="TextBox 4">
            <a:extLst>
              <a:ext uri="{FF2B5EF4-FFF2-40B4-BE49-F238E27FC236}">
                <a16:creationId xmlns:a16="http://schemas.microsoft.com/office/drawing/2014/main" id="{885A7574-33E0-1547-8CAA-14FABF8467D0}"/>
              </a:ext>
            </a:extLst>
          </p:cNvPr>
          <p:cNvSpPr txBox="1"/>
          <p:nvPr/>
        </p:nvSpPr>
        <p:spPr>
          <a:xfrm>
            <a:off x="4884515" y="1203767"/>
            <a:ext cx="2338087" cy="646331"/>
          </a:xfrm>
          <a:prstGeom prst="rect">
            <a:avLst/>
          </a:prstGeom>
          <a:noFill/>
        </p:spPr>
        <p:txBody>
          <a:bodyPr wrap="square" rtlCol="0">
            <a:spAutoFit/>
          </a:bodyPr>
          <a:lstStyle/>
          <a:p>
            <a:r>
              <a:rPr lang="en-PK" sz="3600" b="1" dirty="0">
                <a:solidFill>
                  <a:schemeClr val="accent1">
                    <a:lumMod val="50000"/>
                  </a:schemeClr>
                </a:solidFill>
                <a:latin typeface="Times" pitchFamily="2" charset="0"/>
              </a:rPr>
              <a:t>COURSE</a:t>
            </a:r>
          </a:p>
        </p:txBody>
      </p:sp>
    </p:spTree>
    <p:extLst>
      <p:ext uri="{BB962C8B-B14F-4D97-AF65-F5344CB8AC3E}">
        <p14:creationId xmlns:p14="http://schemas.microsoft.com/office/powerpoint/2010/main" val="417514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03E-17CC-8E43-A599-03CDBE2555D8}"/>
              </a:ext>
            </a:extLst>
          </p:cNvPr>
          <p:cNvSpPr>
            <a:spLocks noGrp="1"/>
          </p:cNvSpPr>
          <p:nvPr>
            <p:ph type="title"/>
          </p:nvPr>
        </p:nvSpPr>
        <p:spPr/>
        <p:txBody>
          <a:bodyPr/>
          <a:lstStyle/>
          <a:p>
            <a:r>
              <a:rPr lang="en-PK" b="1" dirty="0">
                <a:solidFill>
                  <a:schemeClr val="bg2">
                    <a:lumMod val="50000"/>
                  </a:schemeClr>
                </a:solidFill>
                <a:latin typeface="Times" pitchFamily="2" charset="0"/>
              </a:rPr>
              <a:t>ICT...</a:t>
            </a:r>
          </a:p>
        </p:txBody>
      </p:sp>
      <p:sp>
        <p:nvSpPr>
          <p:cNvPr id="3" name="Content Placeholder 2">
            <a:extLst>
              <a:ext uri="{FF2B5EF4-FFF2-40B4-BE49-F238E27FC236}">
                <a16:creationId xmlns:a16="http://schemas.microsoft.com/office/drawing/2014/main" id="{343CC79F-81D3-444A-9FB6-21C505C47A6F}"/>
              </a:ext>
            </a:extLst>
          </p:cNvPr>
          <p:cNvSpPr>
            <a:spLocks noGrp="1"/>
          </p:cNvSpPr>
          <p:nvPr>
            <p:ph sz="quarter" idx="13"/>
          </p:nvPr>
        </p:nvSpPr>
        <p:spPr/>
        <p:txBody>
          <a:bodyPr>
            <a:normAutofit/>
          </a:bodyPr>
          <a:lstStyle/>
          <a:p>
            <a:r>
              <a:rPr lang="en-GB" sz="1800" cap="none" dirty="0">
                <a:latin typeface="Times" pitchFamily="2" charset="0"/>
              </a:rPr>
              <a:t>There are four ‘i’s in ICT as under:</a:t>
            </a:r>
          </a:p>
          <a:p>
            <a:r>
              <a:rPr lang="en-GB" sz="1800" cap="none" dirty="0">
                <a:latin typeface="Times" pitchFamily="2" charset="0"/>
              </a:rPr>
              <a:t>Information: ideal entity or essence of something, thought, proposition, concept </a:t>
            </a:r>
          </a:p>
          <a:p>
            <a:r>
              <a:rPr lang="en-GB" sz="1800" cap="none" dirty="0">
                <a:latin typeface="Times" pitchFamily="2" charset="0"/>
              </a:rPr>
              <a:t>Interactivity: it is the dialogue that occurs between a human being and a computer programme </a:t>
            </a:r>
          </a:p>
          <a:p>
            <a:r>
              <a:rPr lang="en-GB" sz="1800" cap="none" dirty="0">
                <a:latin typeface="Times" pitchFamily="2" charset="0"/>
              </a:rPr>
              <a:t>Identity: social identity that an internet user establishes in online communities and websites </a:t>
            </a:r>
          </a:p>
          <a:p>
            <a:r>
              <a:rPr lang="en-GB" sz="1800" cap="none" dirty="0">
                <a:latin typeface="Times" pitchFamily="2" charset="0"/>
              </a:rPr>
              <a:t>Informatics: academic field encompassing information science, information technology etc. </a:t>
            </a:r>
            <a:endParaRPr lang="en-PK" sz="1800" cap="none" dirty="0">
              <a:latin typeface="Times" pitchFamily="2" charset="0"/>
            </a:endParaRPr>
          </a:p>
        </p:txBody>
      </p:sp>
    </p:spTree>
    <p:extLst>
      <p:ext uri="{BB962C8B-B14F-4D97-AF65-F5344CB8AC3E}">
        <p14:creationId xmlns:p14="http://schemas.microsoft.com/office/powerpoint/2010/main" val="15476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AE30-0D07-1840-84B1-6740267313B9}"/>
              </a:ext>
            </a:extLst>
          </p:cNvPr>
          <p:cNvSpPr>
            <a:spLocks noGrp="1"/>
          </p:cNvSpPr>
          <p:nvPr>
            <p:ph type="title"/>
          </p:nvPr>
        </p:nvSpPr>
        <p:spPr/>
        <p:txBody>
          <a:bodyPr/>
          <a:lstStyle/>
          <a:p>
            <a:r>
              <a:rPr lang="en-PK" b="1" dirty="0">
                <a:solidFill>
                  <a:schemeClr val="bg2">
                    <a:lumMod val="50000"/>
                  </a:schemeClr>
                </a:solidFill>
                <a:latin typeface="Times" pitchFamily="2" charset="0"/>
              </a:rPr>
              <a:t>ICT…</a:t>
            </a:r>
            <a:endParaRPr lang="en-PK" b="1" dirty="0"/>
          </a:p>
        </p:txBody>
      </p:sp>
      <p:sp>
        <p:nvSpPr>
          <p:cNvPr id="3" name="Content Placeholder 2">
            <a:extLst>
              <a:ext uri="{FF2B5EF4-FFF2-40B4-BE49-F238E27FC236}">
                <a16:creationId xmlns:a16="http://schemas.microsoft.com/office/drawing/2014/main" id="{9DC6E73D-E5BB-2144-B102-D28D5C8A3057}"/>
              </a:ext>
            </a:extLst>
          </p:cNvPr>
          <p:cNvSpPr>
            <a:spLocks noGrp="1"/>
          </p:cNvSpPr>
          <p:nvPr>
            <p:ph sz="quarter" idx="13"/>
          </p:nvPr>
        </p:nvSpPr>
        <p:spPr/>
        <p:txBody>
          <a:bodyPr>
            <a:normAutofit/>
          </a:bodyPr>
          <a:lstStyle/>
          <a:p>
            <a:r>
              <a:rPr lang="en-GB" sz="1800" cap="none" dirty="0">
                <a:latin typeface="Times" pitchFamily="2" charset="0"/>
              </a:rPr>
              <a:t>There are four ‘c’s in ICT as under:</a:t>
            </a:r>
          </a:p>
          <a:p>
            <a:r>
              <a:rPr lang="en-GB" sz="1800" cap="none" dirty="0">
                <a:latin typeface="Times" pitchFamily="2" charset="0"/>
              </a:rPr>
              <a:t> Connectivity: access to information </a:t>
            </a:r>
          </a:p>
          <a:p>
            <a:r>
              <a:rPr lang="en-GB" sz="1800" cap="none" dirty="0">
                <a:latin typeface="Times" pitchFamily="2" charset="0"/>
              </a:rPr>
              <a:t>Capability: to use the new tools </a:t>
            </a:r>
          </a:p>
          <a:p>
            <a:r>
              <a:rPr lang="en-GB" sz="1800" cap="none" dirty="0">
                <a:latin typeface="Times" pitchFamily="2" charset="0"/>
              </a:rPr>
              <a:t>Content: relevant, useful forms, need based, life experiences of the learners, local language, good quality </a:t>
            </a:r>
          </a:p>
          <a:p>
            <a:r>
              <a:rPr lang="en-GB" sz="1800" cap="none" dirty="0">
                <a:latin typeface="Times" pitchFamily="2" charset="0"/>
              </a:rPr>
              <a:t>Cost: significantly facilitating adoption</a:t>
            </a:r>
            <a:endParaRPr lang="en-PK" sz="1800" cap="none" dirty="0">
              <a:latin typeface="Times" pitchFamily="2" charset="0"/>
            </a:endParaRPr>
          </a:p>
        </p:txBody>
      </p:sp>
    </p:spTree>
    <p:extLst>
      <p:ext uri="{BB962C8B-B14F-4D97-AF65-F5344CB8AC3E}">
        <p14:creationId xmlns:p14="http://schemas.microsoft.com/office/powerpoint/2010/main" val="51598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E1CB-9B4D-5B42-92BA-97021C30AED9}"/>
              </a:ext>
            </a:extLst>
          </p:cNvPr>
          <p:cNvSpPr>
            <a:spLocks noGrp="1"/>
          </p:cNvSpPr>
          <p:nvPr>
            <p:ph type="title"/>
          </p:nvPr>
        </p:nvSpPr>
        <p:spPr/>
        <p:txBody>
          <a:bodyPr/>
          <a:lstStyle/>
          <a:p>
            <a:r>
              <a:rPr lang="en-GB" b="1" dirty="0">
                <a:solidFill>
                  <a:schemeClr val="bg2">
                    <a:lumMod val="50000"/>
                  </a:schemeClr>
                </a:solidFill>
                <a:latin typeface="Times" pitchFamily="2" charset="0"/>
              </a:rPr>
              <a:t>ICT - Characteristics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EEB8DCBA-F997-F142-A27D-56EF1770E509}"/>
              </a:ext>
            </a:extLst>
          </p:cNvPr>
          <p:cNvSpPr>
            <a:spLocks noGrp="1"/>
          </p:cNvSpPr>
          <p:nvPr>
            <p:ph sz="quarter" idx="13"/>
          </p:nvPr>
        </p:nvSpPr>
        <p:spPr>
          <a:xfrm>
            <a:off x="913774" y="2367092"/>
            <a:ext cx="2985564" cy="3424107"/>
          </a:xfrm>
        </p:spPr>
        <p:txBody>
          <a:bodyPr>
            <a:normAutofit/>
          </a:bodyPr>
          <a:lstStyle/>
          <a:p>
            <a:pPr marL="0" indent="0">
              <a:buNone/>
            </a:pPr>
            <a:r>
              <a:rPr lang="en-GB" b="1" cap="none" dirty="0">
                <a:latin typeface="Times" pitchFamily="2" charset="0"/>
              </a:rPr>
              <a:t>Effectiveness:</a:t>
            </a:r>
          </a:p>
          <a:p>
            <a:pPr marL="0" indent="0">
              <a:buNone/>
            </a:pPr>
            <a:r>
              <a:rPr lang="en-GB" sz="1800" cap="none" dirty="0">
                <a:latin typeface="Times" pitchFamily="2" charset="0"/>
              </a:rPr>
              <a:t>	• Most interactive </a:t>
            </a:r>
          </a:p>
          <a:p>
            <a:pPr marL="0" indent="0">
              <a:buNone/>
            </a:pPr>
            <a:r>
              <a:rPr lang="en-GB" sz="1800" cap="none" dirty="0">
                <a:latin typeface="Times" pitchFamily="2" charset="0"/>
              </a:rPr>
              <a:t>	• Fewer errors </a:t>
            </a:r>
          </a:p>
          <a:p>
            <a:pPr marL="0" indent="0">
              <a:buNone/>
            </a:pPr>
            <a:r>
              <a:rPr lang="en-GB" sz="1800" cap="none" dirty="0">
                <a:latin typeface="Times" pitchFamily="2" charset="0"/>
              </a:rPr>
              <a:t>	• Customized </a:t>
            </a:r>
          </a:p>
          <a:p>
            <a:pPr marL="0" indent="0">
              <a:buNone/>
            </a:pPr>
            <a:r>
              <a:rPr lang="en-GB" sz="1800" cap="none" dirty="0">
                <a:latin typeface="Times" pitchFamily="2" charset="0"/>
              </a:rPr>
              <a:t>	• Personalized </a:t>
            </a:r>
          </a:p>
          <a:p>
            <a:pPr marL="0" indent="0">
              <a:buNone/>
            </a:pPr>
            <a:r>
              <a:rPr lang="en-GB" sz="1800" cap="none" dirty="0">
                <a:latin typeface="Times" pitchFamily="2" charset="0"/>
              </a:rPr>
              <a:t>	• Archivable </a:t>
            </a:r>
          </a:p>
          <a:p>
            <a:pPr marL="0" indent="0">
              <a:buNone/>
            </a:pPr>
            <a:r>
              <a:rPr lang="en-GB" sz="1800" cap="none" dirty="0">
                <a:latin typeface="Times" pitchFamily="2" charset="0"/>
              </a:rPr>
              <a:t>	• Transparent</a:t>
            </a:r>
          </a:p>
        </p:txBody>
      </p:sp>
      <p:sp>
        <p:nvSpPr>
          <p:cNvPr id="4" name="Content Placeholder 2">
            <a:extLst>
              <a:ext uri="{FF2B5EF4-FFF2-40B4-BE49-F238E27FC236}">
                <a16:creationId xmlns:a16="http://schemas.microsoft.com/office/drawing/2014/main" id="{30FA48B9-D630-5643-BE21-F56101D42B7C}"/>
              </a:ext>
            </a:extLst>
          </p:cNvPr>
          <p:cNvSpPr txBox="1">
            <a:spLocks/>
          </p:cNvSpPr>
          <p:nvPr/>
        </p:nvSpPr>
        <p:spPr>
          <a:xfrm>
            <a:off x="4418973" y="2374612"/>
            <a:ext cx="329562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GB" sz="1800" b="1" cap="none" dirty="0">
                <a:latin typeface="Times" pitchFamily="2" charset="0"/>
              </a:rPr>
              <a:t>Efficiency:</a:t>
            </a:r>
          </a:p>
          <a:p>
            <a:pPr marL="0" indent="0">
              <a:buNone/>
            </a:pPr>
            <a:r>
              <a:rPr lang="en-GB" sz="1800" cap="none" dirty="0">
                <a:latin typeface="Times" pitchFamily="2" charset="0"/>
              </a:rPr>
              <a:t>	• Faster </a:t>
            </a:r>
          </a:p>
          <a:p>
            <a:pPr marL="0" indent="0">
              <a:buNone/>
            </a:pPr>
            <a:r>
              <a:rPr lang="en-GB" sz="1800" cap="none" dirty="0">
                <a:latin typeface="Times" pitchFamily="2" charset="0"/>
              </a:rPr>
              <a:t>	• Cheaper </a:t>
            </a:r>
          </a:p>
          <a:p>
            <a:pPr marL="0" indent="0">
              <a:buNone/>
            </a:pPr>
            <a:r>
              <a:rPr lang="en-GB" sz="1800" cap="none" dirty="0">
                <a:latin typeface="Times" pitchFamily="2" charset="0"/>
              </a:rPr>
              <a:t>	• Fewer steps </a:t>
            </a:r>
          </a:p>
          <a:p>
            <a:pPr marL="0" indent="0">
              <a:buNone/>
            </a:pPr>
            <a:r>
              <a:rPr lang="en-GB" sz="1800" cap="none" dirty="0">
                <a:latin typeface="Times" pitchFamily="2" charset="0"/>
              </a:rPr>
              <a:t>	• Less people </a:t>
            </a:r>
          </a:p>
          <a:p>
            <a:pPr marL="0" indent="0">
              <a:buNone/>
            </a:pPr>
            <a:r>
              <a:rPr lang="en-GB" sz="1800" cap="none" dirty="0">
                <a:latin typeface="Times" pitchFamily="2" charset="0"/>
              </a:rPr>
              <a:t>	• Less paper work</a:t>
            </a:r>
          </a:p>
        </p:txBody>
      </p:sp>
      <p:sp>
        <p:nvSpPr>
          <p:cNvPr id="5" name="Content Placeholder 2">
            <a:extLst>
              <a:ext uri="{FF2B5EF4-FFF2-40B4-BE49-F238E27FC236}">
                <a16:creationId xmlns:a16="http://schemas.microsoft.com/office/drawing/2014/main" id="{BAD3146C-A59A-F64F-B555-7F8DE6BBAA1C}"/>
              </a:ext>
            </a:extLst>
          </p:cNvPr>
          <p:cNvSpPr txBox="1">
            <a:spLocks/>
          </p:cNvSpPr>
          <p:nvPr/>
        </p:nvSpPr>
        <p:spPr>
          <a:xfrm>
            <a:off x="7451207" y="2382132"/>
            <a:ext cx="329562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GB" sz="1800" b="1" cap="none" dirty="0">
                <a:latin typeface="Times" pitchFamily="2" charset="0"/>
              </a:rPr>
              <a:t>Innovations:</a:t>
            </a:r>
          </a:p>
          <a:p>
            <a:pPr marL="0" indent="0">
              <a:buNone/>
            </a:pPr>
            <a:r>
              <a:rPr lang="en-GB" sz="1800" cap="none" dirty="0">
                <a:latin typeface="Times" pitchFamily="2" charset="0"/>
              </a:rPr>
              <a:t>	• New products </a:t>
            </a:r>
          </a:p>
          <a:p>
            <a:pPr marL="0" indent="0">
              <a:buNone/>
            </a:pPr>
            <a:r>
              <a:rPr lang="en-GB" sz="1800" cap="none" dirty="0">
                <a:latin typeface="Times" pitchFamily="2" charset="0"/>
              </a:rPr>
              <a:t>	• New techniques</a:t>
            </a:r>
          </a:p>
        </p:txBody>
      </p:sp>
    </p:spTree>
    <p:extLst>
      <p:ext uri="{BB962C8B-B14F-4D97-AF65-F5344CB8AC3E}">
        <p14:creationId xmlns:p14="http://schemas.microsoft.com/office/powerpoint/2010/main" val="116396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E1CE-C848-4B4F-9E19-CDA4E52EA0E4}"/>
              </a:ext>
            </a:extLst>
          </p:cNvPr>
          <p:cNvSpPr>
            <a:spLocks noGrp="1"/>
          </p:cNvSpPr>
          <p:nvPr>
            <p:ph type="title"/>
          </p:nvPr>
        </p:nvSpPr>
        <p:spPr/>
        <p:txBody>
          <a:bodyPr/>
          <a:lstStyle/>
          <a:p>
            <a:r>
              <a:rPr lang="en-US" b="1" dirty="0">
                <a:solidFill>
                  <a:schemeClr val="bg2">
                    <a:lumMod val="50000"/>
                  </a:schemeClr>
                </a:solidFill>
                <a:latin typeface="Times" pitchFamily="2" charset="0"/>
              </a:rPr>
              <a:t>What is Communication?</a:t>
            </a:r>
            <a:endParaRPr lang="en-PK"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2323177C-A277-4F41-B982-0F67C912A2B0}"/>
              </a:ext>
            </a:extLst>
          </p:cNvPr>
          <p:cNvSpPr>
            <a:spLocks noGrp="1"/>
          </p:cNvSpPr>
          <p:nvPr>
            <p:ph sz="quarter" idx="13"/>
          </p:nvPr>
        </p:nvSpPr>
        <p:spPr/>
        <p:txBody>
          <a:bodyPr>
            <a:normAutofit/>
          </a:bodyPr>
          <a:lstStyle/>
          <a:p>
            <a:pPr algn="just">
              <a:defRPr/>
            </a:pPr>
            <a:r>
              <a:rPr lang="en-US" sz="1800" cap="none" dirty="0">
                <a:latin typeface="Times" pitchFamily="2" charset="0"/>
                <a:ea typeface="Times New Roman"/>
                <a:cs typeface="Arial" pitchFamily="34" charset="0"/>
              </a:rPr>
              <a:t>Communication is simply the act of transferring information from one place to another.</a:t>
            </a:r>
          </a:p>
          <a:p>
            <a:pPr algn="just">
              <a:defRPr/>
            </a:pPr>
            <a:r>
              <a:rPr lang="en-US" sz="1800" cap="none" dirty="0">
                <a:latin typeface="Times" pitchFamily="2" charset="0"/>
                <a:ea typeface="Times New Roman"/>
                <a:cs typeface="Arial" pitchFamily="34" charset="0"/>
              </a:rPr>
              <a:t>Exchanging information from computer to another computer</a:t>
            </a:r>
          </a:p>
          <a:p>
            <a:pPr algn="just">
              <a:defRPr/>
            </a:pPr>
            <a:r>
              <a:rPr lang="en-US" sz="1800" cap="none" dirty="0">
                <a:latin typeface="Times" pitchFamily="2" charset="0"/>
                <a:ea typeface="Times New Roman"/>
                <a:cs typeface="Arial" pitchFamily="34" charset="0"/>
              </a:rPr>
              <a:t>The classic communication system is made up of an information source, an encoder, a transmitter, a receiver, a decoder, storage, retrieval, and an information destination.   </a:t>
            </a:r>
            <a:endParaRPr lang="en-PK" sz="1800" cap="none" dirty="0">
              <a:latin typeface="Times" pitchFamily="2" charset="0"/>
            </a:endParaRPr>
          </a:p>
        </p:txBody>
      </p:sp>
    </p:spTree>
    <p:extLst>
      <p:ext uri="{BB962C8B-B14F-4D97-AF65-F5344CB8AC3E}">
        <p14:creationId xmlns:p14="http://schemas.microsoft.com/office/powerpoint/2010/main" val="379794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16E5-B9EC-914E-8774-D62C877695E4}"/>
              </a:ext>
            </a:extLst>
          </p:cNvPr>
          <p:cNvSpPr>
            <a:spLocks noGrp="1"/>
          </p:cNvSpPr>
          <p:nvPr>
            <p:ph type="title"/>
          </p:nvPr>
        </p:nvSpPr>
        <p:spPr/>
        <p:txBody>
          <a:bodyPr/>
          <a:lstStyle/>
          <a:p>
            <a:r>
              <a:rPr lang="en-US" b="1" dirty="0">
                <a:solidFill>
                  <a:schemeClr val="bg2">
                    <a:lumMod val="50000"/>
                  </a:schemeClr>
                </a:solidFill>
                <a:latin typeface="Times" pitchFamily="2" charset="0"/>
              </a:rPr>
              <a:t>Synchronous Communication</a:t>
            </a:r>
            <a:endParaRPr lang="en-PK"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B10111BA-154C-D343-8FA3-1CE1C44A9A32}"/>
              </a:ext>
            </a:extLst>
          </p:cNvPr>
          <p:cNvSpPr>
            <a:spLocks noGrp="1"/>
          </p:cNvSpPr>
          <p:nvPr>
            <p:ph sz="quarter" idx="13"/>
          </p:nvPr>
        </p:nvSpPr>
        <p:spPr/>
        <p:txBody>
          <a:bodyPr>
            <a:normAutofit fontScale="92500" lnSpcReduction="20000"/>
          </a:bodyPr>
          <a:lstStyle/>
          <a:p>
            <a:pPr>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Online chat</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Text based</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Audio based</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Video based</a:t>
            </a:r>
          </a:p>
          <a:p>
            <a:pPr lvl="1">
              <a:lnSpc>
                <a:spcPct val="90000"/>
              </a:lnSpc>
              <a:buFontTx/>
              <a:buNone/>
            </a:pPr>
            <a:endParaRPr lang="en-US" altLang="en-PK" sz="1900" cap="none" dirty="0">
              <a:latin typeface="Times" pitchFamily="2" charset="0"/>
              <a:ea typeface="Times New Roman" panose="02020603050405020304" pitchFamily="18" charset="0"/>
              <a:cs typeface="Arial" panose="020B0604020202020204" pitchFamily="34" charset="0"/>
            </a:endParaRPr>
          </a:p>
          <a:p>
            <a:pPr>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Mobile technology</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Conferencing</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Phone</a:t>
            </a:r>
          </a:p>
          <a:p>
            <a:pPr lvl="1">
              <a:lnSpc>
                <a:spcPct val="90000"/>
              </a:lnSpc>
            </a:pPr>
            <a:endParaRPr lang="en-US" altLang="en-PK" sz="1900" cap="none" dirty="0">
              <a:latin typeface="Times" pitchFamily="2" charset="0"/>
              <a:ea typeface="Times New Roman" panose="02020603050405020304" pitchFamily="18" charset="0"/>
              <a:cs typeface="Arial" panose="020B0604020202020204" pitchFamily="34" charset="0"/>
            </a:endParaRPr>
          </a:p>
          <a:p>
            <a:pPr>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Satellite</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Television channel</a:t>
            </a:r>
          </a:p>
          <a:p>
            <a:pPr lvl="1">
              <a:lnSpc>
                <a:spcPct val="90000"/>
              </a:lnSpc>
            </a:pPr>
            <a:r>
              <a:rPr lang="en-US" altLang="en-PK" sz="1900" cap="none" dirty="0">
                <a:latin typeface="Times" pitchFamily="2" charset="0"/>
                <a:ea typeface="Times New Roman" panose="02020603050405020304" pitchFamily="18" charset="0"/>
                <a:cs typeface="Arial" panose="020B0604020202020204" pitchFamily="34" charset="0"/>
              </a:rPr>
              <a:t>Video conferencing</a:t>
            </a:r>
          </a:p>
          <a:p>
            <a:endParaRPr lang="en-PK" dirty="0"/>
          </a:p>
        </p:txBody>
      </p:sp>
    </p:spTree>
    <p:extLst>
      <p:ext uri="{BB962C8B-B14F-4D97-AF65-F5344CB8AC3E}">
        <p14:creationId xmlns:p14="http://schemas.microsoft.com/office/powerpoint/2010/main" val="404168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A3EE-3B80-8F42-A6EA-7A480D855129}"/>
              </a:ext>
            </a:extLst>
          </p:cNvPr>
          <p:cNvSpPr>
            <a:spLocks noGrp="1"/>
          </p:cNvSpPr>
          <p:nvPr>
            <p:ph type="title"/>
          </p:nvPr>
        </p:nvSpPr>
        <p:spPr/>
        <p:txBody>
          <a:bodyPr/>
          <a:lstStyle/>
          <a:p>
            <a:r>
              <a:rPr lang="en-US" b="1" dirty="0">
                <a:solidFill>
                  <a:schemeClr val="bg2">
                    <a:lumMod val="50000"/>
                  </a:schemeClr>
                </a:solidFill>
                <a:latin typeface="Times" pitchFamily="2" charset="0"/>
              </a:rPr>
              <a:t>Asynchronous Communication</a:t>
            </a:r>
            <a:endParaRPr lang="en-PK"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1991D84A-6149-0B49-A0E2-19D515EBC1A0}"/>
              </a:ext>
            </a:extLst>
          </p:cNvPr>
          <p:cNvSpPr>
            <a:spLocks noGrp="1"/>
          </p:cNvSpPr>
          <p:nvPr>
            <p:ph sz="quarter" idx="13"/>
          </p:nvPr>
        </p:nvSpPr>
        <p:spPr/>
        <p:txBody>
          <a:bodyPr>
            <a:normAutofit/>
          </a:bodyPr>
          <a:lstStyle/>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Discussion forums</a:t>
            </a:r>
          </a:p>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Blogs</a:t>
            </a:r>
          </a:p>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E-groups</a:t>
            </a:r>
          </a:p>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Wikipedia (knowledge base)</a:t>
            </a:r>
          </a:p>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Google (search engine)</a:t>
            </a:r>
          </a:p>
          <a:p>
            <a:pPr marL="548640" indent="-411480" fontAlgn="auto">
              <a:spcAft>
                <a:spcPts val="0"/>
              </a:spcAft>
              <a:buClr>
                <a:schemeClr val="tx1">
                  <a:shade val="95000"/>
                </a:schemeClr>
              </a:buClr>
              <a:defRPr/>
            </a:pPr>
            <a:r>
              <a:rPr lang="en-US" sz="1800" cap="none" dirty="0">
                <a:latin typeface="Times" pitchFamily="2" charset="0"/>
                <a:ea typeface="Times New Roman"/>
                <a:cs typeface="Arial" pitchFamily="34" charset="0"/>
              </a:rPr>
              <a:t>Mobile SMS, MMS &amp; podcasting</a:t>
            </a:r>
          </a:p>
          <a:p>
            <a:endParaRPr lang="en-PK" sz="1800" cap="none" dirty="0">
              <a:latin typeface="Times" pitchFamily="2" charset="0"/>
            </a:endParaRPr>
          </a:p>
        </p:txBody>
      </p:sp>
    </p:spTree>
    <p:extLst>
      <p:ext uri="{BB962C8B-B14F-4D97-AF65-F5344CB8AC3E}">
        <p14:creationId xmlns:p14="http://schemas.microsoft.com/office/powerpoint/2010/main" val="92264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C015-43C8-3A43-AE00-BE8952F78DF3}"/>
              </a:ext>
            </a:extLst>
          </p:cNvPr>
          <p:cNvSpPr>
            <a:spLocks noGrp="1"/>
          </p:cNvSpPr>
          <p:nvPr>
            <p:ph type="title"/>
          </p:nvPr>
        </p:nvSpPr>
        <p:spPr/>
        <p:txBody>
          <a:bodyPr/>
          <a:lstStyle/>
          <a:p>
            <a:r>
              <a:rPr lang="en-GB" b="1" dirty="0">
                <a:solidFill>
                  <a:schemeClr val="bg2">
                    <a:lumMod val="50000"/>
                  </a:schemeClr>
                </a:solidFill>
                <a:latin typeface="Times" pitchFamily="2" charset="0"/>
              </a:rPr>
              <a:t>Advantages of ICT</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6D8F6D00-FBF3-0A4C-A3BC-9D32290E7461}"/>
              </a:ext>
            </a:extLst>
          </p:cNvPr>
          <p:cNvSpPr>
            <a:spLocks noGrp="1"/>
          </p:cNvSpPr>
          <p:nvPr>
            <p:ph sz="quarter" idx="13"/>
          </p:nvPr>
        </p:nvSpPr>
        <p:spPr/>
        <p:txBody>
          <a:bodyPr>
            <a:noAutofit/>
          </a:bodyPr>
          <a:lstStyle/>
          <a:p>
            <a:r>
              <a:rPr lang="en-GB" sz="1800" cap="none" dirty="0">
                <a:latin typeface="Times" pitchFamily="2" charset="0"/>
              </a:rPr>
              <a:t>Resource sharing </a:t>
            </a:r>
          </a:p>
          <a:p>
            <a:r>
              <a:rPr lang="en-GB" sz="1800" cap="none" dirty="0">
                <a:latin typeface="Times" pitchFamily="2" charset="0"/>
              </a:rPr>
              <a:t>Wide variety of services </a:t>
            </a:r>
          </a:p>
          <a:p>
            <a:r>
              <a:rPr lang="en-GB" sz="1800" cap="none" dirty="0">
                <a:latin typeface="Times" pitchFamily="2" charset="0"/>
              </a:rPr>
              <a:t>Flexibility </a:t>
            </a:r>
          </a:p>
          <a:p>
            <a:r>
              <a:rPr lang="en-GB" sz="1800" cap="none" dirty="0">
                <a:latin typeface="Times" pitchFamily="2" charset="0"/>
              </a:rPr>
              <a:t>Reliability </a:t>
            </a:r>
          </a:p>
          <a:p>
            <a:r>
              <a:rPr lang="en-GB" sz="1800" cap="none" dirty="0">
                <a:latin typeface="Times" pitchFamily="2" charset="0"/>
              </a:rPr>
              <a:t>Faster speed </a:t>
            </a:r>
          </a:p>
          <a:p>
            <a:r>
              <a:rPr lang="en-GB" sz="1800" cap="none" dirty="0">
                <a:latin typeface="Times" pitchFamily="2" charset="0"/>
              </a:rPr>
              <a:t>Cheaper cost </a:t>
            </a:r>
          </a:p>
          <a:p>
            <a:r>
              <a:rPr lang="en-GB" sz="1800" cap="none" dirty="0">
                <a:latin typeface="Times" pitchFamily="2" charset="0"/>
              </a:rPr>
              <a:t>Creation of jobs </a:t>
            </a:r>
          </a:p>
          <a:p>
            <a:r>
              <a:rPr lang="en-GB" sz="1800" cap="none" dirty="0">
                <a:latin typeface="Times" pitchFamily="2" charset="0"/>
              </a:rPr>
              <a:t>Bridging the cultural gap </a:t>
            </a:r>
          </a:p>
          <a:p>
            <a:r>
              <a:rPr lang="en-GB" sz="1800" cap="none" dirty="0">
                <a:latin typeface="Times" pitchFamily="2" charset="0"/>
              </a:rPr>
              <a:t>Develops communication</a:t>
            </a:r>
            <a:endParaRPr lang="en-PK" sz="1800" cap="none" dirty="0">
              <a:latin typeface="Times" pitchFamily="2" charset="0"/>
            </a:endParaRPr>
          </a:p>
        </p:txBody>
      </p:sp>
    </p:spTree>
    <p:extLst>
      <p:ext uri="{BB962C8B-B14F-4D97-AF65-F5344CB8AC3E}">
        <p14:creationId xmlns:p14="http://schemas.microsoft.com/office/powerpoint/2010/main" val="278390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81C-619A-D941-AEE4-3225F330F4D6}"/>
              </a:ext>
            </a:extLst>
          </p:cNvPr>
          <p:cNvSpPr>
            <a:spLocks noGrp="1"/>
          </p:cNvSpPr>
          <p:nvPr>
            <p:ph type="title"/>
          </p:nvPr>
        </p:nvSpPr>
        <p:spPr/>
        <p:txBody>
          <a:bodyPr/>
          <a:lstStyle/>
          <a:p>
            <a:r>
              <a:rPr lang="en-GB" b="1" dirty="0">
                <a:solidFill>
                  <a:schemeClr val="bg2">
                    <a:lumMod val="50000"/>
                  </a:schemeClr>
                </a:solidFill>
                <a:latin typeface="Times" pitchFamily="2" charset="0"/>
              </a:rPr>
              <a:t>Disadvantages of ICT</a:t>
            </a:r>
            <a:endParaRPr lang="en-PK" dirty="0"/>
          </a:p>
        </p:txBody>
      </p:sp>
      <p:sp>
        <p:nvSpPr>
          <p:cNvPr id="3" name="Content Placeholder 2">
            <a:extLst>
              <a:ext uri="{FF2B5EF4-FFF2-40B4-BE49-F238E27FC236}">
                <a16:creationId xmlns:a16="http://schemas.microsoft.com/office/drawing/2014/main" id="{EF4B0CB3-21A1-E34C-A55C-535CAA513B16}"/>
              </a:ext>
            </a:extLst>
          </p:cNvPr>
          <p:cNvSpPr>
            <a:spLocks noGrp="1"/>
          </p:cNvSpPr>
          <p:nvPr>
            <p:ph sz="quarter" idx="13"/>
          </p:nvPr>
        </p:nvSpPr>
        <p:spPr/>
        <p:txBody>
          <a:bodyPr>
            <a:normAutofit/>
          </a:bodyPr>
          <a:lstStyle/>
          <a:p>
            <a:r>
              <a:rPr lang="en-GB" sz="1800" cap="none" dirty="0">
                <a:latin typeface="Times" pitchFamily="2" charset="0"/>
              </a:rPr>
              <a:t>New level of crime.</a:t>
            </a:r>
          </a:p>
          <a:p>
            <a:r>
              <a:rPr lang="en-GB" sz="1800" cap="none" dirty="0">
                <a:latin typeface="Times" pitchFamily="2" charset="0"/>
              </a:rPr>
              <a:t>Automation tools and robots can displace workers.</a:t>
            </a:r>
          </a:p>
          <a:p>
            <a:r>
              <a:rPr lang="en-GB" sz="1800" cap="none" dirty="0">
                <a:latin typeface="Times" pitchFamily="2" charset="0"/>
              </a:rPr>
              <a:t>Too expensive to afford </a:t>
            </a:r>
          </a:p>
          <a:p>
            <a:r>
              <a:rPr lang="en-GB" sz="1800" cap="none" dirty="0">
                <a:latin typeface="Times" pitchFamily="2" charset="0"/>
              </a:rPr>
              <a:t>Computer viruses</a:t>
            </a:r>
          </a:p>
          <a:p>
            <a:r>
              <a:rPr lang="en-GB" sz="1800" cap="none" dirty="0">
                <a:latin typeface="Times" pitchFamily="2" charset="0"/>
              </a:rPr>
              <a:t>Reliability of information</a:t>
            </a:r>
          </a:p>
        </p:txBody>
      </p:sp>
    </p:spTree>
    <p:extLst>
      <p:ext uri="{BB962C8B-B14F-4D97-AF65-F5344CB8AC3E}">
        <p14:creationId xmlns:p14="http://schemas.microsoft.com/office/powerpoint/2010/main" val="35211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8ED0-0610-D947-833B-F086CBB4949C}"/>
              </a:ext>
            </a:extLst>
          </p:cNvPr>
          <p:cNvSpPr>
            <a:spLocks noGrp="1"/>
          </p:cNvSpPr>
          <p:nvPr>
            <p:ph type="title"/>
          </p:nvPr>
        </p:nvSpPr>
        <p:spPr/>
        <p:txBody>
          <a:bodyPr/>
          <a:lstStyle/>
          <a:p>
            <a:r>
              <a:rPr lang="en-PK" b="1" dirty="0">
                <a:solidFill>
                  <a:schemeClr val="bg2">
                    <a:lumMod val="50000"/>
                  </a:schemeClr>
                </a:solidFill>
                <a:latin typeface="Times" pitchFamily="2" charset="0"/>
              </a:rPr>
              <a:t>Components of ict</a:t>
            </a:r>
          </a:p>
        </p:txBody>
      </p:sp>
      <p:pic>
        <p:nvPicPr>
          <p:cNvPr id="9" name="Picture 8">
            <a:extLst>
              <a:ext uri="{FF2B5EF4-FFF2-40B4-BE49-F238E27FC236}">
                <a16:creationId xmlns:a16="http://schemas.microsoft.com/office/drawing/2014/main" id="{3BDB2E0F-0038-EE46-9FAA-BC07EA806753}"/>
              </a:ext>
            </a:extLst>
          </p:cNvPr>
          <p:cNvPicPr>
            <a:picLocks noChangeAspect="1"/>
          </p:cNvPicPr>
          <p:nvPr/>
        </p:nvPicPr>
        <p:blipFill>
          <a:blip r:embed="rId2"/>
          <a:stretch>
            <a:fillRect/>
          </a:stretch>
        </p:blipFill>
        <p:spPr>
          <a:xfrm>
            <a:off x="913774" y="1975945"/>
            <a:ext cx="10363825" cy="4656083"/>
          </a:xfrm>
          <a:prstGeom prst="rect">
            <a:avLst/>
          </a:prstGeom>
        </p:spPr>
      </p:pic>
    </p:spTree>
    <p:extLst>
      <p:ext uri="{BB962C8B-B14F-4D97-AF65-F5344CB8AC3E}">
        <p14:creationId xmlns:p14="http://schemas.microsoft.com/office/powerpoint/2010/main" val="172677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790E-312B-2B4D-8A7B-7CAE3B49A7E8}"/>
              </a:ext>
            </a:extLst>
          </p:cNvPr>
          <p:cNvSpPr>
            <a:spLocks noGrp="1"/>
          </p:cNvSpPr>
          <p:nvPr>
            <p:ph type="title"/>
          </p:nvPr>
        </p:nvSpPr>
        <p:spPr/>
        <p:txBody>
          <a:bodyPr/>
          <a:lstStyle/>
          <a:p>
            <a:r>
              <a:rPr lang="en-PK" b="1" dirty="0">
                <a:solidFill>
                  <a:schemeClr val="bg2">
                    <a:lumMod val="50000"/>
                  </a:schemeClr>
                </a:solidFill>
                <a:latin typeface="Times" pitchFamily="2" charset="0"/>
              </a:rPr>
              <a:t>IT </a:t>
            </a:r>
            <a:r>
              <a:rPr lang="en-PK" b="1" cap="none" dirty="0">
                <a:solidFill>
                  <a:schemeClr val="bg2">
                    <a:lumMod val="50000"/>
                  </a:schemeClr>
                </a:solidFill>
                <a:latin typeface="Times" pitchFamily="2" charset="0"/>
              </a:rPr>
              <a:t>vs</a:t>
            </a:r>
            <a:r>
              <a:rPr lang="en-PK" b="1" dirty="0">
                <a:solidFill>
                  <a:schemeClr val="bg2">
                    <a:lumMod val="50000"/>
                  </a:schemeClr>
                </a:solidFill>
                <a:latin typeface="Times" pitchFamily="2" charset="0"/>
              </a:rPr>
              <a:t> ict</a:t>
            </a:r>
          </a:p>
        </p:txBody>
      </p:sp>
      <p:sp>
        <p:nvSpPr>
          <p:cNvPr id="3" name="Content Placeholder 2">
            <a:extLst>
              <a:ext uri="{FF2B5EF4-FFF2-40B4-BE49-F238E27FC236}">
                <a16:creationId xmlns:a16="http://schemas.microsoft.com/office/drawing/2014/main" id="{706C4593-6C74-4745-84F2-E5A7953B4BE1}"/>
              </a:ext>
            </a:extLst>
          </p:cNvPr>
          <p:cNvSpPr>
            <a:spLocks noGrp="1"/>
          </p:cNvSpPr>
          <p:nvPr>
            <p:ph sz="quarter" idx="13"/>
          </p:nvPr>
        </p:nvSpPr>
        <p:spPr/>
        <p:txBody>
          <a:bodyPr/>
          <a:lstStyle/>
          <a:p>
            <a:r>
              <a:rPr lang="en-GB" cap="none" dirty="0">
                <a:latin typeface="Times" pitchFamily="2" charset="0"/>
              </a:rPr>
              <a:t>IT refers to an entire industry that uses computers, networking, software and other equipment to manage information.</a:t>
            </a:r>
            <a:endParaRPr lang="en-PK" cap="none" dirty="0">
              <a:latin typeface="Times" pitchFamily="2" charset="0"/>
            </a:endParaRPr>
          </a:p>
          <a:p>
            <a:r>
              <a:rPr lang="en-GB" cap="none" dirty="0">
                <a:latin typeface="Times" pitchFamily="2" charset="0"/>
              </a:rPr>
              <a:t>ICT can be seen as an integration of it with media broadcasting technologies, audio/video processing and transmission and telephony.</a:t>
            </a:r>
          </a:p>
          <a:p>
            <a:r>
              <a:rPr lang="en-GB" cap="none" dirty="0">
                <a:latin typeface="Times" pitchFamily="2" charset="0"/>
              </a:rPr>
              <a:t>ICT is an extended acronym for it.</a:t>
            </a:r>
          </a:p>
        </p:txBody>
      </p:sp>
    </p:spTree>
    <p:extLst>
      <p:ext uri="{BB962C8B-B14F-4D97-AF65-F5344CB8AC3E}">
        <p14:creationId xmlns:p14="http://schemas.microsoft.com/office/powerpoint/2010/main" val="179406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277-F631-8941-A2BB-0EDEE3C17F64}"/>
              </a:ext>
            </a:extLst>
          </p:cNvPr>
          <p:cNvSpPr>
            <a:spLocks noGrp="1"/>
          </p:cNvSpPr>
          <p:nvPr>
            <p:ph type="title"/>
          </p:nvPr>
        </p:nvSpPr>
        <p:spPr/>
        <p:txBody>
          <a:bodyPr>
            <a:normAutofit/>
          </a:bodyPr>
          <a:lstStyle/>
          <a:p>
            <a:r>
              <a:rPr lang="en-PK" sz="3500" b="1" dirty="0">
                <a:solidFill>
                  <a:schemeClr val="accent1">
                    <a:lumMod val="50000"/>
                  </a:schemeClr>
                </a:solidFill>
                <a:latin typeface="Times" pitchFamily="2" charset="0"/>
              </a:rPr>
              <a:t>About Instructor</a:t>
            </a:r>
          </a:p>
        </p:txBody>
      </p:sp>
      <p:sp>
        <p:nvSpPr>
          <p:cNvPr id="3" name="Content Placeholder 2">
            <a:extLst>
              <a:ext uri="{FF2B5EF4-FFF2-40B4-BE49-F238E27FC236}">
                <a16:creationId xmlns:a16="http://schemas.microsoft.com/office/drawing/2014/main" id="{6B8C42F5-29A7-724C-994D-CDAE79301D27}"/>
              </a:ext>
            </a:extLst>
          </p:cNvPr>
          <p:cNvSpPr>
            <a:spLocks noGrp="1"/>
          </p:cNvSpPr>
          <p:nvPr>
            <p:ph sz="quarter" idx="13"/>
          </p:nvPr>
        </p:nvSpPr>
        <p:spPr/>
        <p:txBody>
          <a:bodyPr>
            <a:normAutofit/>
          </a:bodyPr>
          <a:lstStyle/>
          <a:p>
            <a:pPr marL="0" indent="0" algn="ctr" defTabSz="914400" rtl="0" eaLnBrk="1" latinLnBrk="0" hangingPunct="1">
              <a:lnSpc>
                <a:spcPct val="120000"/>
              </a:lnSpc>
              <a:spcBef>
                <a:spcPts val="1000"/>
              </a:spcBef>
              <a:buClr>
                <a:schemeClr val="tx1"/>
              </a:buClr>
              <a:buFont typeface="Arial" panose="020B0604020202020204" pitchFamily="34" charset="0"/>
              <a:buNone/>
            </a:pPr>
            <a:r>
              <a:rPr lang="en-PK" sz="4000" b="1" cap="none" dirty="0">
                <a:solidFill>
                  <a:schemeClr val="accent1">
                    <a:lumMod val="50000"/>
                  </a:schemeClr>
                </a:solidFill>
                <a:latin typeface="Times" pitchFamily="2" charset="0"/>
              </a:rPr>
              <a:t>Hello!</a:t>
            </a:r>
          </a:p>
          <a:p>
            <a:pPr marL="0" indent="0" algn="ctr" defTabSz="914400" rtl="0" eaLnBrk="1" latinLnBrk="0" hangingPunct="1">
              <a:lnSpc>
                <a:spcPct val="120000"/>
              </a:lnSpc>
              <a:spcBef>
                <a:spcPts val="1000"/>
              </a:spcBef>
              <a:buClr>
                <a:schemeClr val="tx1"/>
              </a:buClr>
              <a:buFont typeface="Arial" panose="020B0604020202020204" pitchFamily="34" charset="0"/>
              <a:buNone/>
            </a:pPr>
            <a:r>
              <a:rPr lang="en-PK" sz="1800" cap="none" dirty="0">
                <a:solidFill>
                  <a:schemeClr val="accent1">
                    <a:lumMod val="50000"/>
                  </a:schemeClr>
                </a:solidFill>
                <a:latin typeface="Times" pitchFamily="2" charset="0"/>
              </a:rPr>
              <a:t>I AM ZAIN UL ABIDEEN KAMBOH</a:t>
            </a:r>
          </a:p>
          <a:p>
            <a:pPr marL="0" indent="0" algn="ctr">
              <a:buNone/>
            </a:pPr>
            <a:r>
              <a:rPr lang="en-GB" sz="1800" dirty="0">
                <a:solidFill>
                  <a:schemeClr val="accent1">
                    <a:lumMod val="50000"/>
                  </a:schemeClr>
                </a:solidFill>
                <a:latin typeface="Times" pitchFamily="2" charset="0"/>
              </a:rPr>
              <a:t>I am here because I am going to teach you guys this lab.</a:t>
            </a:r>
          </a:p>
          <a:p>
            <a:pPr marL="0" indent="0" algn="ctr">
              <a:buNone/>
            </a:pPr>
            <a:endParaRPr lang="en-GB" sz="1800" dirty="0">
              <a:solidFill>
                <a:schemeClr val="accent1">
                  <a:lumMod val="50000"/>
                </a:schemeClr>
              </a:solidFill>
              <a:latin typeface="Times" pitchFamily="2" charset="0"/>
            </a:endParaRPr>
          </a:p>
          <a:p>
            <a:pPr marL="0" indent="0" algn="ctr">
              <a:buNone/>
            </a:pPr>
            <a:r>
              <a:rPr lang="en-GB" sz="1800" cap="none" dirty="0">
                <a:solidFill>
                  <a:schemeClr val="accent1">
                    <a:lumMod val="50000"/>
                  </a:schemeClr>
                </a:solidFill>
                <a:latin typeface="Times" pitchFamily="2" charset="0"/>
              </a:rPr>
              <a:t>YOU CAN CONTACT ME AT:</a:t>
            </a:r>
          </a:p>
          <a:p>
            <a:pPr marL="0" indent="0" algn="ctr">
              <a:buNone/>
            </a:pPr>
            <a:r>
              <a:rPr lang="en-GB" sz="1800" cap="none" dirty="0">
                <a:solidFill>
                  <a:schemeClr val="accent1">
                    <a:lumMod val="50000"/>
                  </a:schemeClr>
                </a:solidFill>
                <a:latin typeface="Times" pitchFamily="2" charset="0"/>
              </a:rPr>
              <a:t>EMAIL: </a:t>
            </a:r>
            <a:r>
              <a:rPr lang="en-GB" sz="1800" cap="none" dirty="0" err="1">
                <a:solidFill>
                  <a:schemeClr val="accent1">
                    <a:lumMod val="50000"/>
                  </a:schemeClr>
                </a:solidFill>
                <a:latin typeface="Times" pitchFamily="2" charset="0"/>
              </a:rPr>
              <a:t>zainulabideenkamboh@gmail.com</a:t>
            </a:r>
            <a:endParaRPr lang="en-GB" sz="1800" cap="none" dirty="0">
              <a:solidFill>
                <a:schemeClr val="accent1">
                  <a:lumMod val="50000"/>
                </a:schemeClr>
              </a:solidFill>
              <a:latin typeface="Times" pitchFamily="2" charset="0"/>
            </a:endParaRPr>
          </a:p>
        </p:txBody>
      </p:sp>
    </p:spTree>
    <p:extLst>
      <p:ext uri="{BB962C8B-B14F-4D97-AF65-F5344CB8AC3E}">
        <p14:creationId xmlns:p14="http://schemas.microsoft.com/office/powerpoint/2010/main" val="362543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C2D9-07B1-CB43-AB07-F2BC796E2CF3}"/>
              </a:ext>
            </a:extLst>
          </p:cNvPr>
          <p:cNvSpPr>
            <a:spLocks noGrp="1"/>
          </p:cNvSpPr>
          <p:nvPr>
            <p:ph type="title"/>
          </p:nvPr>
        </p:nvSpPr>
        <p:spPr/>
        <p:txBody>
          <a:bodyPr/>
          <a:lstStyle/>
          <a:p>
            <a:r>
              <a:rPr lang="en-PK" b="1" dirty="0">
                <a:solidFill>
                  <a:schemeClr val="bg2">
                    <a:lumMod val="50000"/>
                  </a:schemeClr>
                </a:solidFill>
                <a:latin typeface="Times" pitchFamily="2" charset="0"/>
              </a:rPr>
              <a:t>Applications</a:t>
            </a:r>
          </a:p>
        </p:txBody>
      </p:sp>
      <p:sp>
        <p:nvSpPr>
          <p:cNvPr id="3" name="Content Placeholder 2">
            <a:extLst>
              <a:ext uri="{FF2B5EF4-FFF2-40B4-BE49-F238E27FC236}">
                <a16:creationId xmlns:a16="http://schemas.microsoft.com/office/drawing/2014/main" id="{6E755CAB-9B69-EE48-BDEE-A7B722453113}"/>
              </a:ext>
            </a:extLst>
          </p:cNvPr>
          <p:cNvSpPr>
            <a:spLocks noGrp="1"/>
          </p:cNvSpPr>
          <p:nvPr>
            <p:ph sz="quarter" idx="13"/>
          </p:nvPr>
        </p:nvSpPr>
        <p:spPr/>
        <p:txBody>
          <a:bodyPr>
            <a:normAutofit/>
          </a:bodyPr>
          <a:lstStyle/>
          <a:p>
            <a:r>
              <a:rPr lang="en-GB" sz="1800" cap="none" dirty="0">
                <a:latin typeface="Times" pitchFamily="2" charset="0"/>
              </a:rPr>
              <a:t>Any program you run on your computer </a:t>
            </a:r>
          </a:p>
          <a:p>
            <a:pPr marL="0" indent="0">
              <a:buNone/>
            </a:pPr>
            <a:r>
              <a:rPr lang="en-GB" sz="1800" cap="none" dirty="0">
                <a:latin typeface="Times" pitchFamily="2" charset="0"/>
              </a:rPr>
              <a:t>	• </a:t>
            </a:r>
            <a:r>
              <a:rPr lang="en-GB" sz="1800" cap="none" dirty="0" err="1">
                <a:latin typeface="Times" pitchFamily="2" charset="0"/>
              </a:rPr>
              <a:t>microsoft</a:t>
            </a:r>
            <a:r>
              <a:rPr lang="en-GB" sz="1800" cap="none" dirty="0">
                <a:latin typeface="Times" pitchFamily="2" charset="0"/>
              </a:rPr>
              <a:t> word </a:t>
            </a:r>
          </a:p>
          <a:p>
            <a:pPr marL="0" indent="0">
              <a:buNone/>
            </a:pPr>
            <a:r>
              <a:rPr lang="en-GB" sz="1800" cap="none" dirty="0">
                <a:latin typeface="Times" pitchFamily="2" charset="0"/>
              </a:rPr>
              <a:t>	• google chrome </a:t>
            </a:r>
          </a:p>
          <a:p>
            <a:pPr marL="0" indent="0">
              <a:buNone/>
            </a:pPr>
            <a:r>
              <a:rPr lang="en-GB" sz="1800" cap="none" dirty="0">
                <a:latin typeface="Times" pitchFamily="2" charset="0"/>
              </a:rPr>
              <a:t>	• note application </a:t>
            </a:r>
          </a:p>
          <a:p>
            <a:r>
              <a:rPr lang="en-GB" sz="1800" cap="none" dirty="0">
                <a:latin typeface="Times" pitchFamily="2" charset="0"/>
              </a:rPr>
              <a:t>.Exe (windows) or .App (mac) file</a:t>
            </a:r>
          </a:p>
          <a:p>
            <a:r>
              <a:rPr lang="en-GB" sz="1800" cap="none" dirty="0">
                <a:latin typeface="Times" pitchFamily="2" charset="0"/>
              </a:rPr>
              <a:t>Can use without knowing how it works behind the scenes (abstraction) programs are written in code, the next layer of abstraction</a:t>
            </a:r>
            <a:endParaRPr lang="en-PK" sz="1800" cap="none" dirty="0">
              <a:latin typeface="Times" pitchFamily="2" charset="0"/>
            </a:endParaRPr>
          </a:p>
        </p:txBody>
      </p:sp>
    </p:spTree>
    <p:extLst>
      <p:ext uri="{BB962C8B-B14F-4D97-AF65-F5344CB8AC3E}">
        <p14:creationId xmlns:p14="http://schemas.microsoft.com/office/powerpoint/2010/main" val="52715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E1B-5A79-3E4D-A59A-98324DF7568E}"/>
              </a:ext>
            </a:extLst>
          </p:cNvPr>
          <p:cNvSpPr>
            <a:spLocks noGrp="1"/>
          </p:cNvSpPr>
          <p:nvPr>
            <p:ph type="title"/>
          </p:nvPr>
        </p:nvSpPr>
        <p:spPr/>
        <p:txBody>
          <a:bodyPr/>
          <a:lstStyle/>
          <a:p>
            <a:r>
              <a:rPr lang="en-GB" b="1" dirty="0">
                <a:solidFill>
                  <a:schemeClr val="bg2">
                    <a:lumMod val="50000"/>
                  </a:schemeClr>
                </a:solidFill>
                <a:latin typeface="Times" pitchFamily="2" charset="0"/>
              </a:rPr>
              <a:t>TYPES OF VIRUS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FBE72EC9-956D-914C-B18A-A8FF568D53F7}"/>
              </a:ext>
            </a:extLst>
          </p:cNvPr>
          <p:cNvSpPr>
            <a:spLocks noGrp="1"/>
          </p:cNvSpPr>
          <p:nvPr>
            <p:ph sz="quarter" idx="13"/>
          </p:nvPr>
        </p:nvSpPr>
        <p:spPr/>
        <p:txBody>
          <a:bodyPr>
            <a:normAutofit/>
          </a:bodyPr>
          <a:lstStyle/>
          <a:p>
            <a:pPr marL="0" indent="0">
              <a:buNone/>
            </a:pPr>
            <a:r>
              <a:rPr lang="en-GB" b="1" cap="none" dirty="0">
                <a:latin typeface="Times" pitchFamily="2" charset="0"/>
              </a:rPr>
              <a:t>File infector:</a:t>
            </a:r>
          </a:p>
          <a:p>
            <a:r>
              <a:rPr lang="en-GB" sz="1800" cap="none" dirty="0">
                <a:latin typeface="Times" pitchFamily="2" charset="0"/>
              </a:rPr>
              <a:t>Attaches itself to program files i.e Files that give instructions to a computer. </a:t>
            </a:r>
          </a:p>
          <a:p>
            <a:pPr marL="0" indent="0">
              <a:buNone/>
            </a:pPr>
            <a:r>
              <a:rPr lang="en-GB" b="1" cap="none" dirty="0">
                <a:latin typeface="Times" pitchFamily="2" charset="0"/>
              </a:rPr>
              <a:t>Boot sector:</a:t>
            </a:r>
          </a:p>
          <a:p>
            <a:r>
              <a:rPr lang="en-GB" sz="1800" cap="none" dirty="0">
                <a:latin typeface="Times" pitchFamily="2" charset="0"/>
              </a:rPr>
              <a:t>Stores itself at the start of a disk and becomes activated by reading, starting or restarting the computer when that disk is in the boot drive</a:t>
            </a:r>
            <a:r>
              <a:rPr lang="en-PK" sz="1800" cap="none" dirty="0">
                <a:latin typeface="Times" pitchFamily="2" charset="0"/>
              </a:rPr>
              <a:t>.</a:t>
            </a:r>
          </a:p>
          <a:p>
            <a:pPr marL="0" indent="0">
              <a:buNone/>
            </a:pPr>
            <a:r>
              <a:rPr lang="en-GB" b="1" cap="none" dirty="0">
                <a:latin typeface="Times" pitchFamily="2" charset="0"/>
              </a:rPr>
              <a:t>Trojan horses</a:t>
            </a:r>
          </a:p>
          <a:p>
            <a:r>
              <a:rPr lang="en-GB" sz="1800" cap="none" dirty="0">
                <a:latin typeface="Times" pitchFamily="2" charset="0"/>
              </a:rPr>
              <a:t>Some hidden, generally malicious functionality that the computer does not expect.</a:t>
            </a:r>
          </a:p>
        </p:txBody>
      </p:sp>
    </p:spTree>
    <p:extLst>
      <p:ext uri="{BB962C8B-B14F-4D97-AF65-F5344CB8AC3E}">
        <p14:creationId xmlns:p14="http://schemas.microsoft.com/office/powerpoint/2010/main" val="120511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F6C43-AF6D-5E48-987F-28CC25B823CD}"/>
              </a:ext>
            </a:extLst>
          </p:cNvPr>
          <p:cNvSpPr>
            <a:spLocks noGrp="1"/>
          </p:cNvSpPr>
          <p:nvPr>
            <p:ph sz="quarter" idx="13"/>
          </p:nvPr>
        </p:nvSpPr>
        <p:spPr/>
        <p:txBody>
          <a:bodyPr>
            <a:normAutofit/>
          </a:bodyPr>
          <a:lstStyle/>
          <a:p>
            <a:pPr marL="0" indent="0" algn="ctr">
              <a:buNone/>
            </a:pPr>
            <a:r>
              <a:rPr lang="en-PK" sz="5000" b="1" dirty="0">
                <a:solidFill>
                  <a:schemeClr val="bg2">
                    <a:lumMod val="50000"/>
                  </a:schemeClr>
                </a:solidFill>
                <a:latin typeface="Times" pitchFamily="2" charset="0"/>
              </a:rPr>
              <a:t>Any question?</a:t>
            </a:r>
          </a:p>
        </p:txBody>
      </p:sp>
    </p:spTree>
    <p:extLst>
      <p:ext uri="{BB962C8B-B14F-4D97-AF65-F5344CB8AC3E}">
        <p14:creationId xmlns:p14="http://schemas.microsoft.com/office/powerpoint/2010/main" val="35271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245A9D4-929D-A74C-831E-E71C3DB593ED}"/>
              </a:ext>
            </a:extLst>
          </p:cNvPr>
          <p:cNvSpPr>
            <a:spLocks noGrp="1"/>
          </p:cNvSpPr>
          <p:nvPr>
            <p:ph sz="quarter" idx="13"/>
          </p:nvPr>
        </p:nvSpPr>
        <p:spPr/>
        <p:txBody>
          <a:bodyPr>
            <a:normAutofit/>
          </a:bodyPr>
          <a:lstStyle/>
          <a:p>
            <a:pPr marL="0" indent="0" algn="ctr">
              <a:buNone/>
            </a:pPr>
            <a:r>
              <a:rPr lang="en-PK" sz="5000" b="1" dirty="0">
                <a:solidFill>
                  <a:schemeClr val="bg2">
                    <a:lumMod val="50000"/>
                  </a:schemeClr>
                </a:solidFill>
                <a:latin typeface="Times" pitchFamily="2" charset="0"/>
              </a:rPr>
              <a:t>Thank you!</a:t>
            </a:r>
          </a:p>
        </p:txBody>
      </p:sp>
    </p:spTree>
    <p:extLst>
      <p:ext uri="{BB962C8B-B14F-4D97-AF65-F5344CB8AC3E}">
        <p14:creationId xmlns:p14="http://schemas.microsoft.com/office/powerpoint/2010/main" val="226719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5E79-F56C-124E-B4CA-C2462E8874C5}"/>
              </a:ext>
            </a:extLst>
          </p:cNvPr>
          <p:cNvSpPr>
            <a:spLocks noGrp="1"/>
          </p:cNvSpPr>
          <p:nvPr>
            <p:ph type="title"/>
          </p:nvPr>
        </p:nvSpPr>
        <p:spPr>
          <a:xfrm>
            <a:off x="913147" y="625032"/>
            <a:ext cx="10364451" cy="1596177"/>
          </a:xfrm>
        </p:spPr>
        <p:txBody>
          <a:bodyPr>
            <a:normAutofit/>
          </a:bodyPr>
          <a:lstStyle/>
          <a:p>
            <a:r>
              <a:rPr lang="en-PK" b="1" dirty="0">
                <a:solidFill>
                  <a:schemeClr val="accent1">
                    <a:lumMod val="50000"/>
                  </a:schemeClr>
                </a:solidFill>
                <a:latin typeface="Times" pitchFamily="2" charset="0"/>
              </a:rPr>
              <a:t>Course Outline</a:t>
            </a:r>
          </a:p>
        </p:txBody>
      </p:sp>
      <p:graphicFrame>
        <p:nvGraphicFramePr>
          <p:cNvPr id="5" name="Table 5">
            <a:extLst>
              <a:ext uri="{FF2B5EF4-FFF2-40B4-BE49-F238E27FC236}">
                <a16:creationId xmlns:a16="http://schemas.microsoft.com/office/drawing/2014/main" id="{7C9A20CF-72B5-3547-9974-BC7ED932B439}"/>
              </a:ext>
            </a:extLst>
          </p:cNvPr>
          <p:cNvGraphicFramePr>
            <a:graphicFrameLocks noGrp="1"/>
          </p:cNvGraphicFramePr>
          <p:nvPr>
            <p:ph sz="quarter" idx="13"/>
            <p:extLst>
              <p:ext uri="{D42A27DB-BD31-4B8C-83A1-F6EECF244321}">
                <p14:modId xmlns:p14="http://schemas.microsoft.com/office/powerpoint/2010/main" val="1226198798"/>
              </p:ext>
            </p:extLst>
          </p:nvPr>
        </p:nvGraphicFramePr>
        <p:xfrm>
          <a:off x="145986" y="2482191"/>
          <a:ext cx="11898775" cy="3657600"/>
        </p:xfrm>
        <a:graphic>
          <a:graphicData uri="http://schemas.openxmlformats.org/drawingml/2006/table">
            <a:tbl>
              <a:tblPr firstRow="1" bandRow="1">
                <a:tableStyleId>{5C22544A-7EE6-4342-B048-85BDC9FD1C3A}</a:tableStyleId>
              </a:tblPr>
              <a:tblGrid>
                <a:gridCol w="1076472">
                  <a:extLst>
                    <a:ext uri="{9D8B030D-6E8A-4147-A177-3AD203B41FA5}">
                      <a16:colId xmlns:a16="http://schemas.microsoft.com/office/drawing/2014/main" val="1743774692"/>
                    </a:ext>
                  </a:extLst>
                </a:gridCol>
                <a:gridCol w="4344965">
                  <a:extLst>
                    <a:ext uri="{9D8B030D-6E8A-4147-A177-3AD203B41FA5}">
                      <a16:colId xmlns:a16="http://schemas.microsoft.com/office/drawing/2014/main" val="3136840725"/>
                    </a:ext>
                  </a:extLst>
                </a:gridCol>
                <a:gridCol w="1088020">
                  <a:extLst>
                    <a:ext uri="{9D8B030D-6E8A-4147-A177-3AD203B41FA5}">
                      <a16:colId xmlns:a16="http://schemas.microsoft.com/office/drawing/2014/main" val="3728500230"/>
                    </a:ext>
                  </a:extLst>
                </a:gridCol>
                <a:gridCol w="5389318">
                  <a:extLst>
                    <a:ext uri="{9D8B030D-6E8A-4147-A177-3AD203B41FA5}">
                      <a16:colId xmlns:a16="http://schemas.microsoft.com/office/drawing/2014/main" val="131556530"/>
                    </a:ext>
                  </a:extLst>
                </a:gridCol>
              </a:tblGrid>
              <a:tr h="305282">
                <a:tc>
                  <a:txBody>
                    <a:bodyPr/>
                    <a:lstStyle/>
                    <a:p>
                      <a:r>
                        <a:rPr lang="en-PK" dirty="0">
                          <a:latin typeface="Times" pitchFamily="2" charset="0"/>
                        </a:rPr>
                        <a:t>Weeks</a:t>
                      </a:r>
                    </a:p>
                  </a:txBody>
                  <a:tcPr/>
                </a:tc>
                <a:tc>
                  <a:txBody>
                    <a:bodyPr/>
                    <a:lstStyle/>
                    <a:p>
                      <a:r>
                        <a:rPr lang="en-PK" dirty="0">
                          <a:latin typeface="Times" pitchFamily="2" charset="0"/>
                        </a:rPr>
                        <a:t>Mid Exam Topics</a:t>
                      </a:r>
                    </a:p>
                  </a:txBody>
                  <a:tcPr/>
                </a:tc>
                <a:tc>
                  <a:txBody>
                    <a:bodyPr/>
                    <a:lstStyle/>
                    <a:p>
                      <a:r>
                        <a:rPr lang="en-PK" dirty="0">
                          <a:latin typeface="Times" pitchFamily="2" charset="0"/>
                        </a:rPr>
                        <a:t>Weeks</a:t>
                      </a:r>
                    </a:p>
                  </a:txBody>
                  <a:tcPr/>
                </a:tc>
                <a:tc>
                  <a:txBody>
                    <a:bodyPr/>
                    <a:lstStyle/>
                    <a:p>
                      <a:r>
                        <a:rPr lang="en-PK" dirty="0">
                          <a:latin typeface="Times" pitchFamily="2" charset="0"/>
                        </a:rPr>
                        <a:t>Final Exam Topics</a:t>
                      </a:r>
                    </a:p>
                  </a:txBody>
                  <a:tcPr/>
                </a:tc>
                <a:extLst>
                  <a:ext uri="{0D108BD9-81ED-4DB2-BD59-A6C34878D82A}">
                    <a16:rowId xmlns:a16="http://schemas.microsoft.com/office/drawing/2014/main" val="1192950216"/>
                  </a:ext>
                </a:extLst>
              </a:tr>
              <a:tr h="305282">
                <a:tc>
                  <a:txBody>
                    <a:bodyPr/>
                    <a:lstStyle/>
                    <a:p>
                      <a:r>
                        <a:rPr lang="en-PK" dirty="0">
                          <a:latin typeface="Times" pitchFamily="2" charset="0"/>
                        </a:rPr>
                        <a:t>Week-1</a:t>
                      </a:r>
                    </a:p>
                  </a:txBody>
                  <a:tcPr/>
                </a:tc>
                <a:tc>
                  <a:txBody>
                    <a:bodyPr/>
                    <a:lstStyle/>
                    <a:p>
                      <a:r>
                        <a:rPr lang="en-PK" dirty="0">
                          <a:latin typeface="Times" pitchFamily="2" charset="0"/>
                        </a:rPr>
                        <a:t>Introduction to ICT</a:t>
                      </a:r>
                    </a:p>
                  </a:txBody>
                  <a:tcPr/>
                </a:tc>
                <a:tc>
                  <a:txBody>
                    <a:bodyPr/>
                    <a:lstStyle/>
                    <a:p>
                      <a:r>
                        <a:rPr lang="en-PK" dirty="0">
                          <a:latin typeface="Times" pitchFamily="2" charset="0"/>
                        </a:rPr>
                        <a:t>Week-10</a:t>
                      </a:r>
                    </a:p>
                  </a:txBody>
                  <a:tcPr/>
                </a:tc>
                <a:tc>
                  <a:txBody>
                    <a:bodyPr/>
                    <a:lstStyle/>
                    <a:p>
                      <a:r>
                        <a:rPr lang="en-GB" sz="1800" b="0" i="0" kern="1200" dirty="0">
                          <a:solidFill>
                            <a:schemeClr val="dk1"/>
                          </a:solidFill>
                          <a:effectLst/>
                          <a:latin typeface="Times" pitchFamily="2" charset="0"/>
                          <a:ea typeface="+mn-ea"/>
                          <a:cs typeface="+mn-cs"/>
                        </a:rPr>
                        <a:t>Databases and Information Systems</a:t>
                      </a:r>
                      <a:endParaRPr lang="en-PK" dirty="0">
                        <a:latin typeface="Times" pitchFamily="2" charset="0"/>
                      </a:endParaRPr>
                    </a:p>
                  </a:txBody>
                  <a:tcPr/>
                </a:tc>
                <a:extLst>
                  <a:ext uri="{0D108BD9-81ED-4DB2-BD59-A6C34878D82A}">
                    <a16:rowId xmlns:a16="http://schemas.microsoft.com/office/drawing/2014/main" val="2916969233"/>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Microsoft Word, Excel and Powerpoint</a:t>
                      </a:r>
                    </a:p>
                  </a:txBody>
                  <a:tcPr/>
                </a:tc>
                <a:tc>
                  <a:txBody>
                    <a:bodyPr/>
                    <a:lstStyle/>
                    <a:p>
                      <a:r>
                        <a:rPr lang="en-PK" dirty="0">
                          <a:latin typeface="Times" pitchFamily="2" charset="0"/>
                        </a:rPr>
                        <a:t>Week-11</a:t>
                      </a:r>
                    </a:p>
                  </a:txBody>
                  <a:tcPr/>
                </a:tc>
                <a:tc>
                  <a:txBody>
                    <a:bodyPr/>
                    <a:lstStyle/>
                    <a:p>
                      <a:r>
                        <a:rPr lang="en-GB" sz="1800" b="0" i="0" kern="1200" dirty="0">
                          <a:solidFill>
                            <a:schemeClr val="dk1"/>
                          </a:solidFill>
                          <a:effectLst/>
                          <a:latin typeface="Times" pitchFamily="2" charset="0"/>
                          <a:ea typeface="+mn-ea"/>
                          <a:cs typeface="+mn-cs"/>
                        </a:rPr>
                        <a:t>Networks and Data Communication</a:t>
                      </a:r>
                      <a:endParaRPr lang="en-PK" dirty="0">
                        <a:latin typeface="Times" pitchFamily="2" charset="0"/>
                      </a:endParaRPr>
                    </a:p>
                  </a:txBody>
                  <a:tcPr/>
                </a:tc>
                <a:extLst>
                  <a:ext uri="{0D108BD9-81ED-4DB2-BD59-A6C34878D82A}">
                    <a16:rowId xmlns:a16="http://schemas.microsoft.com/office/drawing/2014/main" val="3230521934"/>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Core Concepts of Computer</a:t>
                      </a:r>
                    </a:p>
                  </a:txBody>
                  <a:tcPr/>
                </a:tc>
                <a:tc>
                  <a:txBody>
                    <a:bodyPr/>
                    <a:lstStyle/>
                    <a:p>
                      <a:r>
                        <a:rPr lang="en-PK" dirty="0">
                          <a:latin typeface="Times" pitchFamily="2" charset="0"/>
                        </a:rPr>
                        <a:t>Week-12</a:t>
                      </a:r>
                    </a:p>
                  </a:txBody>
                  <a:tcPr/>
                </a:tc>
                <a:tc>
                  <a:txBody>
                    <a:bodyPr/>
                    <a:lstStyle/>
                    <a:p>
                      <a:r>
                        <a:rPr lang="en-GB" sz="1800" b="0" i="0" kern="1200" dirty="0">
                          <a:solidFill>
                            <a:schemeClr val="dk1"/>
                          </a:solidFill>
                          <a:effectLst/>
                          <a:latin typeface="Times" pitchFamily="2" charset="0"/>
                          <a:ea typeface="+mn-ea"/>
                          <a:cs typeface="+mn-cs"/>
                        </a:rPr>
                        <a:t>The Internet, Browsers and Search Engines</a:t>
                      </a:r>
                      <a:endParaRPr lang="en-PK" dirty="0">
                        <a:latin typeface="Times" pitchFamily="2" charset="0"/>
                      </a:endParaRPr>
                    </a:p>
                  </a:txBody>
                  <a:tcPr/>
                </a:tc>
                <a:extLst>
                  <a:ext uri="{0D108BD9-81ED-4DB2-BD59-A6C34878D82A}">
                    <a16:rowId xmlns:a16="http://schemas.microsoft.com/office/drawing/2014/main" val="3038633662"/>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Windows and Linux Operating System</a:t>
                      </a:r>
                    </a:p>
                  </a:txBody>
                  <a:tcPr/>
                </a:tc>
                <a:tc>
                  <a:txBody>
                    <a:bodyPr/>
                    <a:lstStyle/>
                    <a:p>
                      <a:r>
                        <a:rPr lang="en-PK" dirty="0">
                          <a:latin typeface="Times" pitchFamily="2" charset="0"/>
                        </a:rPr>
                        <a:t>Week-13</a:t>
                      </a:r>
                    </a:p>
                  </a:txBody>
                  <a:tcPr/>
                </a:tc>
                <a:tc>
                  <a:txBody>
                    <a:bodyPr/>
                    <a:lstStyle/>
                    <a:p>
                      <a:r>
                        <a:rPr lang="en-GB" sz="1800" b="0" i="0" kern="1200" dirty="0">
                          <a:solidFill>
                            <a:schemeClr val="dk1"/>
                          </a:solidFill>
                          <a:effectLst/>
                          <a:latin typeface="Times" pitchFamily="2" charset="0"/>
                          <a:ea typeface="+mn-ea"/>
                          <a:cs typeface="+mn-cs"/>
                        </a:rPr>
                        <a:t>Collaborative Computing and Social Networking</a:t>
                      </a:r>
                      <a:endParaRPr lang="en-PK" dirty="0">
                        <a:latin typeface="Times" pitchFamily="2" charset="0"/>
                      </a:endParaRPr>
                    </a:p>
                  </a:txBody>
                  <a:tcPr/>
                </a:tc>
                <a:extLst>
                  <a:ext uri="{0D108BD9-81ED-4DB2-BD59-A6C34878D82A}">
                    <a16:rowId xmlns:a16="http://schemas.microsoft.com/office/drawing/2014/main" val="969711624"/>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Week-5</a:t>
                      </a:r>
                    </a:p>
                  </a:txBody>
                  <a:tcPr/>
                </a:tc>
                <a:tc>
                  <a:txBody>
                    <a:bodyPr/>
                    <a:lstStyle/>
                    <a:p>
                      <a:r>
                        <a:rPr lang="en-PK" dirty="0">
                          <a:latin typeface="Times" pitchFamily="2" charset="0"/>
                        </a:rPr>
                        <a:t>Hardware and Software Basics</a:t>
                      </a:r>
                    </a:p>
                  </a:txBody>
                  <a:tcPr/>
                </a:tc>
                <a:tc>
                  <a:txBody>
                    <a:bodyPr/>
                    <a:lstStyle/>
                    <a:p>
                      <a:r>
                        <a:rPr lang="en-PK" dirty="0">
                          <a:latin typeface="Times" pitchFamily="2" charset="0"/>
                        </a:rPr>
                        <a:t>Week-14</a:t>
                      </a:r>
                    </a:p>
                  </a:txBody>
                  <a:tcPr/>
                </a:tc>
                <a:tc>
                  <a:txBody>
                    <a:bodyPr/>
                    <a:lstStyle/>
                    <a:p>
                      <a:r>
                        <a:rPr lang="en-GB" sz="1800" b="0" i="0" kern="1200" dirty="0">
                          <a:solidFill>
                            <a:schemeClr val="dk1"/>
                          </a:solidFill>
                          <a:effectLst/>
                          <a:latin typeface="Times" pitchFamily="2" charset="0"/>
                          <a:ea typeface="+mn-ea"/>
                          <a:cs typeface="+mn-cs"/>
                        </a:rPr>
                        <a:t> IT Security and other issues</a:t>
                      </a:r>
                      <a:endParaRPr lang="en-PK" dirty="0">
                        <a:latin typeface="Times" pitchFamily="2" charset="0"/>
                      </a:endParaRPr>
                    </a:p>
                  </a:txBody>
                  <a:tcPr/>
                </a:tc>
                <a:extLst>
                  <a:ext uri="{0D108BD9-81ED-4DB2-BD59-A6C34878D82A}">
                    <a16:rowId xmlns:a16="http://schemas.microsoft.com/office/drawing/2014/main" val="996726030"/>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Week-6</a:t>
                      </a:r>
                    </a:p>
                  </a:txBody>
                  <a:tcPr/>
                </a:tc>
                <a:tc>
                  <a:txBody>
                    <a:bodyPr/>
                    <a:lstStyle/>
                    <a:p>
                      <a:r>
                        <a:rPr lang="en-PK" dirty="0">
                          <a:latin typeface="Times" pitchFamily="2" charset="0"/>
                        </a:rPr>
                        <a:t>Storage Devices and Computer Architecture</a:t>
                      </a:r>
                    </a:p>
                  </a:txBody>
                  <a:tcPr/>
                </a:tc>
                <a:tc>
                  <a:txBody>
                    <a:bodyPr/>
                    <a:lstStyle/>
                    <a:p>
                      <a:r>
                        <a:rPr lang="en-PK" dirty="0">
                          <a:latin typeface="Times" pitchFamily="2" charset="0"/>
                        </a:rPr>
                        <a:t>Week-15</a:t>
                      </a:r>
                    </a:p>
                  </a:txBody>
                  <a:tcPr/>
                </a:tc>
                <a:tc>
                  <a:txBody>
                    <a:bodyPr/>
                    <a:lstStyle/>
                    <a:p>
                      <a:r>
                        <a:rPr lang="en-PK" dirty="0">
                          <a:latin typeface="Times" pitchFamily="2" charset="0"/>
                        </a:rPr>
                        <a:t>HTML and CSS</a:t>
                      </a:r>
                    </a:p>
                  </a:txBody>
                  <a:tcPr/>
                </a:tc>
                <a:extLst>
                  <a:ext uri="{0D108BD9-81ED-4DB2-BD59-A6C34878D82A}">
                    <a16:rowId xmlns:a16="http://schemas.microsoft.com/office/drawing/2014/main" val="3415468527"/>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Week-7</a:t>
                      </a:r>
                    </a:p>
                  </a:txBody>
                  <a:tcPr/>
                </a:tc>
                <a:tc>
                  <a:txBody>
                    <a:bodyPr/>
                    <a:lstStyle/>
                    <a:p>
                      <a:r>
                        <a:rPr lang="en-PK" dirty="0">
                          <a:latin typeface="Times" pitchFamily="2" charset="0"/>
                        </a:rPr>
                        <a:t>Number Systems</a:t>
                      </a:r>
                    </a:p>
                  </a:txBody>
                  <a:tcPr/>
                </a:tc>
                <a:tc>
                  <a:txBody>
                    <a:bodyPr/>
                    <a:lstStyle/>
                    <a:p>
                      <a:r>
                        <a:rPr lang="en-PK" dirty="0">
                          <a:latin typeface="Times" pitchFamily="2" charset="0"/>
                        </a:rPr>
                        <a:t>Week-16</a:t>
                      </a:r>
                    </a:p>
                  </a:txBody>
                  <a:tcPr/>
                </a:tc>
                <a:tc>
                  <a:txBody>
                    <a:bodyPr/>
                    <a:lstStyle/>
                    <a:p>
                      <a:r>
                        <a:rPr lang="en-PK" dirty="0">
                          <a:latin typeface="Times" pitchFamily="2" charset="0"/>
                        </a:rPr>
                        <a:t>Final Exam</a:t>
                      </a:r>
                    </a:p>
                  </a:txBody>
                  <a:tcPr/>
                </a:tc>
                <a:extLst>
                  <a:ext uri="{0D108BD9-81ED-4DB2-BD59-A6C34878D82A}">
                    <a16:rowId xmlns:a16="http://schemas.microsoft.com/office/drawing/2014/main" val="2794448411"/>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Week-8</a:t>
                      </a:r>
                    </a:p>
                  </a:txBody>
                  <a:tcPr/>
                </a:tc>
                <a:tc>
                  <a:txBody>
                    <a:bodyPr/>
                    <a:lstStyle/>
                    <a:p>
                      <a:r>
                        <a:rPr lang="en-PK" dirty="0">
                          <a:latin typeface="Times" pitchFamily="2" charset="0"/>
                        </a:rPr>
                        <a:t>Introduction to Programming</a:t>
                      </a:r>
                    </a:p>
                  </a:txBody>
                  <a:tcPr/>
                </a:tc>
                <a:tc>
                  <a:txBody>
                    <a:bodyPr/>
                    <a:lstStyle/>
                    <a:p>
                      <a:endParaRPr lang="en-PK" dirty="0">
                        <a:latin typeface="Times" pitchFamily="2" charset="0"/>
                      </a:endParaRPr>
                    </a:p>
                  </a:txBody>
                  <a:tcPr/>
                </a:tc>
                <a:tc>
                  <a:txBody>
                    <a:bodyPr/>
                    <a:lstStyle/>
                    <a:p>
                      <a:endParaRPr lang="en-PK" dirty="0">
                        <a:latin typeface="Times" pitchFamily="2" charset="0"/>
                      </a:endParaRPr>
                    </a:p>
                  </a:txBody>
                  <a:tcPr/>
                </a:tc>
                <a:extLst>
                  <a:ext uri="{0D108BD9-81ED-4DB2-BD59-A6C34878D82A}">
                    <a16:rowId xmlns:a16="http://schemas.microsoft.com/office/drawing/2014/main" val="3112307275"/>
                  </a:ext>
                </a:extLst>
              </a:tr>
              <a:tr h="305282">
                <a:tc>
                  <a:txBody>
                    <a:bodyPr/>
                    <a:lstStyle/>
                    <a:p>
                      <a:r>
                        <a:rPr lang="en-PK" dirty="0">
                          <a:latin typeface="Times" pitchFamily="2" charset="0"/>
                        </a:rPr>
                        <a:t>Week-9</a:t>
                      </a:r>
                    </a:p>
                  </a:txBody>
                  <a:tcPr/>
                </a:tc>
                <a:tc>
                  <a:txBody>
                    <a:bodyPr/>
                    <a:lstStyle/>
                    <a:p>
                      <a:r>
                        <a:rPr lang="en-PK" dirty="0">
                          <a:latin typeface="Times" pitchFamily="2" charset="0"/>
                        </a:rPr>
                        <a:t>Mid Exam</a:t>
                      </a:r>
                    </a:p>
                  </a:txBody>
                  <a:tcPr/>
                </a:tc>
                <a:tc>
                  <a:txBody>
                    <a:bodyPr/>
                    <a:lstStyle/>
                    <a:p>
                      <a:endParaRPr lang="en-PK" dirty="0">
                        <a:latin typeface="Times" pitchFamily="2" charset="0"/>
                      </a:endParaRPr>
                    </a:p>
                  </a:txBody>
                  <a:tcPr/>
                </a:tc>
                <a:tc>
                  <a:txBody>
                    <a:bodyPr/>
                    <a:lstStyle/>
                    <a:p>
                      <a:endParaRPr lang="en-PK" dirty="0">
                        <a:latin typeface="Times" pitchFamily="2" charset="0"/>
                      </a:endParaRPr>
                    </a:p>
                  </a:txBody>
                  <a:tcPr/>
                </a:tc>
                <a:extLst>
                  <a:ext uri="{0D108BD9-81ED-4DB2-BD59-A6C34878D82A}">
                    <a16:rowId xmlns:a16="http://schemas.microsoft.com/office/drawing/2014/main" val="2406147886"/>
                  </a:ext>
                </a:extLst>
              </a:tr>
            </a:tbl>
          </a:graphicData>
        </a:graphic>
      </p:graphicFrame>
    </p:spTree>
    <p:extLst>
      <p:ext uri="{BB962C8B-B14F-4D97-AF65-F5344CB8AC3E}">
        <p14:creationId xmlns:p14="http://schemas.microsoft.com/office/powerpoint/2010/main" val="326364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043-45D6-4E4C-9B1E-A0A21FFAEDCA}"/>
              </a:ext>
            </a:extLst>
          </p:cNvPr>
          <p:cNvSpPr>
            <a:spLocks noGrp="1"/>
          </p:cNvSpPr>
          <p:nvPr>
            <p:ph type="title"/>
          </p:nvPr>
        </p:nvSpPr>
        <p:spPr/>
        <p:txBody>
          <a:bodyPr/>
          <a:lstStyle/>
          <a:p>
            <a:r>
              <a:rPr lang="en-PK" b="1" dirty="0">
                <a:solidFill>
                  <a:schemeClr val="accent1">
                    <a:lumMod val="50000"/>
                  </a:schemeClr>
                </a:solidFill>
                <a:latin typeface="Times" pitchFamily="2" charset="0"/>
              </a:rPr>
              <a:t>MARKS DISTRIBUTION</a:t>
            </a:r>
          </a:p>
        </p:txBody>
      </p:sp>
      <p:sp>
        <p:nvSpPr>
          <p:cNvPr id="3" name="Content Placeholder 2">
            <a:extLst>
              <a:ext uri="{FF2B5EF4-FFF2-40B4-BE49-F238E27FC236}">
                <a16:creationId xmlns:a16="http://schemas.microsoft.com/office/drawing/2014/main" id="{D35810CB-C59C-9645-92CB-0F09E3A7753A}"/>
              </a:ext>
            </a:extLst>
          </p:cNvPr>
          <p:cNvSpPr>
            <a:spLocks noGrp="1"/>
          </p:cNvSpPr>
          <p:nvPr>
            <p:ph sz="quarter" idx="13"/>
          </p:nvPr>
        </p:nvSpPr>
        <p:spPr/>
        <p:txBody>
          <a:bodyPr>
            <a:normAutofit/>
          </a:bodyPr>
          <a:lstStyle/>
          <a:p>
            <a:r>
              <a:rPr lang="en-GB" sz="1800" cap="none" dirty="0">
                <a:latin typeface="Times" pitchFamily="2" charset="0"/>
              </a:rPr>
              <a:t>There will be in total around 14 lab sessions, a mid exam and a final exam (16 weeks in total). There will be 100 marks. </a:t>
            </a:r>
          </a:p>
          <a:p>
            <a:pPr marL="0" indent="0">
              <a:buNone/>
            </a:pPr>
            <a:r>
              <a:rPr lang="en-GB" sz="1800" cap="none" dirty="0">
                <a:latin typeface="Times" pitchFamily="2" charset="0"/>
              </a:rPr>
              <a:t>Following is the breakup:</a:t>
            </a:r>
          </a:p>
          <a:p>
            <a:r>
              <a:rPr lang="en-GB" sz="1800" cap="none" dirty="0">
                <a:latin typeface="Times" pitchFamily="2" charset="0"/>
              </a:rPr>
              <a:t> 30 mid (will be held in 9th week of semester)</a:t>
            </a:r>
          </a:p>
          <a:p>
            <a:r>
              <a:rPr lang="en-GB" sz="1800" cap="none" dirty="0">
                <a:latin typeface="Times" pitchFamily="2" charset="0"/>
              </a:rPr>
              <a:t>20 sessional - assignments, lab tasks</a:t>
            </a:r>
          </a:p>
          <a:p>
            <a:r>
              <a:rPr lang="en-GB" sz="1800" cap="none" dirty="0">
                <a:latin typeface="Times" pitchFamily="2" charset="0"/>
              </a:rPr>
              <a:t>50 final exam ( will be held on 16th week of semester, before theory final exams start)</a:t>
            </a:r>
          </a:p>
          <a:p>
            <a:endParaRPr lang="en-PK" sz="1800" dirty="0">
              <a:latin typeface="Times" pitchFamily="2" charset="0"/>
            </a:endParaRPr>
          </a:p>
        </p:txBody>
      </p:sp>
    </p:spTree>
    <p:extLst>
      <p:ext uri="{BB962C8B-B14F-4D97-AF65-F5344CB8AC3E}">
        <p14:creationId xmlns:p14="http://schemas.microsoft.com/office/powerpoint/2010/main" val="104148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2EC0-7ACE-DB4D-9B38-0D22F16ADE2F}"/>
              </a:ext>
            </a:extLst>
          </p:cNvPr>
          <p:cNvSpPr>
            <a:spLocks noGrp="1"/>
          </p:cNvSpPr>
          <p:nvPr>
            <p:ph type="title"/>
          </p:nvPr>
        </p:nvSpPr>
        <p:spPr/>
        <p:txBody>
          <a:bodyPr/>
          <a:lstStyle/>
          <a:p>
            <a:r>
              <a:rPr lang="en-PK" b="1" dirty="0">
                <a:solidFill>
                  <a:schemeClr val="bg2">
                    <a:lumMod val="50000"/>
                  </a:schemeClr>
                </a:solidFill>
                <a:latin typeface="Times" pitchFamily="2" charset="0"/>
              </a:rPr>
              <a:t>What is Computer?</a:t>
            </a:r>
          </a:p>
        </p:txBody>
      </p:sp>
      <p:sp>
        <p:nvSpPr>
          <p:cNvPr id="3" name="Content Placeholder 2">
            <a:extLst>
              <a:ext uri="{FF2B5EF4-FFF2-40B4-BE49-F238E27FC236}">
                <a16:creationId xmlns:a16="http://schemas.microsoft.com/office/drawing/2014/main" id="{0B73828B-03B1-A645-ACCD-37537AA89239}"/>
              </a:ext>
            </a:extLst>
          </p:cNvPr>
          <p:cNvSpPr>
            <a:spLocks noGrp="1"/>
          </p:cNvSpPr>
          <p:nvPr>
            <p:ph sz="quarter" idx="13"/>
          </p:nvPr>
        </p:nvSpPr>
        <p:spPr/>
        <p:txBody>
          <a:bodyPr>
            <a:normAutofit lnSpcReduction="10000"/>
          </a:bodyPr>
          <a:lstStyle/>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Computer is an electronic device.</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Can store large amounts of data.</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Can performing operations on data.</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Performing given function on the data &amp; displays the result as output.</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Process data whenever needed. </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Known from ‘to compute’</a:t>
            </a:r>
          </a:p>
          <a:p>
            <a:endParaRPr lang="en-PK" dirty="0"/>
          </a:p>
        </p:txBody>
      </p:sp>
    </p:spTree>
    <p:extLst>
      <p:ext uri="{BB962C8B-B14F-4D97-AF65-F5344CB8AC3E}">
        <p14:creationId xmlns:p14="http://schemas.microsoft.com/office/powerpoint/2010/main" val="287386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B93B-1833-8A41-923B-C6BE1A70C742}"/>
              </a:ext>
            </a:extLst>
          </p:cNvPr>
          <p:cNvSpPr>
            <a:spLocks noGrp="1"/>
          </p:cNvSpPr>
          <p:nvPr>
            <p:ph type="title"/>
          </p:nvPr>
        </p:nvSpPr>
        <p:spPr/>
        <p:txBody>
          <a:bodyPr/>
          <a:lstStyle/>
          <a:p>
            <a:r>
              <a:rPr lang="en-PK" b="1" dirty="0">
                <a:solidFill>
                  <a:schemeClr val="bg2">
                    <a:lumMod val="50000"/>
                  </a:schemeClr>
                </a:solidFill>
                <a:latin typeface="Times" pitchFamily="2" charset="0"/>
              </a:rPr>
              <a:t>What is Process?</a:t>
            </a:r>
          </a:p>
        </p:txBody>
      </p:sp>
      <p:sp>
        <p:nvSpPr>
          <p:cNvPr id="3" name="Content Placeholder 2">
            <a:extLst>
              <a:ext uri="{FF2B5EF4-FFF2-40B4-BE49-F238E27FC236}">
                <a16:creationId xmlns:a16="http://schemas.microsoft.com/office/drawing/2014/main" id="{0E24BE75-4024-D946-89A2-73E848BD43AF}"/>
              </a:ext>
            </a:extLst>
          </p:cNvPr>
          <p:cNvSpPr>
            <a:spLocks noGrp="1"/>
          </p:cNvSpPr>
          <p:nvPr>
            <p:ph sz="quarter" idx="13"/>
          </p:nvPr>
        </p:nvSpPr>
        <p:spPr/>
        <p:txBody>
          <a:bodyPr>
            <a:noAutofit/>
          </a:bodyPr>
          <a:lstStyle/>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Computer works on data as per program is called process. </a:t>
            </a:r>
          </a:p>
          <a:p>
            <a:pPr marL="0" indent="0" algn="just">
              <a:lnSpc>
                <a:spcPct val="150000"/>
              </a:lnSpc>
              <a:buNone/>
            </a:pPr>
            <a:r>
              <a:rPr lang="en-US" altLang="en-PK" sz="1800" cap="none" dirty="0">
                <a:latin typeface="Times" pitchFamily="2" charset="0"/>
                <a:ea typeface="Times New Roman" panose="02020603050405020304" pitchFamily="18" charset="0"/>
                <a:cs typeface="Arial" panose="020B0604020202020204" pitchFamily="34" charset="0"/>
              </a:rPr>
              <a:t>Processing means operations like…</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Calculations.</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Logical decision making.</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Outputting data.</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Communicating with others computer etc.</a:t>
            </a:r>
          </a:p>
          <a:p>
            <a:endParaRPr lang="en-PK" sz="1800" dirty="0">
              <a:latin typeface="Times" pitchFamily="2" charset="0"/>
            </a:endParaRPr>
          </a:p>
        </p:txBody>
      </p:sp>
    </p:spTree>
    <p:extLst>
      <p:ext uri="{BB962C8B-B14F-4D97-AF65-F5344CB8AC3E}">
        <p14:creationId xmlns:p14="http://schemas.microsoft.com/office/powerpoint/2010/main" val="9474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A506-4860-8C45-BA2E-E28F668284AB}"/>
              </a:ext>
            </a:extLst>
          </p:cNvPr>
          <p:cNvSpPr>
            <a:spLocks noGrp="1"/>
          </p:cNvSpPr>
          <p:nvPr>
            <p:ph type="title"/>
          </p:nvPr>
        </p:nvSpPr>
        <p:spPr/>
        <p:txBody>
          <a:bodyPr/>
          <a:lstStyle/>
          <a:p>
            <a:r>
              <a:rPr lang="en-PK" b="1" dirty="0">
                <a:solidFill>
                  <a:schemeClr val="bg2">
                    <a:lumMod val="50000"/>
                  </a:schemeClr>
                </a:solidFill>
                <a:latin typeface="Times" pitchFamily="2" charset="0"/>
              </a:rPr>
              <a:t>Charactristics</a:t>
            </a:r>
          </a:p>
        </p:txBody>
      </p:sp>
      <p:sp>
        <p:nvSpPr>
          <p:cNvPr id="3" name="Content Placeholder 2">
            <a:extLst>
              <a:ext uri="{FF2B5EF4-FFF2-40B4-BE49-F238E27FC236}">
                <a16:creationId xmlns:a16="http://schemas.microsoft.com/office/drawing/2014/main" id="{7211D4E4-6B02-EE48-AFBB-9E5EA9316538}"/>
              </a:ext>
            </a:extLst>
          </p:cNvPr>
          <p:cNvSpPr>
            <a:spLocks noGrp="1"/>
          </p:cNvSpPr>
          <p:nvPr>
            <p:ph sz="quarter" idx="13"/>
          </p:nvPr>
        </p:nvSpPr>
        <p:spPr>
          <a:xfrm>
            <a:off x="913774" y="2120101"/>
            <a:ext cx="3910474" cy="4490908"/>
          </a:xfrm>
        </p:spPr>
        <p:txBody>
          <a:bodyPr>
            <a:normAutofit/>
          </a:bodyPr>
          <a:lstStyle/>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Speed</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Automation</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Accuracy</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Reliability</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Storage</a:t>
            </a: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Retrieving data</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Arithmetical and logical operations</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Versatility (flexible)</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 Consistency </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Communications</a:t>
            </a:r>
          </a:p>
          <a:p>
            <a:pPr>
              <a:lnSpc>
                <a:spcPct val="90000"/>
              </a:lnSpc>
              <a:spcBef>
                <a:spcPct val="20000"/>
              </a:spcBef>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15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endParaRPr lang="en-PK" sz="1800" dirty="0">
              <a:latin typeface="Times" pitchFamily="2" charset="0"/>
            </a:endParaRPr>
          </a:p>
        </p:txBody>
      </p:sp>
      <p:sp>
        <p:nvSpPr>
          <p:cNvPr id="4" name="Content Placeholder 2">
            <a:extLst>
              <a:ext uri="{FF2B5EF4-FFF2-40B4-BE49-F238E27FC236}">
                <a16:creationId xmlns:a16="http://schemas.microsoft.com/office/drawing/2014/main" id="{F276F9D8-B5C0-B342-A5A4-AD11347C76F5}"/>
              </a:ext>
            </a:extLst>
          </p:cNvPr>
          <p:cNvSpPr txBox="1">
            <a:spLocks/>
          </p:cNvSpPr>
          <p:nvPr/>
        </p:nvSpPr>
        <p:spPr>
          <a:xfrm>
            <a:off x="5192110" y="2472194"/>
            <a:ext cx="3910474"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5045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D346-484E-464D-A45E-2D8BD8E4F427}"/>
              </a:ext>
            </a:extLst>
          </p:cNvPr>
          <p:cNvSpPr>
            <a:spLocks noGrp="1"/>
          </p:cNvSpPr>
          <p:nvPr>
            <p:ph type="title"/>
          </p:nvPr>
        </p:nvSpPr>
        <p:spPr/>
        <p:txBody>
          <a:bodyPr/>
          <a:lstStyle/>
          <a:p>
            <a:r>
              <a:rPr lang="en-PK" b="1" dirty="0">
                <a:solidFill>
                  <a:schemeClr val="bg2">
                    <a:lumMod val="50000"/>
                  </a:schemeClr>
                </a:solidFill>
                <a:latin typeface="Times" pitchFamily="2" charset="0"/>
              </a:rPr>
              <a:t>What is ICT?</a:t>
            </a:r>
          </a:p>
        </p:txBody>
      </p:sp>
      <p:sp>
        <p:nvSpPr>
          <p:cNvPr id="3" name="Content Placeholder 2">
            <a:extLst>
              <a:ext uri="{FF2B5EF4-FFF2-40B4-BE49-F238E27FC236}">
                <a16:creationId xmlns:a16="http://schemas.microsoft.com/office/drawing/2014/main" id="{9C4C0C22-C558-FB44-BE33-BAF28171EFB1}"/>
              </a:ext>
            </a:extLst>
          </p:cNvPr>
          <p:cNvSpPr>
            <a:spLocks noGrp="1"/>
          </p:cNvSpPr>
          <p:nvPr>
            <p:ph sz="quarter" idx="13"/>
          </p:nvPr>
        </p:nvSpPr>
        <p:spPr/>
        <p:txBody>
          <a:bodyPr>
            <a:normAutofit/>
          </a:bodyPr>
          <a:lstStyle/>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a:t>
            </a:r>
            <a:r>
              <a:rPr lang="en-GB" sz="1800" cap="none" dirty="0">
                <a:latin typeface="Times" pitchFamily="2" charset="0"/>
              </a:rPr>
              <a:t> is the technology required for information processing, in particular, the use of electronic computers, communication devices and software applications to convert, store, protect, process, transmit and retrieve information from anywhere, anytime. </a:t>
            </a:r>
            <a:endParaRPr lang="en-US" altLang="en-PK" sz="1800" cap="none" dirty="0">
              <a:latin typeface="Times" pitchFamily="2" charset="0"/>
              <a:ea typeface="Times New Roman" panose="02020603050405020304" pitchFamily="18" charset="0"/>
              <a:cs typeface="Arial" panose="020B0604020202020204" pitchFamily="34" charset="0"/>
            </a:endParaRPr>
          </a:p>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a:t>
            </a:r>
            <a:r>
              <a:rPr lang="en-GB" sz="1800" cap="none" dirty="0">
                <a:latin typeface="Times" pitchFamily="2" charset="0"/>
              </a:rPr>
              <a:t> generally refers to all devices networking components, applications, systems that facilitate interaction with the digital world. ICT is more comprehensive including more components related to computers and digital technologies.</a:t>
            </a:r>
          </a:p>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 are the technologies used in the conveying, manipulation and storage of data by electronic means.</a:t>
            </a:r>
          </a:p>
          <a:p>
            <a:pPr marL="0" indent="0">
              <a:buNone/>
            </a:pPr>
            <a:endParaRPr lang="en-GB" sz="1800" cap="none" dirty="0">
              <a:latin typeface="Times" pitchFamily="2" charset="0"/>
            </a:endParaRPr>
          </a:p>
          <a:p>
            <a:endParaRPr lang="en-PK" sz="1800" dirty="0">
              <a:latin typeface="Times" pitchFamily="2" charset="0"/>
            </a:endParaRPr>
          </a:p>
        </p:txBody>
      </p:sp>
    </p:spTree>
    <p:extLst>
      <p:ext uri="{BB962C8B-B14F-4D97-AF65-F5344CB8AC3E}">
        <p14:creationId xmlns:p14="http://schemas.microsoft.com/office/powerpoint/2010/main" val="322056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518-087C-CB41-B4BB-9D64AA963B18}"/>
              </a:ext>
            </a:extLst>
          </p:cNvPr>
          <p:cNvSpPr>
            <a:spLocks noGrp="1"/>
          </p:cNvSpPr>
          <p:nvPr>
            <p:ph type="title"/>
          </p:nvPr>
        </p:nvSpPr>
        <p:spPr/>
        <p:txBody>
          <a:bodyPr/>
          <a:lstStyle/>
          <a:p>
            <a:r>
              <a:rPr lang="en-US" b="1" dirty="0">
                <a:solidFill>
                  <a:schemeClr val="bg2">
                    <a:lumMod val="50000"/>
                  </a:schemeClr>
                </a:solidFill>
                <a:latin typeface="Times" pitchFamily="2" charset="0"/>
              </a:rPr>
              <a:t>Information and Communication Technologies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63287CDD-8DC6-D247-92ED-2E7B3B89DFBB}"/>
              </a:ext>
            </a:extLst>
          </p:cNvPr>
          <p:cNvSpPr>
            <a:spLocks noGrp="1"/>
          </p:cNvSpPr>
          <p:nvPr>
            <p:ph sz="quarter" idx="13"/>
          </p:nvPr>
        </p:nvSpPr>
        <p:spPr>
          <a:xfrm>
            <a:off x="914399" y="2041271"/>
            <a:ext cx="10363826" cy="3686867"/>
          </a:xfrm>
        </p:spPr>
        <p:txBody>
          <a:bodyPr>
            <a:noAutofit/>
          </a:bodyPr>
          <a:lstStyle/>
          <a:p>
            <a:pPr marL="0" indent="0">
              <a:buNone/>
            </a:pPr>
            <a:r>
              <a:rPr lang="en-GB" b="1" cap="none" dirty="0">
                <a:latin typeface="Times" pitchFamily="2" charset="0"/>
              </a:rPr>
              <a:t>Information:</a:t>
            </a:r>
          </a:p>
          <a:p>
            <a:r>
              <a:rPr lang="en-GB" sz="1800" cap="none" dirty="0">
                <a:latin typeface="Times" pitchFamily="2" charset="0"/>
              </a:rPr>
              <a:t>Information refers to the knowledge obtained from reading, investigation, study or research. The tools to transmit information are the telephone, television and radio. Information is knowledge and helps us to fulfil our daily tasks. </a:t>
            </a:r>
          </a:p>
          <a:p>
            <a:pPr marL="0" indent="0">
              <a:buNone/>
            </a:pPr>
            <a:r>
              <a:rPr lang="en-GB" b="1" cap="none" dirty="0">
                <a:latin typeface="Times" pitchFamily="2" charset="0"/>
              </a:rPr>
              <a:t>Communication:</a:t>
            </a:r>
          </a:p>
          <a:p>
            <a:r>
              <a:rPr lang="en-GB" sz="1800" cap="none" dirty="0">
                <a:latin typeface="Times" pitchFamily="2" charset="0"/>
              </a:rPr>
              <a:t>Communication is an act of transmitting messages. It is a process whereby information is exchanged between individuals using symbols, signs or verbal interactions. Communication is important in order to gain Knowledge. </a:t>
            </a:r>
          </a:p>
          <a:p>
            <a:pPr marL="0" indent="0">
              <a:buNone/>
            </a:pPr>
            <a:r>
              <a:rPr lang="en-GB" b="1" cap="none" dirty="0">
                <a:latin typeface="Times" pitchFamily="2" charset="0"/>
              </a:rPr>
              <a:t>Technology:</a:t>
            </a:r>
          </a:p>
          <a:p>
            <a:r>
              <a:rPr lang="en-GB" sz="1800" cap="none" dirty="0">
                <a:latin typeface="Times" pitchFamily="2" charset="0"/>
              </a:rPr>
              <a:t>Technology is the use of scientific knowledge, experience and resources to create processes products that fulfil human needs. Technology is vital in communication.</a:t>
            </a:r>
            <a:endParaRPr lang="en-PK" sz="1800" dirty="0">
              <a:latin typeface="Times" pitchFamily="2" charset="0"/>
            </a:endParaRPr>
          </a:p>
          <a:p>
            <a:endParaRPr lang="en-PK" sz="1800" dirty="0"/>
          </a:p>
        </p:txBody>
      </p:sp>
    </p:spTree>
    <p:extLst>
      <p:ext uri="{BB962C8B-B14F-4D97-AF65-F5344CB8AC3E}">
        <p14:creationId xmlns:p14="http://schemas.microsoft.com/office/powerpoint/2010/main" val="41149139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551</TotalTime>
  <Words>1054</Words>
  <Application>Microsoft Office PowerPoint</Application>
  <PresentationFormat>Widescreen</PresentationFormat>
  <Paragraphs>184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Droplet</vt:lpstr>
      <vt:lpstr>INTRODUCTION TO INFORMATION AND COMMUNICATION TECHNOLOGIES  Course Code: CS-117  ICT – LAB: 1</vt:lpstr>
      <vt:lpstr>About Instructor</vt:lpstr>
      <vt:lpstr>Course Outline</vt:lpstr>
      <vt:lpstr>MARKS DISTRIBUTION</vt:lpstr>
      <vt:lpstr>What is Computer?</vt:lpstr>
      <vt:lpstr>What is Process?</vt:lpstr>
      <vt:lpstr>Charactristics</vt:lpstr>
      <vt:lpstr>What is ICT?</vt:lpstr>
      <vt:lpstr>Information and Communication Technologies</vt:lpstr>
      <vt:lpstr>ICT...</vt:lpstr>
      <vt:lpstr>ICT…</vt:lpstr>
      <vt:lpstr>ICT - Characteristics</vt:lpstr>
      <vt:lpstr>What is Communication?</vt:lpstr>
      <vt:lpstr>Synchronous Communication</vt:lpstr>
      <vt:lpstr>Asynchronous Communication</vt:lpstr>
      <vt:lpstr>Advantages of ICT</vt:lpstr>
      <vt:lpstr>Disadvantages of ICT</vt:lpstr>
      <vt:lpstr>Components of ict</vt:lpstr>
      <vt:lpstr>IT vs ict</vt:lpstr>
      <vt:lpstr>Applications</vt:lpstr>
      <vt:lpstr>TYPES OF VIRUS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AND COMMUNICATION TECHNOLOGIES  Course Code: CS-117  ICT – LAB: 1</dc:title>
  <dc:creator>Zain Ul Abideen</dc:creator>
  <cp:lastModifiedBy>k213278@nu.edu.pk</cp:lastModifiedBy>
  <cp:revision>24</cp:revision>
  <dcterms:created xsi:type="dcterms:W3CDTF">2021-09-05T06:53:36Z</dcterms:created>
  <dcterms:modified xsi:type="dcterms:W3CDTF">2021-11-07T06:55:43Z</dcterms:modified>
</cp:coreProperties>
</file>