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Supply</c:v>
                </c:pt>
              </c:strCache>
            </c:strRef>
          </c:tx>
          <c:spPr>
            <a:ln w="28575" cap="rnd">
              <a:solidFill>
                <a:schemeClr val="accent2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</c:v>
                </c:pt>
                <c:pt idx="1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87-45AE-A9CA-C8CE91F7F6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Demand</c:v>
                </c:pt>
              </c:strCache>
            </c:strRef>
          </c:tx>
          <c:spPr>
            <a:ln w="28575" cap="rnd">
              <a:solidFill>
                <a:schemeClr val="accent2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87-45AE-A9CA-C8CE91F7F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7124048"/>
        <c:axId val="237125168"/>
      </c:lineChart>
      <c:catAx>
        <c:axId val="23712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25168"/>
        <c:crosses val="autoZero"/>
        <c:auto val="1"/>
        <c:lblAlgn val="ctr"/>
        <c:lblOffset val="100"/>
        <c:noMultiLvlLbl val="0"/>
      </c:catAx>
      <c:valAx>
        <c:axId val="23712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2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Relationship Id="rId4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Relationship Id="rId4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AA75AD-3394-4FB2-B6C1-ACEF6D294F2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0522F61-A7EA-4970-A65B-E91D97A4FA3D}">
      <dgm:prSet phldrT="[Text]"/>
      <dgm:spPr/>
      <dgm:t>
        <a:bodyPr/>
        <a:lstStyle/>
        <a:p>
          <a:r>
            <a:rPr lang="en-US" dirty="0"/>
            <a:t>Transportation</a:t>
          </a:r>
        </a:p>
      </dgm:t>
    </dgm:pt>
    <dgm:pt modelId="{A396BABB-050C-422B-8342-C8CC2ED2FAC0}" type="parTrans" cxnId="{B93E68A0-6AC3-49CB-9128-95F4E0B97DDD}">
      <dgm:prSet/>
      <dgm:spPr/>
      <dgm:t>
        <a:bodyPr/>
        <a:lstStyle/>
        <a:p>
          <a:endParaRPr lang="en-US"/>
        </a:p>
      </dgm:t>
    </dgm:pt>
    <dgm:pt modelId="{FDBAED52-BE37-48EE-9EDA-25A5C3871C74}" type="sibTrans" cxnId="{B93E68A0-6AC3-49CB-9128-95F4E0B97DDD}">
      <dgm:prSet/>
      <dgm:spPr/>
      <dgm:t>
        <a:bodyPr/>
        <a:lstStyle/>
        <a:p>
          <a:endParaRPr lang="en-US"/>
        </a:p>
      </dgm:t>
    </dgm:pt>
    <dgm:pt modelId="{2BBEE522-2085-41C2-8236-92695E81C601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F020DAB4-1895-4552-975B-68F44C79B029}" type="parTrans" cxnId="{C8AC294D-0729-4466-A803-979BF5A2A92C}">
      <dgm:prSet/>
      <dgm:spPr/>
      <dgm:t>
        <a:bodyPr/>
        <a:lstStyle/>
        <a:p>
          <a:endParaRPr lang="en-US"/>
        </a:p>
      </dgm:t>
    </dgm:pt>
    <dgm:pt modelId="{139CC450-E141-4C2E-B0F9-B367C2BD5392}" type="sibTrans" cxnId="{C8AC294D-0729-4466-A803-979BF5A2A92C}">
      <dgm:prSet/>
      <dgm:spPr/>
      <dgm:t>
        <a:bodyPr/>
        <a:lstStyle/>
        <a:p>
          <a:endParaRPr lang="en-US"/>
        </a:p>
      </dgm:t>
    </dgm:pt>
    <dgm:pt modelId="{D59B93DC-621B-4165-81E2-39A48BB0E7A8}" type="pres">
      <dgm:prSet presAssocID="{19AA75AD-3394-4FB2-B6C1-ACEF6D294F2E}" presName="linearFlow" presStyleCnt="0">
        <dgm:presLayoutVars>
          <dgm:dir/>
          <dgm:resizeHandles val="exact"/>
        </dgm:presLayoutVars>
      </dgm:prSet>
      <dgm:spPr/>
    </dgm:pt>
    <dgm:pt modelId="{73FA62EC-12D9-4081-BC5B-AC58578D115F}" type="pres">
      <dgm:prSet presAssocID="{A0522F61-A7EA-4970-A65B-E91D97A4FA3D}" presName="composite" presStyleCnt="0"/>
      <dgm:spPr/>
    </dgm:pt>
    <dgm:pt modelId="{6C6160BC-2BA4-4DA1-A365-1BA5EC278131}" type="pres">
      <dgm:prSet presAssocID="{A0522F61-A7EA-4970-A65B-E91D97A4FA3D}" presName="imgShp" presStyleLbl="fgImgPlace1" presStyleIdx="0" presStyleCnt="2" custLinFactNeighborX="-235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2A37D4D6-2387-41F5-BD5E-F595AEDECCD9}" type="pres">
      <dgm:prSet presAssocID="{A0522F61-A7EA-4970-A65B-E91D97A4FA3D}" presName="txShp" presStyleLbl="node1" presStyleIdx="0" presStyleCnt="2" custLinFactNeighborX="-834" custLinFactNeighborY="-785">
        <dgm:presLayoutVars>
          <dgm:bulletEnabled val="1"/>
        </dgm:presLayoutVars>
      </dgm:prSet>
      <dgm:spPr/>
    </dgm:pt>
    <dgm:pt modelId="{2615FD2B-4DAE-438A-AFFF-90C371EC2FEA}" type="pres">
      <dgm:prSet presAssocID="{FDBAED52-BE37-48EE-9EDA-25A5C3871C74}" presName="spacing" presStyleCnt="0"/>
      <dgm:spPr/>
    </dgm:pt>
    <dgm:pt modelId="{976CAEC7-AE3F-4DDF-8A35-749544E7081A}" type="pres">
      <dgm:prSet presAssocID="{2BBEE522-2085-41C2-8236-92695E81C601}" presName="composite" presStyleCnt="0"/>
      <dgm:spPr/>
    </dgm:pt>
    <dgm:pt modelId="{55789D76-3F9F-4D6E-9BC4-5E07FEF9350D}" type="pres">
      <dgm:prSet presAssocID="{2BBEE522-2085-41C2-8236-92695E81C601}" presName="imgShp" presStyleLbl="fgImgPlace1" presStyleIdx="1" presStyleCnt="2" custLinFactNeighborX="785" custLinFactNeighborY="1019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</dgm:spPr>
    </dgm:pt>
    <dgm:pt modelId="{6E40C886-06C7-4AD3-9D6B-57868C2A0B87}" type="pres">
      <dgm:prSet presAssocID="{2BBEE522-2085-41C2-8236-92695E81C601}" presName="txShp" presStyleLbl="node1" presStyleIdx="1" presStyleCnt="2">
        <dgm:presLayoutVars>
          <dgm:bulletEnabled val="1"/>
        </dgm:presLayoutVars>
      </dgm:prSet>
      <dgm:spPr/>
    </dgm:pt>
  </dgm:ptLst>
  <dgm:cxnLst>
    <dgm:cxn modelId="{89E62B00-E2C4-4315-B1BD-129E9FA14947}" type="presOf" srcId="{2BBEE522-2085-41C2-8236-92695E81C601}" destId="{6E40C886-06C7-4AD3-9D6B-57868C2A0B87}" srcOrd="0" destOrd="0" presId="urn:microsoft.com/office/officeart/2005/8/layout/vList3"/>
    <dgm:cxn modelId="{E6EBB235-E581-4C20-A033-F90C134ED33E}" type="presOf" srcId="{A0522F61-A7EA-4970-A65B-E91D97A4FA3D}" destId="{2A37D4D6-2387-41F5-BD5E-F595AEDECCD9}" srcOrd="0" destOrd="0" presId="urn:microsoft.com/office/officeart/2005/8/layout/vList3"/>
    <dgm:cxn modelId="{C8AC294D-0729-4466-A803-979BF5A2A92C}" srcId="{19AA75AD-3394-4FB2-B6C1-ACEF6D294F2E}" destId="{2BBEE522-2085-41C2-8236-92695E81C601}" srcOrd="1" destOrd="0" parTransId="{F020DAB4-1895-4552-975B-68F44C79B029}" sibTransId="{139CC450-E141-4C2E-B0F9-B367C2BD5392}"/>
    <dgm:cxn modelId="{B93E68A0-6AC3-49CB-9128-95F4E0B97DDD}" srcId="{19AA75AD-3394-4FB2-B6C1-ACEF6D294F2E}" destId="{A0522F61-A7EA-4970-A65B-E91D97A4FA3D}" srcOrd="0" destOrd="0" parTransId="{A396BABB-050C-422B-8342-C8CC2ED2FAC0}" sibTransId="{FDBAED52-BE37-48EE-9EDA-25A5C3871C74}"/>
    <dgm:cxn modelId="{505F12BC-9071-44EE-91D2-ED5C8C8F4AD0}" type="presOf" srcId="{19AA75AD-3394-4FB2-B6C1-ACEF6D294F2E}" destId="{D59B93DC-621B-4165-81E2-39A48BB0E7A8}" srcOrd="0" destOrd="0" presId="urn:microsoft.com/office/officeart/2005/8/layout/vList3"/>
    <dgm:cxn modelId="{87E678B2-E76D-451A-BBDF-DF62F0415D30}" type="presParOf" srcId="{D59B93DC-621B-4165-81E2-39A48BB0E7A8}" destId="{73FA62EC-12D9-4081-BC5B-AC58578D115F}" srcOrd="0" destOrd="0" presId="urn:microsoft.com/office/officeart/2005/8/layout/vList3"/>
    <dgm:cxn modelId="{A63DC349-C893-4FE7-92D5-2AE06C3F335C}" type="presParOf" srcId="{73FA62EC-12D9-4081-BC5B-AC58578D115F}" destId="{6C6160BC-2BA4-4DA1-A365-1BA5EC278131}" srcOrd="0" destOrd="0" presId="urn:microsoft.com/office/officeart/2005/8/layout/vList3"/>
    <dgm:cxn modelId="{6AF9B782-30E0-4AFC-8C21-D4CEC4EA72DA}" type="presParOf" srcId="{73FA62EC-12D9-4081-BC5B-AC58578D115F}" destId="{2A37D4D6-2387-41F5-BD5E-F595AEDECCD9}" srcOrd="1" destOrd="0" presId="urn:microsoft.com/office/officeart/2005/8/layout/vList3"/>
    <dgm:cxn modelId="{31AECB49-F4F7-466F-BF06-7F3FB851B528}" type="presParOf" srcId="{D59B93DC-621B-4165-81E2-39A48BB0E7A8}" destId="{2615FD2B-4DAE-438A-AFFF-90C371EC2FEA}" srcOrd="1" destOrd="0" presId="urn:microsoft.com/office/officeart/2005/8/layout/vList3"/>
    <dgm:cxn modelId="{37DAD7A1-758F-4292-9644-A27F122DC3ED}" type="presParOf" srcId="{D59B93DC-621B-4165-81E2-39A48BB0E7A8}" destId="{976CAEC7-AE3F-4DDF-8A35-749544E7081A}" srcOrd="2" destOrd="0" presId="urn:microsoft.com/office/officeart/2005/8/layout/vList3"/>
    <dgm:cxn modelId="{31C430EE-7847-4386-B78B-6CE33940072C}" type="presParOf" srcId="{976CAEC7-AE3F-4DDF-8A35-749544E7081A}" destId="{55789D76-3F9F-4D6E-9BC4-5E07FEF9350D}" srcOrd="0" destOrd="0" presId="urn:microsoft.com/office/officeart/2005/8/layout/vList3"/>
    <dgm:cxn modelId="{AE4BD725-AA6E-41E2-AB37-BC2F843DDA0B}" type="presParOf" srcId="{976CAEC7-AE3F-4DDF-8A35-749544E7081A}" destId="{6E40C886-06C7-4AD3-9D6B-57868C2A0B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1B79DA-9B6A-46DE-9D1D-2570770487DD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F5EBBD-1690-47F5-B357-D2242B02F79F}">
      <dgm:prSet/>
      <dgm:spPr/>
      <dgm:t>
        <a:bodyPr/>
        <a:lstStyle/>
        <a:p>
          <a:r>
            <a:rPr lang="en-US" b="0" i="0" dirty="0">
              <a:solidFill>
                <a:schemeClr val="accent2">
                  <a:lumMod val="75000"/>
                </a:schemeClr>
              </a:solidFill>
            </a:rPr>
            <a:t>While Covid-19 related delays are among the key reasons cited by producers behind lower production, India's crude </a:t>
          </a:r>
          <a:r>
            <a:rPr lang="en-US" b="1" i="0" dirty="0">
              <a:solidFill>
                <a:schemeClr val="accent2">
                  <a:lumMod val="75000"/>
                </a:schemeClr>
              </a:solidFill>
            </a:rPr>
            <a:t>oil and natural gas production have been falling consistently since 2011-12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189AAC61-84EF-4D02-9386-88F1CF9415A4}" type="sibTrans" cxnId="{636E7D33-F10C-4F3C-8462-5DCF64AEBEB8}">
      <dgm:prSet/>
      <dgm:spPr/>
      <dgm:t>
        <a:bodyPr/>
        <a:lstStyle/>
        <a:p>
          <a:endParaRPr lang="en-US"/>
        </a:p>
      </dgm:t>
    </dgm:pt>
    <dgm:pt modelId="{C79834C9-C3B5-4AD7-9396-2C649E87AF92}" type="parTrans" cxnId="{636E7D33-F10C-4F3C-8462-5DCF64AEBEB8}">
      <dgm:prSet/>
      <dgm:spPr/>
      <dgm:t>
        <a:bodyPr/>
        <a:lstStyle/>
        <a:p>
          <a:endParaRPr lang="en-US"/>
        </a:p>
      </dgm:t>
    </dgm:pt>
    <dgm:pt modelId="{0CAD300E-6243-485E-A63B-40830BE83F54}">
      <dgm:prSet/>
      <dgm:spPr/>
      <dgm:t>
        <a:bodyPr/>
        <a:lstStyle/>
        <a:p>
          <a:r>
            <a:rPr lang="en-US" b="0" i="0" dirty="0">
              <a:solidFill>
                <a:schemeClr val="accent2">
                  <a:lumMod val="75000"/>
                </a:schemeClr>
              </a:solidFill>
            </a:rPr>
            <a:t>Global demand for crude oil (including biofuels) in 2020 fell to </a:t>
          </a:r>
          <a:r>
            <a:rPr lang="en-US" b="1" i="0" dirty="0">
              <a:solidFill>
                <a:schemeClr val="accent2">
                  <a:lumMod val="75000"/>
                </a:schemeClr>
              </a:solidFill>
            </a:rPr>
            <a:t>91 million barrels per day</a:t>
          </a:r>
          <a:r>
            <a:rPr lang="en-US" b="0" i="0" dirty="0">
              <a:solidFill>
                <a:schemeClr val="accent2">
                  <a:lumMod val="75000"/>
                </a:schemeClr>
              </a:solidFill>
            </a:rPr>
            <a:t> and is projected to increase to 96.5 million barrels per day in 2021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C531CD58-F489-4E81-B2BE-A77CA4691547}" type="sibTrans" cxnId="{C9A363ED-876F-449B-B76C-D7C038293613}">
      <dgm:prSet/>
      <dgm:spPr/>
      <dgm:t>
        <a:bodyPr/>
        <a:lstStyle/>
        <a:p>
          <a:endParaRPr lang="en-US"/>
        </a:p>
      </dgm:t>
    </dgm:pt>
    <dgm:pt modelId="{B32B1160-46C2-42E1-8EB8-5C3DB5D24BD5}" type="parTrans" cxnId="{C9A363ED-876F-449B-B76C-D7C038293613}">
      <dgm:prSet/>
      <dgm:spPr/>
      <dgm:t>
        <a:bodyPr/>
        <a:lstStyle/>
        <a:p>
          <a:endParaRPr lang="en-US"/>
        </a:p>
      </dgm:t>
    </dgm:pt>
    <dgm:pt modelId="{A4A35C5C-C344-4EDE-93A3-F92C0B5144D8}">
      <dgm:prSet phldrT="[Text]"/>
      <dgm:spPr/>
      <dgm:t>
        <a:bodyPr/>
        <a:lstStyle/>
        <a:p>
          <a:r>
            <a:rPr lang="en-US" b="0" i="0" dirty="0">
              <a:solidFill>
                <a:schemeClr val="accent2">
                  <a:lumMod val="75000"/>
                </a:schemeClr>
              </a:solidFill>
            </a:rPr>
            <a:t>The Organization for Petroleum Exporting Countries reports that there are </a:t>
          </a:r>
          <a:r>
            <a:rPr lang="en-US" b="1" i="0" dirty="0">
              <a:solidFill>
                <a:schemeClr val="accent2">
                  <a:lumMod val="75000"/>
                </a:schemeClr>
              </a:solidFill>
            </a:rPr>
            <a:t>1.5 trillion barrels</a:t>
          </a:r>
          <a:r>
            <a:rPr lang="en-US" b="0" i="0" dirty="0">
              <a:solidFill>
                <a:schemeClr val="accent2">
                  <a:lumMod val="75000"/>
                </a:schemeClr>
              </a:solidFill>
            </a:rPr>
            <a:t> of crude oil reserves left in the world. These are proven reserves that are still capable of being extracted by commercial drilling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E8081919-7DC9-4D28-8DC5-8EDF44016A7D}" type="sibTrans" cxnId="{DF8B4B07-AEBA-4B1F-B39E-EC59BDFF7BB2}">
      <dgm:prSet/>
      <dgm:spPr/>
      <dgm:t>
        <a:bodyPr/>
        <a:lstStyle/>
        <a:p>
          <a:endParaRPr lang="en-US"/>
        </a:p>
      </dgm:t>
    </dgm:pt>
    <dgm:pt modelId="{485DE0A2-4CFF-40F8-B91A-879A406E4D47}" type="parTrans" cxnId="{DF8B4B07-AEBA-4B1F-B39E-EC59BDFF7BB2}">
      <dgm:prSet/>
      <dgm:spPr/>
      <dgm:t>
        <a:bodyPr/>
        <a:lstStyle/>
        <a:p>
          <a:endParaRPr lang="en-US"/>
        </a:p>
      </dgm:t>
    </dgm:pt>
    <dgm:pt modelId="{5F21DD0D-0A38-4B0E-B686-5A0B935B0739}">
      <dgm:prSet/>
      <dgm:spPr/>
      <dgm:t>
        <a:bodyPr/>
        <a:lstStyle/>
        <a:p>
          <a:r>
            <a:rPr lang="en-US" b="0" i="0" dirty="0">
              <a:solidFill>
                <a:schemeClr val="accent2">
                  <a:lumMod val="75000"/>
                </a:schemeClr>
              </a:solidFill>
            </a:rPr>
            <a:t>The oil industry was already struggling before the pandemic struck, with a </a:t>
          </a:r>
          <a:r>
            <a:rPr lang="en-US" b="1" i="0" dirty="0">
              <a:solidFill>
                <a:schemeClr val="accent2">
                  <a:lumMod val="75000"/>
                </a:schemeClr>
              </a:solidFill>
            </a:rPr>
            <a:t>weakened global economy decreasing demand for energy and producers flooding</a:t>
          </a:r>
          <a:r>
            <a:rPr lang="en-US" b="0" i="0" dirty="0">
              <a:solidFill>
                <a:schemeClr val="accent2">
                  <a:lumMod val="75000"/>
                </a:schemeClr>
              </a:solidFill>
            </a:rPr>
            <a:t> the market with cheap fuel.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F3625D63-B861-4E91-A56F-D5189BB038F7}" type="parTrans" cxnId="{5FD608DE-F595-4168-B96C-13452B7198E9}">
      <dgm:prSet/>
      <dgm:spPr/>
      <dgm:t>
        <a:bodyPr/>
        <a:lstStyle/>
        <a:p>
          <a:endParaRPr lang="en-US"/>
        </a:p>
      </dgm:t>
    </dgm:pt>
    <dgm:pt modelId="{6C7A8FA6-B25D-4C84-8452-E70514C23721}" type="sibTrans" cxnId="{5FD608DE-F595-4168-B96C-13452B7198E9}">
      <dgm:prSet/>
      <dgm:spPr/>
      <dgm:t>
        <a:bodyPr/>
        <a:lstStyle/>
        <a:p>
          <a:endParaRPr lang="en-US"/>
        </a:p>
      </dgm:t>
    </dgm:pt>
    <dgm:pt modelId="{4C2C08F2-3ECD-4432-A71A-8FDA2D36D371}" type="pres">
      <dgm:prSet presAssocID="{4A1B79DA-9B6A-46DE-9D1D-2570770487DD}" presName="Name0" presStyleCnt="0">
        <dgm:presLayoutVars>
          <dgm:dir/>
          <dgm:resizeHandles val="exact"/>
        </dgm:presLayoutVars>
      </dgm:prSet>
      <dgm:spPr/>
    </dgm:pt>
    <dgm:pt modelId="{1517DB7F-4E12-4C4E-81DB-5A83D96CEACA}" type="pres">
      <dgm:prSet presAssocID="{5F21DD0D-0A38-4B0E-B686-5A0B935B0739}" presName="composite" presStyleCnt="0"/>
      <dgm:spPr/>
    </dgm:pt>
    <dgm:pt modelId="{962E1B14-1CC0-4937-8EA3-7965DFAA94F5}" type="pres">
      <dgm:prSet presAssocID="{5F21DD0D-0A38-4B0E-B686-5A0B935B0739}" presName="rect1" presStyleLbl="bgShp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FF41062F-4669-4039-A3A5-796FB9977D56}" type="pres">
      <dgm:prSet presAssocID="{5F21DD0D-0A38-4B0E-B686-5A0B935B0739}" presName="rect2" presStyleLbl="trBgShp" presStyleIdx="0" presStyleCnt="4" custLinFactY="56475" custLinFactNeighborX="-306" custLinFactNeighborY="100000">
        <dgm:presLayoutVars>
          <dgm:bulletEnabled val="1"/>
        </dgm:presLayoutVars>
      </dgm:prSet>
      <dgm:spPr/>
    </dgm:pt>
    <dgm:pt modelId="{E01D99F2-F52F-49B2-9F53-88317B059798}" type="pres">
      <dgm:prSet presAssocID="{6C7A8FA6-B25D-4C84-8452-E70514C23721}" presName="sibTrans" presStyleCnt="0"/>
      <dgm:spPr/>
    </dgm:pt>
    <dgm:pt modelId="{0B1E5572-2C38-4D48-BAA6-3F0E24AD1773}" type="pres">
      <dgm:prSet presAssocID="{D7F5EBBD-1690-47F5-B357-D2242B02F79F}" presName="composite" presStyleCnt="0"/>
      <dgm:spPr/>
    </dgm:pt>
    <dgm:pt modelId="{5C7DC8BD-6F77-4D80-9AFE-FFF7AE76D775}" type="pres">
      <dgm:prSet presAssocID="{D7F5EBBD-1690-47F5-B357-D2242B02F79F}" presName="rect1" presStyleLbl="bgShp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C05CC3F-AB1A-4180-B6AA-C41FF8E0FEA9}" type="pres">
      <dgm:prSet presAssocID="{D7F5EBBD-1690-47F5-B357-D2242B02F79F}" presName="rect2" presStyleLbl="trBgShp" presStyleIdx="1" presStyleCnt="4" custLinFactY="58274" custLinFactNeighborX="-740" custLinFactNeighborY="100000">
        <dgm:presLayoutVars>
          <dgm:bulletEnabled val="1"/>
        </dgm:presLayoutVars>
      </dgm:prSet>
      <dgm:spPr/>
    </dgm:pt>
    <dgm:pt modelId="{D12C2F98-42F0-4C3B-8BDD-05F22D8E79E0}" type="pres">
      <dgm:prSet presAssocID="{189AAC61-84EF-4D02-9386-88F1CF9415A4}" presName="sibTrans" presStyleCnt="0"/>
      <dgm:spPr/>
    </dgm:pt>
    <dgm:pt modelId="{2C0B71DE-A100-43A4-AD4C-90CE88995CD6}" type="pres">
      <dgm:prSet presAssocID="{A4A35C5C-C344-4EDE-93A3-F92C0B5144D8}" presName="composite" presStyleCnt="0"/>
      <dgm:spPr/>
    </dgm:pt>
    <dgm:pt modelId="{B20DABC8-4E19-451B-A37B-A0F9AC51E168}" type="pres">
      <dgm:prSet presAssocID="{A4A35C5C-C344-4EDE-93A3-F92C0B5144D8}" presName="rect1" presStyleLbl="bgShp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A7E80D3D-CED1-4866-B36E-A25EEC0717F1}" type="pres">
      <dgm:prSet presAssocID="{A4A35C5C-C344-4EDE-93A3-F92C0B5144D8}" presName="rect2" presStyleLbl="trBgShp" presStyleIdx="2" presStyleCnt="4" custLinFactY="56475" custLinFactNeighborX="1110" custLinFactNeighborY="100000">
        <dgm:presLayoutVars>
          <dgm:bulletEnabled val="1"/>
        </dgm:presLayoutVars>
      </dgm:prSet>
      <dgm:spPr/>
    </dgm:pt>
    <dgm:pt modelId="{DCDDBB65-5444-4EE1-B7FD-4882692318DB}" type="pres">
      <dgm:prSet presAssocID="{E8081919-7DC9-4D28-8DC5-8EDF44016A7D}" presName="sibTrans" presStyleCnt="0"/>
      <dgm:spPr/>
    </dgm:pt>
    <dgm:pt modelId="{0DDDF3C1-9671-438C-A55B-55EE8B27B704}" type="pres">
      <dgm:prSet presAssocID="{0CAD300E-6243-485E-A63B-40830BE83F54}" presName="composite" presStyleCnt="0"/>
      <dgm:spPr/>
    </dgm:pt>
    <dgm:pt modelId="{611238A3-0DEC-4E53-8D79-6C46410DAB37}" type="pres">
      <dgm:prSet presAssocID="{0CAD300E-6243-485E-A63B-40830BE83F54}" presName="rect1" presStyleLbl="bgShp" presStyleIdx="3" presStyleCnt="4" custLinFactNeighborX="306" custLinFactNeighborY="43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A13E4674-896B-4E96-9ED3-ECA28763D215}" type="pres">
      <dgm:prSet presAssocID="{0CAD300E-6243-485E-A63B-40830BE83F54}" presName="rect2" presStyleLbl="trBgShp" presStyleIdx="3" presStyleCnt="4" custLinFactY="49281" custLinFactNeighborX="306" custLinFactNeighborY="100000">
        <dgm:presLayoutVars>
          <dgm:bulletEnabled val="1"/>
        </dgm:presLayoutVars>
      </dgm:prSet>
      <dgm:spPr/>
    </dgm:pt>
  </dgm:ptLst>
  <dgm:cxnLst>
    <dgm:cxn modelId="{DF8B4B07-AEBA-4B1F-B39E-EC59BDFF7BB2}" srcId="{4A1B79DA-9B6A-46DE-9D1D-2570770487DD}" destId="{A4A35C5C-C344-4EDE-93A3-F92C0B5144D8}" srcOrd="2" destOrd="0" parTransId="{485DE0A2-4CFF-40F8-B91A-879A406E4D47}" sibTransId="{E8081919-7DC9-4D28-8DC5-8EDF44016A7D}"/>
    <dgm:cxn modelId="{8085C513-1EFE-4D76-9DF9-9AAAB9FC814F}" type="presOf" srcId="{5F21DD0D-0A38-4B0E-B686-5A0B935B0739}" destId="{FF41062F-4669-4039-A3A5-796FB9977D56}" srcOrd="0" destOrd="0" presId="urn:microsoft.com/office/officeart/2008/layout/BendingPictureSemiTransparentText"/>
    <dgm:cxn modelId="{AC248C25-CE33-4EFB-B23F-BF58CD3046EE}" type="presOf" srcId="{4A1B79DA-9B6A-46DE-9D1D-2570770487DD}" destId="{4C2C08F2-3ECD-4432-A71A-8FDA2D36D371}" srcOrd="0" destOrd="0" presId="urn:microsoft.com/office/officeart/2008/layout/BendingPictureSemiTransparentText"/>
    <dgm:cxn modelId="{636E7D33-F10C-4F3C-8462-5DCF64AEBEB8}" srcId="{4A1B79DA-9B6A-46DE-9D1D-2570770487DD}" destId="{D7F5EBBD-1690-47F5-B357-D2242B02F79F}" srcOrd="1" destOrd="0" parTransId="{C79834C9-C3B5-4AD7-9396-2C649E87AF92}" sibTransId="{189AAC61-84EF-4D02-9386-88F1CF9415A4}"/>
    <dgm:cxn modelId="{BEE1D85E-E22B-4FA3-9450-A87E489AAAAF}" type="presOf" srcId="{0CAD300E-6243-485E-A63B-40830BE83F54}" destId="{A13E4674-896B-4E96-9ED3-ECA28763D215}" srcOrd="0" destOrd="0" presId="urn:microsoft.com/office/officeart/2008/layout/BendingPictureSemiTransparentText"/>
    <dgm:cxn modelId="{0ACE2868-6D8D-487F-918C-7F522A7BFC02}" type="presOf" srcId="{A4A35C5C-C344-4EDE-93A3-F92C0B5144D8}" destId="{A7E80D3D-CED1-4866-B36E-A25EEC0717F1}" srcOrd="0" destOrd="0" presId="urn:microsoft.com/office/officeart/2008/layout/BendingPictureSemiTransparentText"/>
    <dgm:cxn modelId="{624D2CB3-4CA6-45EB-AD44-0498C8B45D0D}" type="presOf" srcId="{D7F5EBBD-1690-47F5-B357-D2242B02F79F}" destId="{9C05CC3F-AB1A-4180-B6AA-C41FF8E0FEA9}" srcOrd="0" destOrd="0" presId="urn:microsoft.com/office/officeart/2008/layout/BendingPictureSemiTransparentText"/>
    <dgm:cxn modelId="{5FD608DE-F595-4168-B96C-13452B7198E9}" srcId="{4A1B79DA-9B6A-46DE-9D1D-2570770487DD}" destId="{5F21DD0D-0A38-4B0E-B686-5A0B935B0739}" srcOrd="0" destOrd="0" parTransId="{F3625D63-B861-4E91-A56F-D5189BB038F7}" sibTransId="{6C7A8FA6-B25D-4C84-8452-E70514C23721}"/>
    <dgm:cxn modelId="{C9A363ED-876F-449B-B76C-D7C038293613}" srcId="{4A1B79DA-9B6A-46DE-9D1D-2570770487DD}" destId="{0CAD300E-6243-485E-A63B-40830BE83F54}" srcOrd="3" destOrd="0" parTransId="{B32B1160-46C2-42E1-8EB8-5C3DB5D24BD5}" sibTransId="{C531CD58-F489-4E81-B2BE-A77CA4691547}"/>
    <dgm:cxn modelId="{013437ED-03DA-4245-8E41-E5B8FD3EEE10}" type="presParOf" srcId="{4C2C08F2-3ECD-4432-A71A-8FDA2D36D371}" destId="{1517DB7F-4E12-4C4E-81DB-5A83D96CEACA}" srcOrd="0" destOrd="0" presId="urn:microsoft.com/office/officeart/2008/layout/BendingPictureSemiTransparentText"/>
    <dgm:cxn modelId="{99CC0B19-5212-4E83-B28B-76E719A409D4}" type="presParOf" srcId="{1517DB7F-4E12-4C4E-81DB-5A83D96CEACA}" destId="{962E1B14-1CC0-4937-8EA3-7965DFAA94F5}" srcOrd="0" destOrd="0" presId="urn:microsoft.com/office/officeart/2008/layout/BendingPictureSemiTransparentText"/>
    <dgm:cxn modelId="{FA350C38-6020-4FB6-BC17-011770B45F3A}" type="presParOf" srcId="{1517DB7F-4E12-4C4E-81DB-5A83D96CEACA}" destId="{FF41062F-4669-4039-A3A5-796FB9977D56}" srcOrd="1" destOrd="0" presId="urn:microsoft.com/office/officeart/2008/layout/BendingPictureSemiTransparentText"/>
    <dgm:cxn modelId="{2D8958DD-40D1-49A6-978B-954FF2306C49}" type="presParOf" srcId="{4C2C08F2-3ECD-4432-A71A-8FDA2D36D371}" destId="{E01D99F2-F52F-49B2-9F53-88317B059798}" srcOrd="1" destOrd="0" presId="urn:microsoft.com/office/officeart/2008/layout/BendingPictureSemiTransparentText"/>
    <dgm:cxn modelId="{5A732094-E84C-4D36-A400-672388C1C2B0}" type="presParOf" srcId="{4C2C08F2-3ECD-4432-A71A-8FDA2D36D371}" destId="{0B1E5572-2C38-4D48-BAA6-3F0E24AD1773}" srcOrd="2" destOrd="0" presId="urn:microsoft.com/office/officeart/2008/layout/BendingPictureSemiTransparentText"/>
    <dgm:cxn modelId="{6C9AB7E5-2D11-4770-B926-7005534F198A}" type="presParOf" srcId="{0B1E5572-2C38-4D48-BAA6-3F0E24AD1773}" destId="{5C7DC8BD-6F77-4D80-9AFE-FFF7AE76D775}" srcOrd="0" destOrd="0" presId="urn:microsoft.com/office/officeart/2008/layout/BendingPictureSemiTransparentText"/>
    <dgm:cxn modelId="{8642767D-C0E6-41CD-86D4-05B26CD2C09E}" type="presParOf" srcId="{0B1E5572-2C38-4D48-BAA6-3F0E24AD1773}" destId="{9C05CC3F-AB1A-4180-B6AA-C41FF8E0FEA9}" srcOrd="1" destOrd="0" presId="urn:microsoft.com/office/officeart/2008/layout/BendingPictureSemiTransparentText"/>
    <dgm:cxn modelId="{D2AE98E0-381A-4138-8CEC-4BAAE69E5B5A}" type="presParOf" srcId="{4C2C08F2-3ECD-4432-A71A-8FDA2D36D371}" destId="{D12C2F98-42F0-4C3B-8BDD-05F22D8E79E0}" srcOrd="3" destOrd="0" presId="urn:microsoft.com/office/officeart/2008/layout/BendingPictureSemiTransparentText"/>
    <dgm:cxn modelId="{82E59930-7DC5-412B-8930-70C78A04442C}" type="presParOf" srcId="{4C2C08F2-3ECD-4432-A71A-8FDA2D36D371}" destId="{2C0B71DE-A100-43A4-AD4C-90CE88995CD6}" srcOrd="4" destOrd="0" presId="urn:microsoft.com/office/officeart/2008/layout/BendingPictureSemiTransparentText"/>
    <dgm:cxn modelId="{FAEA8C74-9A3B-46BD-ACE4-1074C3DA4111}" type="presParOf" srcId="{2C0B71DE-A100-43A4-AD4C-90CE88995CD6}" destId="{B20DABC8-4E19-451B-A37B-A0F9AC51E168}" srcOrd="0" destOrd="0" presId="urn:microsoft.com/office/officeart/2008/layout/BendingPictureSemiTransparentText"/>
    <dgm:cxn modelId="{714211B8-3EAB-46FF-812A-2A1EA856F367}" type="presParOf" srcId="{2C0B71DE-A100-43A4-AD4C-90CE88995CD6}" destId="{A7E80D3D-CED1-4866-B36E-A25EEC0717F1}" srcOrd="1" destOrd="0" presId="urn:microsoft.com/office/officeart/2008/layout/BendingPictureSemiTransparentText"/>
    <dgm:cxn modelId="{5121B02B-D8A8-43B2-8DD7-5198340A97C4}" type="presParOf" srcId="{4C2C08F2-3ECD-4432-A71A-8FDA2D36D371}" destId="{DCDDBB65-5444-4EE1-B7FD-4882692318DB}" srcOrd="5" destOrd="0" presId="urn:microsoft.com/office/officeart/2008/layout/BendingPictureSemiTransparentText"/>
    <dgm:cxn modelId="{B69B2BB7-9BE3-43E7-94B5-5DEE2DAE488C}" type="presParOf" srcId="{4C2C08F2-3ECD-4432-A71A-8FDA2D36D371}" destId="{0DDDF3C1-9671-438C-A55B-55EE8B27B704}" srcOrd="6" destOrd="0" presId="urn:microsoft.com/office/officeart/2008/layout/BendingPictureSemiTransparentText"/>
    <dgm:cxn modelId="{3947AA1D-3425-4158-A6F7-4BF5BBE1BCAA}" type="presParOf" srcId="{0DDDF3C1-9671-438C-A55B-55EE8B27B704}" destId="{611238A3-0DEC-4E53-8D79-6C46410DAB37}" srcOrd="0" destOrd="0" presId="urn:microsoft.com/office/officeart/2008/layout/BendingPictureSemiTransparentText"/>
    <dgm:cxn modelId="{160644B6-999B-4D73-8CAD-50CB088D203B}" type="presParOf" srcId="{0DDDF3C1-9671-438C-A55B-55EE8B27B704}" destId="{A13E4674-896B-4E96-9ED3-ECA28763D215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7D4D6-2387-41F5-BD5E-F595AEDECCD9}">
      <dsp:nvSpPr>
        <dsp:cNvPr id="0" name=""/>
        <dsp:cNvSpPr/>
      </dsp:nvSpPr>
      <dsp:spPr>
        <a:xfrm rot="10800000">
          <a:off x="2011480" y="0"/>
          <a:ext cx="6463974" cy="17489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253" tIns="201930" rIns="376936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Transportation</a:t>
          </a:r>
        </a:p>
      </dsp:txBody>
      <dsp:txXfrm rot="10800000">
        <a:off x="2448725" y="0"/>
        <a:ext cx="6026729" cy="1748982"/>
      </dsp:txXfrm>
    </dsp:sp>
    <dsp:sp modelId="{6C6160BC-2BA4-4DA1-A365-1BA5EC278131}">
      <dsp:nvSpPr>
        <dsp:cNvPr id="0" name=""/>
        <dsp:cNvSpPr/>
      </dsp:nvSpPr>
      <dsp:spPr>
        <a:xfrm>
          <a:off x="1149727" y="1337"/>
          <a:ext cx="1748982" cy="17489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0C886-06C7-4AD3-9D6B-57868C2A0B87}">
      <dsp:nvSpPr>
        <dsp:cNvPr id="0" name=""/>
        <dsp:cNvSpPr/>
      </dsp:nvSpPr>
      <dsp:spPr>
        <a:xfrm rot="10800000">
          <a:off x="2065389" y="2272404"/>
          <a:ext cx="6463974" cy="17489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253" tIns="201930" rIns="376936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Industry</a:t>
          </a:r>
        </a:p>
      </dsp:txBody>
      <dsp:txXfrm rot="10800000">
        <a:off x="2502634" y="2272404"/>
        <a:ext cx="6026729" cy="1748982"/>
      </dsp:txXfrm>
    </dsp:sp>
    <dsp:sp modelId="{55789D76-3F9F-4D6E-9BC4-5E07FEF9350D}">
      <dsp:nvSpPr>
        <dsp:cNvPr id="0" name=""/>
        <dsp:cNvSpPr/>
      </dsp:nvSpPr>
      <dsp:spPr>
        <a:xfrm>
          <a:off x="1204627" y="2273742"/>
          <a:ext cx="1748982" cy="174898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4000" r="-5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E1B14-1CC0-4937-8EA3-7965DFAA94F5}">
      <dsp:nvSpPr>
        <dsp:cNvPr id="0" name=""/>
        <dsp:cNvSpPr/>
      </dsp:nvSpPr>
      <dsp:spPr>
        <a:xfrm>
          <a:off x="212" y="1043983"/>
          <a:ext cx="2257282" cy="193475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1062F-4669-4039-A3A5-796FB9977D56}">
      <dsp:nvSpPr>
        <dsp:cNvPr id="0" name=""/>
        <dsp:cNvSpPr/>
      </dsp:nvSpPr>
      <dsp:spPr>
        <a:xfrm>
          <a:off x="0" y="3124893"/>
          <a:ext cx="2257282" cy="46434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solidFill>
                <a:schemeClr val="accent2">
                  <a:lumMod val="75000"/>
                </a:schemeClr>
              </a:solidFill>
            </a:rPr>
            <a:t>The oil industry was already struggling before the pandemic struck, with a </a:t>
          </a:r>
          <a:r>
            <a:rPr lang="en-US" sz="700" b="1" i="0" kern="1200" dirty="0">
              <a:solidFill>
                <a:schemeClr val="accent2">
                  <a:lumMod val="75000"/>
                </a:schemeClr>
              </a:solidFill>
            </a:rPr>
            <a:t>weakened global economy decreasing demand for energy and producers flooding</a:t>
          </a:r>
          <a:r>
            <a:rPr lang="en-US" sz="700" b="0" i="0" kern="1200" dirty="0">
              <a:solidFill>
                <a:schemeClr val="accent2">
                  <a:lumMod val="75000"/>
                </a:schemeClr>
              </a:solidFill>
            </a:rPr>
            <a:t> the market with cheap fuel.</a:t>
          </a:r>
          <a:endParaRPr lang="en-US" sz="7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0" y="3124893"/>
        <a:ext cx="2257282" cy="464341"/>
      </dsp:txXfrm>
    </dsp:sp>
    <dsp:sp modelId="{5C7DC8BD-6F77-4D80-9AFE-FFF7AE76D775}">
      <dsp:nvSpPr>
        <dsp:cNvPr id="0" name=""/>
        <dsp:cNvSpPr/>
      </dsp:nvSpPr>
      <dsp:spPr>
        <a:xfrm>
          <a:off x="2487730" y="1043983"/>
          <a:ext cx="2257282" cy="193475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CC3F-AB1A-4180-B6AA-C41FF8E0FEA9}">
      <dsp:nvSpPr>
        <dsp:cNvPr id="0" name=""/>
        <dsp:cNvSpPr/>
      </dsp:nvSpPr>
      <dsp:spPr>
        <a:xfrm>
          <a:off x="2471027" y="3133246"/>
          <a:ext cx="2257282" cy="46434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solidFill>
                <a:schemeClr val="accent2">
                  <a:lumMod val="75000"/>
                </a:schemeClr>
              </a:solidFill>
            </a:rPr>
            <a:t>While Covid-19 related delays are among the key reasons cited by producers behind lower production, India's crude </a:t>
          </a:r>
          <a:r>
            <a:rPr lang="en-US" sz="700" b="1" i="0" kern="1200" dirty="0">
              <a:solidFill>
                <a:schemeClr val="accent2">
                  <a:lumMod val="75000"/>
                </a:schemeClr>
              </a:solidFill>
            </a:rPr>
            <a:t>oil and natural gas production have been falling consistently since 2011-12</a:t>
          </a:r>
          <a:endParaRPr lang="en-US" sz="7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471027" y="3133246"/>
        <a:ext cx="2257282" cy="464341"/>
      </dsp:txXfrm>
    </dsp:sp>
    <dsp:sp modelId="{B20DABC8-4E19-451B-A37B-A0F9AC51E168}">
      <dsp:nvSpPr>
        <dsp:cNvPr id="0" name=""/>
        <dsp:cNvSpPr/>
      </dsp:nvSpPr>
      <dsp:spPr>
        <a:xfrm>
          <a:off x="4975249" y="1043983"/>
          <a:ext cx="2257282" cy="193475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80D3D-CED1-4866-B36E-A25EEC0717F1}">
      <dsp:nvSpPr>
        <dsp:cNvPr id="0" name=""/>
        <dsp:cNvSpPr/>
      </dsp:nvSpPr>
      <dsp:spPr>
        <a:xfrm>
          <a:off x="5000304" y="3124893"/>
          <a:ext cx="2257282" cy="46434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solidFill>
                <a:schemeClr val="accent2">
                  <a:lumMod val="75000"/>
                </a:schemeClr>
              </a:solidFill>
            </a:rPr>
            <a:t>The Organization for Petroleum Exporting Countries reports that there are </a:t>
          </a:r>
          <a:r>
            <a:rPr lang="en-US" sz="700" b="1" i="0" kern="1200" dirty="0">
              <a:solidFill>
                <a:schemeClr val="accent2">
                  <a:lumMod val="75000"/>
                </a:schemeClr>
              </a:solidFill>
            </a:rPr>
            <a:t>1.5 trillion barrels</a:t>
          </a:r>
          <a:r>
            <a:rPr lang="en-US" sz="700" b="0" i="0" kern="1200" dirty="0">
              <a:solidFill>
                <a:schemeClr val="accent2">
                  <a:lumMod val="75000"/>
                </a:schemeClr>
              </a:solidFill>
            </a:rPr>
            <a:t> of crude oil reserves left in the world. These are proven reserves that are still capable of being extracted by commercial drilling</a:t>
          </a:r>
          <a:endParaRPr lang="en-US" sz="7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000304" y="3124893"/>
        <a:ext cx="2257282" cy="464341"/>
      </dsp:txXfrm>
    </dsp:sp>
    <dsp:sp modelId="{611238A3-0DEC-4E53-8D79-6C46410DAB37}">
      <dsp:nvSpPr>
        <dsp:cNvPr id="0" name=""/>
        <dsp:cNvSpPr/>
      </dsp:nvSpPr>
      <dsp:spPr>
        <a:xfrm>
          <a:off x="7462979" y="1052341"/>
          <a:ext cx="2257282" cy="193475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E4674-896B-4E96-9ED3-ECA28763D215}">
      <dsp:nvSpPr>
        <dsp:cNvPr id="0" name=""/>
        <dsp:cNvSpPr/>
      </dsp:nvSpPr>
      <dsp:spPr>
        <a:xfrm>
          <a:off x="7462979" y="3091488"/>
          <a:ext cx="2257282" cy="46434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solidFill>
                <a:schemeClr val="accent2">
                  <a:lumMod val="75000"/>
                </a:schemeClr>
              </a:solidFill>
            </a:rPr>
            <a:t>Global demand for crude oil (including biofuels) in 2020 fell to </a:t>
          </a:r>
          <a:r>
            <a:rPr lang="en-US" sz="700" b="1" i="0" kern="1200" dirty="0">
              <a:solidFill>
                <a:schemeClr val="accent2">
                  <a:lumMod val="75000"/>
                </a:schemeClr>
              </a:solidFill>
            </a:rPr>
            <a:t>91 million barrels per day</a:t>
          </a:r>
          <a:r>
            <a:rPr lang="en-US" sz="700" b="0" i="0" kern="1200" dirty="0">
              <a:solidFill>
                <a:schemeClr val="accent2">
                  <a:lumMod val="75000"/>
                </a:schemeClr>
              </a:solidFill>
            </a:rPr>
            <a:t> and is projected to increase to 96.5 million barrels per day in 2021</a:t>
          </a:r>
          <a:endParaRPr lang="en-US" sz="7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7462979" y="3091488"/>
        <a:ext cx="2257282" cy="464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C0EB-A994-463A-BA20-9C97E244B3D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C061-2828-462B-BDAA-2F46AAB84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3C061-2828-462B-BDAA-2F46AAB84E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9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8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5D6A57-BE65-45FA-920E-80337FB990A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86831B-675A-41A2-80E0-5AB19DCC64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6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il refinery against blue sky">
            <a:extLst>
              <a:ext uri="{FF2B5EF4-FFF2-40B4-BE49-F238E27FC236}">
                <a16:creationId xmlns:a16="http://schemas.microsoft.com/office/drawing/2014/main" id="{5BB722F7-9B07-42C0-9BD0-0C01D8A74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l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“Demand and supply of oil and gas”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Made by Sohaib Sarosh Shamsi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6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77502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52947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Table of Content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6778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348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Supply AND DEMAND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Red ad gree bar graphs and numbers above the city skyline">
            <a:extLst>
              <a:ext uri="{FF2B5EF4-FFF2-40B4-BE49-F238E27FC236}">
                <a16:creationId xmlns:a16="http://schemas.microsoft.com/office/drawing/2014/main" id="{CF5DBFDD-6E87-4FFE-A2DD-B0FBAABBF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851607"/>
            <a:ext cx="3792537" cy="2801024"/>
          </a:xfr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540211"/>
              </p:ext>
            </p:extLst>
          </p:nvPr>
        </p:nvGraphicFramePr>
        <p:xfrm>
          <a:off x="6096000" y="1838393"/>
          <a:ext cx="5455921" cy="318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5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18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SUPPLY</a:t>
                      </a:r>
                    </a:p>
                  </a:txBody>
                  <a:tcPr marL="89360" marR="89360" marT="44680" marB="44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DEMAND</a:t>
                      </a:r>
                    </a:p>
                  </a:txBody>
                  <a:tcPr marL="89360" marR="89360" marT="44680" marB="446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26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/>
                        <a:t>Fossil fuel reserves</a:t>
                      </a:r>
                    </a:p>
                  </a:txBody>
                  <a:tcPr marL="89360" marR="89360" marT="44680" marB="4468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/>
                        <a:t>Making roads,</a:t>
                      </a:r>
                      <a:r>
                        <a:rPr lang="en-US" sz="1800" baseline="0"/>
                        <a:t> pharmaceutical industry</a:t>
                      </a:r>
                      <a:endParaRPr lang="en-US" sz="1800"/>
                    </a:p>
                  </a:txBody>
                  <a:tcPr marL="89360" marR="89360" marT="44680" marB="446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34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/>
                        <a:t>Underwater</a:t>
                      </a:r>
                      <a:r>
                        <a:rPr lang="en-US" sz="1800" baseline="0"/>
                        <a:t> oil </a:t>
                      </a:r>
                      <a:r>
                        <a:rPr lang="en-US" sz="1800"/>
                        <a:t>reserves</a:t>
                      </a:r>
                    </a:p>
                  </a:txBody>
                  <a:tcPr marL="89360" marR="89360" marT="44680" marB="4468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/>
                        <a:t>Transport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Cars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jets</a:t>
                      </a:r>
                    </a:p>
                  </a:txBody>
                  <a:tcPr marL="89360" marR="89360" marT="44680" marB="446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42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/>
                        <a:t>Gas Fields</a:t>
                      </a:r>
                    </a:p>
                  </a:txBody>
                  <a:tcPr marL="89360" marR="89360" marT="44680" marB="4468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800"/>
                        <a:t>Thermal</a:t>
                      </a:r>
                      <a:r>
                        <a:rPr lang="en-US" sz="1800" baseline="0"/>
                        <a:t> power station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/>
                        <a:t>electricity</a:t>
                      </a:r>
                    </a:p>
                    <a:p>
                      <a:pPr marL="1200150" lvl="2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/>
                        <a:t>Houses</a:t>
                      </a:r>
                    </a:p>
                    <a:p>
                      <a:pPr marL="1200150" lvl="2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800"/>
                        <a:t>factories</a:t>
                      </a:r>
                    </a:p>
                  </a:txBody>
                  <a:tcPr marL="89360" marR="89360" marT="44680" marB="446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72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9292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64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</TotalTime>
  <Words>176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“Demand and supply of oil and gas”</vt:lpstr>
      <vt:lpstr>Demand</vt:lpstr>
      <vt:lpstr>Table of Content</vt:lpstr>
      <vt:lpstr>Supply AND DEMAND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“Demand and supply of oil and gas”</dc:title>
  <dc:creator>Sohaib Sarosh Shamsi</dc:creator>
  <cp:lastModifiedBy>k213278@nu.edu.pk</cp:lastModifiedBy>
  <cp:revision>7</cp:revision>
  <dcterms:created xsi:type="dcterms:W3CDTF">2021-10-18T05:49:11Z</dcterms:created>
  <dcterms:modified xsi:type="dcterms:W3CDTF">2021-10-22T04:42:21Z</dcterms:modified>
</cp:coreProperties>
</file>